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61" r:id="rId2"/>
    <p:sldId id="262" r:id="rId3"/>
    <p:sldId id="339" r:id="rId4"/>
    <p:sldId id="263" r:id="rId5"/>
    <p:sldId id="340" r:id="rId6"/>
    <p:sldId id="264" r:id="rId7"/>
    <p:sldId id="332" r:id="rId8"/>
    <p:sldId id="313" r:id="rId9"/>
    <p:sldId id="322" r:id="rId10"/>
    <p:sldId id="323" r:id="rId11"/>
    <p:sldId id="333" r:id="rId12"/>
    <p:sldId id="268" r:id="rId13"/>
    <p:sldId id="334" r:id="rId14"/>
    <p:sldId id="271" r:id="rId15"/>
    <p:sldId id="272" r:id="rId16"/>
    <p:sldId id="335" r:id="rId17"/>
    <p:sldId id="269" r:id="rId18"/>
    <p:sldId id="336" r:id="rId19"/>
    <p:sldId id="265" r:id="rId20"/>
    <p:sldId id="337" r:id="rId21"/>
    <p:sldId id="266" r:id="rId22"/>
    <p:sldId id="267" r:id="rId23"/>
    <p:sldId id="338" r:id="rId24"/>
    <p:sldId id="270" r:id="rId25"/>
    <p:sldId id="324" r:id="rId26"/>
    <p:sldId id="341" r:id="rId27"/>
    <p:sldId id="343" r:id="rId28"/>
    <p:sldId id="342" r:id="rId29"/>
    <p:sldId id="344" r:id="rId30"/>
    <p:sldId id="345" r:id="rId31"/>
    <p:sldId id="346" r:id="rId32"/>
    <p:sldId id="347" r:id="rId33"/>
    <p:sldId id="348" r:id="rId34"/>
    <p:sldId id="327" r:id="rId35"/>
    <p:sldId id="328" r:id="rId36"/>
    <p:sldId id="326" r:id="rId37"/>
    <p:sldId id="329" r:id="rId38"/>
    <p:sldId id="350" r:id="rId39"/>
    <p:sldId id="349" r:id="rId40"/>
    <p:sldId id="33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4" autoAdjust="0"/>
    <p:restoredTop sz="93447" autoAdjust="0"/>
  </p:normalViewPr>
  <p:slideViewPr>
    <p:cSldViewPr snapToGrid="0">
      <p:cViewPr varScale="1">
        <p:scale>
          <a:sx n="87" d="100"/>
          <a:sy n="87" d="100"/>
        </p:scale>
        <p:origin x="176"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72164-42EF-4C85-A42C-CB922A16B443}"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CBE2D-310B-4854-A634-9C87997AE129}" type="slidenum">
              <a:rPr lang="en-IN" smtClean="0"/>
              <a:t>‹#›</a:t>
            </a:fld>
            <a:endParaRPr lang="en-IN"/>
          </a:p>
        </p:txBody>
      </p:sp>
    </p:spTree>
    <p:extLst>
      <p:ext uri="{BB962C8B-B14F-4D97-AF65-F5344CB8AC3E}">
        <p14:creationId xmlns:p14="http://schemas.microsoft.com/office/powerpoint/2010/main" val="395201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1CF55D-9E5E-42B7-B725-C8C24BEB6D8E}" type="slidenum">
              <a:rPr lang="en-IN" smtClean="0"/>
              <a:t>1</a:t>
            </a:fld>
            <a:endParaRPr lang="en-IN"/>
          </a:p>
        </p:txBody>
      </p:sp>
    </p:spTree>
    <p:extLst>
      <p:ext uri="{BB962C8B-B14F-4D97-AF65-F5344CB8AC3E}">
        <p14:creationId xmlns:p14="http://schemas.microsoft.com/office/powerpoint/2010/main" val="1480864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Clojure can use Java libraries for building user interfaces. For example, Java Swing is a toolkit for making windows, buttons, and other UI elements. You can use Swing to handle button clicks.</a:t>
            </a:r>
          </a:p>
          <a:p>
            <a:r>
              <a:rPr lang="en-US" dirty="0"/>
              <a:t>If you're building web apps, </a:t>
            </a:r>
            <a:r>
              <a:rPr lang="en-US" dirty="0" err="1"/>
              <a:t>ClojureScript</a:t>
            </a:r>
            <a:r>
              <a:rPr lang="en-US" dirty="0"/>
              <a:t> (which compiles to JavaScript) can handle browser events like button clicks or form submissions. </a:t>
            </a:r>
            <a:r>
              <a:rPr lang="en-US" b="1" dirty="0"/>
              <a:t>Re-frame</a:t>
            </a:r>
            <a:r>
              <a:rPr lang="en-US" dirty="0"/>
              <a:t> is a framework in </a:t>
            </a:r>
            <a:r>
              <a:rPr lang="en-US" dirty="0" err="1"/>
              <a:t>ClojureScript</a:t>
            </a:r>
            <a:r>
              <a:rPr lang="en-US" dirty="0"/>
              <a:t> that makes managing events and app state easy.</a:t>
            </a:r>
            <a:endParaRPr lang="en-IN" dirty="0"/>
          </a:p>
        </p:txBody>
      </p:sp>
      <p:sp>
        <p:nvSpPr>
          <p:cNvPr id="4" name="Slide Number Placeholder 3"/>
          <p:cNvSpPr>
            <a:spLocks noGrp="1"/>
          </p:cNvSpPr>
          <p:nvPr>
            <p:ph type="sldNum" sz="quarter" idx="5"/>
          </p:nvPr>
        </p:nvSpPr>
        <p:spPr/>
        <p:txBody>
          <a:bodyPr/>
          <a:lstStyle/>
          <a:p>
            <a:fld id="{F15CBE2D-310B-4854-A634-9C87997AE129}" type="slidenum">
              <a:rPr lang="en-IN" smtClean="0"/>
              <a:t>22</a:t>
            </a:fld>
            <a:endParaRPr lang="en-IN"/>
          </a:p>
        </p:txBody>
      </p:sp>
    </p:spTree>
    <p:extLst>
      <p:ext uri="{BB962C8B-B14F-4D97-AF65-F5344CB8AC3E}">
        <p14:creationId xmlns:p14="http://schemas.microsoft.com/office/powerpoint/2010/main" val="16447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5CBE2D-310B-4854-A634-9C87997AE129}" type="slidenum">
              <a:rPr lang="en-IN" smtClean="0"/>
              <a:t>2</a:t>
            </a:fld>
            <a:endParaRPr lang="en-IN"/>
          </a:p>
        </p:txBody>
      </p:sp>
    </p:spTree>
    <p:extLst>
      <p:ext uri="{BB962C8B-B14F-4D97-AF65-F5344CB8AC3E}">
        <p14:creationId xmlns:p14="http://schemas.microsoft.com/office/powerpoint/2010/main" val="55078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Binding and Scopes go hand in hand. Binding is the process of associating a symbol with a value or function.</a:t>
            </a:r>
          </a:p>
          <a:p>
            <a:r>
              <a:rPr lang="en-US" dirty="0"/>
              <a:t>3 types: global usually defined through def</a:t>
            </a:r>
          </a:p>
          <a:p>
            <a:r>
              <a:rPr lang="en-US" dirty="0"/>
              <a:t>Variables and the values bonded can be accessed throughout the program.</a:t>
            </a:r>
          </a:p>
          <a:p>
            <a:r>
              <a:rPr lang="en-US" dirty="0"/>
              <a:t>Immutable by default but can be updated by using the def keyword again</a:t>
            </a:r>
          </a:p>
          <a:p>
            <a:r>
              <a:rPr lang="en-US" dirty="0"/>
              <a:t>Local – binds the variable to a value in a given block and can be only used within the block.</a:t>
            </a:r>
          </a:p>
          <a:p>
            <a:r>
              <a:rPr lang="en-US" dirty="0"/>
              <a:t>Dynamic – allows for temporary thread local bindings of global variables</a:t>
            </a:r>
          </a:p>
        </p:txBody>
      </p:sp>
      <p:sp>
        <p:nvSpPr>
          <p:cNvPr id="4" name="Slide Number Placeholder 3"/>
          <p:cNvSpPr>
            <a:spLocks noGrp="1"/>
          </p:cNvSpPr>
          <p:nvPr>
            <p:ph type="sldNum" sz="quarter" idx="5"/>
          </p:nvPr>
        </p:nvSpPr>
        <p:spPr/>
        <p:txBody>
          <a:bodyPr/>
          <a:lstStyle/>
          <a:p>
            <a:fld id="{F15CBE2D-310B-4854-A634-9C87997AE129}" type="slidenum">
              <a:rPr lang="en-IN" smtClean="0"/>
              <a:t>4</a:t>
            </a:fld>
            <a:endParaRPr lang="en-IN"/>
          </a:p>
        </p:txBody>
      </p:sp>
    </p:spTree>
    <p:extLst>
      <p:ext uri="{BB962C8B-B14F-4D97-AF65-F5344CB8AC3E}">
        <p14:creationId xmlns:p14="http://schemas.microsoft.com/office/powerpoint/2010/main" val="210461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Clojure primarily uses </a:t>
            </a:r>
            <a:r>
              <a:rPr lang="en-US" b="1" dirty="0"/>
              <a:t>lexical scope</a:t>
            </a:r>
            <a:r>
              <a:rPr lang="en-US" dirty="0"/>
              <a:t> (also called static scope), which means that the scope of a variable is determined by the structure of the code (where it's defined) rather than by the program's runtime behavior.</a:t>
            </a:r>
            <a:r>
              <a:rPr lang="en-IN" dirty="0"/>
              <a:t> </a:t>
            </a:r>
            <a:r>
              <a:rPr lang="en-US" dirty="0"/>
              <a:t>Variables defined in a </a:t>
            </a:r>
            <a:r>
              <a:rPr lang="en-US" b="1" dirty="0"/>
              <a:t>let</a:t>
            </a:r>
            <a:r>
              <a:rPr lang="en-US" dirty="0"/>
              <a:t> or as function arguments are only available in the block where they are defined.</a:t>
            </a:r>
            <a:endParaRPr lang="en-IN" dirty="0"/>
          </a:p>
          <a:p>
            <a:r>
              <a:rPr lang="en-US" dirty="0"/>
              <a:t>Global scope refers to symbols that are bound globally using def. These are accessible throughout the entire program (in the current namespace) unless shadowed by local bindings.</a:t>
            </a:r>
            <a:endParaRPr lang="en-IN" dirty="0"/>
          </a:p>
          <a:p>
            <a:r>
              <a:rPr lang="en-US" dirty="0"/>
              <a:t>Clojure also supports </a:t>
            </a:r>
            <a:r>
              <a:rPr lang="en-US" b="1" dirty="0"/>
              <a:t>dynamic scope</a:t>
            </a:r>
            <a:r>
              <a:rPr lang="en-US" dirty="0"/>
              <a:t>, where bindings can be temporarily overridden using binding. Dynamic scope is typically used with dynamic variables, which can be re-bound in a local context but revert to their original value afterward.</a:t>
            </a:r>
          </a:p>
        </p:txBody>
      </p:sp>
      <p:sp>
        <p:nvSpPr>
          <p:cNvPr id="4" name="Slide Number Placeholder 3"/>
          <p:cNvSpPr>
            <a:spLocks noGrp="1"/>
          </p:cNvSpPr>
          <p:nvPr>
            <p:ph type="sldNum" sz="quarter" idx="5"/>
          </p:nvPr>
        </p:nvSpPr>
        <p:spPr/>
        <p:txBody>
          <a:bodyPr/>
          <a:lstStyle/>
          <a:p>
            <a:fld id="{F15CBE2D-310B-4854-A634-9C87997AE129}" type="slidenum">
              <a:rPr lang="en-IN" smtClean="0"/>
              <a:t>6</a:t>
            </a:fld>
            <a:endParaRPr lang="en-IN"/>
          </a:p>
        </p:txBody>
      </p:sp>
    </p:spTree>
    <p:extLst>
      <p:ext uri="{BB962C8B-B14F-4D97-AF65-F5344CB8AC3E}">
        <p14:creationId xmlns:p14="http://schemas.microsoft.com/office/powerpoint/2010/main" val="424122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244943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76504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Atoms are for situations where you want to change one piece of data safely, even when many parts of your program are trying to change it at the same time.</a:t>
            </a:r>
            <a:br>
              <a:rPr lang="en-US" dirty="0"/>
            </a:br>
            <a:r>
              <a:rPr lang="en-US" dirty="0"/>
              <a:t>When you use swap!, Clojure locks the atom temporarily so only one thread can update it. Other threads have to wait until the first one finishes, so there's no risk of them overwriting each other. In simple terms, swap! keeps changes to an atom safe.</a:t>
            </a:r>
          </a:p>
          <a:p>
            <a:pPr marL="171450" indent="-171450">
              <a:buFont typeface="Arial" panose="020B0604020202020204" pitchFamily="34" charset="0"/>
              <a:buChar char="•"/>
            </a:pPr>
            <a:r>
              <a:rPr lang="en-US" dirty="0"/>
              <a:t>Refs are for when you need to change several pieces of data together. Think of it like a "transaction" in a bank: either all changes happen, or none happen. This ensures everything stays in sync.</a:t>
            </a:r>
          </a:p>
          <a:p>
            <a:pPr marL="171450" indent="-171450">
              <a:buFont typeface="Arial" panose="020B0604020202020204" pitchFamily="34" charset="0"/>
              <a:buChar char="•"/>
            </a:pPr>
            <a:r>
              <a:rPr lang="en-US" dirty="0"/>
              <a:t>Agents are for tasks that don't need to happen right away. You tell an agent to do something, and it works on it in the background without making you wait.</a:t>
            </a:r>
          </a:p>
          <a:p>
            <a:pPr marL="171450" indent="-171450">
              <a:buFont typeface="Arial" panose="020B0604020202020204" pitchFamily="34" charset="0"/>
              <a:buChar char="•"/>
            </a:pPr>
            <a:r>
              <a:rPr lang="en-US" dirty="0"/>
              <a:t>A future is like asking someone to work on something, and then you check on it later. It runs a task in the background and you can get the result when it’s ready.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561CF55D-9E5E-42B7-B725-C8C24BEB6D8E}" type="slidenum">
              <a:rPr lang="en-IN" smtClean="0"/>
              <a:t>19</a:t>
            </a:fld>
            <a:endParaRPr lang="en-IN"/>
          </a:p>
        </p:txBody>
      </p:sp>
    </p:spTree>
    <p:extLst>
      <p:ext uri="{BB962C8B-B14F-4D97-AF65-F5344CB8AC3E}">
        <p14:creationId xmlns:p14="http://schemas.microsoft.com/office/powerpoint/2010/main" val="343126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things go wrong in your code (like dividing by zero or calling a function incorrectly), Clojure uses Java’s system to handle errors. You can try to run some code and catch any errors that happen along the way.</a:t>
            </a:r>
            <a:endParaRPr lang="en-IN" dirty="0"/>
          </a:p>
        </p:txBody>
      </p:sp>
      <p:sp>
        <p:nvSpPr>
          <p:cNvPr id="4" name="Slide Number Placeholder 3"/>
          <p:cNvSpPr>
            <a:spLocks noGrp="1"/>
          </p:cNvSpPr>
          <p:nvPr>
            <p:ph type="sldNum" sz="quarter" idx="5"/>
          </p:nvPr>
        </p:nvSpPr>
        <p:spPr/>
        <p:txBody>
          <a:bodyPr/>
          <a:lstStyle/>
          <a:p>
            <a:fld id="{F15CBE2D-310B-4854-A634-9C87997AE129}" type="slidenum">
              <a:rPr lang="en-IN" smtClean="0"/>
              <a:t>21</a:t>
            </a:fld>
            <a:endParaRPr lang="en-IN"/>
          </a:p>
        </p:txBody>
      </p:sp>
    </p:spTree>
    <p:extLst>
      <p:ext uri="{BB962C8B-B14F-4D97-AF65-F5344CB8AC3E}">
        <p14:creationId xmlns:p14="http://schemas.microsoft.com/office/powerpoint/2010/main" val="302976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04A-EAA1-314C-E5CF-21F5A5B68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56A48C-A3E8-D29B-5890-C15F9DD56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F12AD-051A-5366-6E71-D9F26771728E}"/>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5" name="Footer Placeholder 4">
            <a:extLst>
              <a:ext uri="{FF2B5EF4-FFF2-40B4-BE49-F238E27FC236}">
                <a16:creationId xmlns:a16="http://schemas.microsoft.com/office/drawing/2014/main" id="{7B0B5197-F694-7AD1-73ED-F578FA078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9CDFE-D072-EB85-E4F4-438FC4D79B12}"/>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100578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5D2A-912F-DCE4-9795-4759D5B40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92B97-B883-516F-1388-CB62B178D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5454D-AE57-A6DF-E01E-89D0A6276972}"/>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5" name="Footer Placeholder 4">
            <a:extLst>
              <a:ext uri="{FF2B5EF4-FFF2-40B4-BE49-F238E27FC236}">
                <a16:creationId xmlns:a16="http://schemas.microsoft.com/office/drawing/2014/main" id="{DD38A209-6FDC-C827-6265-4829B080D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F26E4-B88D-05D4-4EE2-5096133510F1}"/>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67927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C78B2-72CE-0DC9-4DDD-2DA498B7E0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BA36C9-FEC6-8313-8CC7-D9C26469D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10106-3E96-D9A9-40E4-B57F2FFDDDB8}"/>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5" name="Footer Placeholder 4">
            <a:extLst>
              <a:ext uri="{FF2B5EF4-FFF2-40B4-BE49-F238E27FC236}">
                <a16:creationId xmlns:a16="http://schemas.microsoft.com/office/drawing/2014/main" id="{707F6B7F-EE51-38CD-B891-85F909E5B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889F2-B488-7141-1C66-D4BF1230AA2D}"/>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187063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8914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1729-247D-B776-4983-0C9C27627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C68CC-56B2-63D7-7617-44FE7C39CE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F1B2A-D762-A307-BEDE-68F0FE50670D}"/>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5" name="Footer Placeholder 4">
            <a:extLst>
              <a:ext uri="{FF2B5EF4-FFF2-40B4-BE49-F238E27FC236}">
                <a16:creationId xmlns:a16="http://schemas.microsoft.com/office/drawing/2014/main" id="{689CE4CC-BF82-7FB3-CFC4-A48C51348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4AD37-EAD1-4A90-C061-A8154E163FAC}"/>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86612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47F6-38AE-A947-8CAE-37452A8D0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4BABE-EACA-CD2A-723D-DFC90C5AB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E32F6-CFAA-61FB-F681-60031EDC550E}"/>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5" name="Footer Placeholder 4">
            <a:extLst>
              <a:ext uri="{FF2B5EF4-FFF2-40B4-BE49-F238E27FC236}">
                <a16:creationId xmlns:a16="http://schemas.microsoft.com/office/drawing/2014/main" id="{3D9DE753-C4AC-3B5C-43A9-77B164D93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9A1F4-2C40-DCBC-EF94-58A84812C6BE}"/>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28766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7B5B-EBEB-0295-7920-C436DFDF4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C9562-FD9A-695E-3369-FADF27117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CE659-FCF7-B1EE-8621-E63D18F82D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FAC3A4-4F32-B791-17D7-A5400A92F44C}"/>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6" name="Footer Placeholder 5">
            <a:extLst>
              <a:ext uri="{FF2B5EF4-FFF2-40B4-BE49-F238E27FC236}">
                <a16:creationId xmlns:a16="http://schemas.microsoft.com/office/drawing/2014/main" id="{9A380016-60D3-46FF-AC1D-48A4A47F8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A25B-9014-8F9C-65D2-23B325EED041}"/>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304415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5F54-0CB8-3911-4DB6-DE8539354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B04BD-AC72-0719-0151-103E433A3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939DD-7E75-8BC4-FB36-A36ABFBCA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2B968-9E02-998E-3479-D86A99F11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4A654-77BF-057E-C8D5-E1955BAF9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4FB983-31C2-8BAE-6A70-E6D0B7075A38}"/>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8" name="Footer Placeholder 7">
            <a:extLst>
              <a:ext uri="{FF2B5EF4-FFF2-40B4-BE49-F238E27FC236}">
                <a16:creationId xmlns:a16="http://schemas.microsoft.com/office/drawing/2014/main" id="{C81C56F4-E809-E38B-0622-77EE695633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3E12B-7E07-C081-A5B8-54B8560C25CA}"/>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31138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9B6B-1145-D3E3-1B09-F629B1BED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02857-A3DE-0B8F-3EC5-75D20A02F835}"/>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4" name="Footer Placeholder 3">
            <a:extLst>
              <a:ext uri="{FF2B5EF4-FFF2-40B4-BE49-F238E27FC236}">
                <a16:creationId xmlns:a16="http://schemas.microsoft.com/office/drawing/2014/main" id="{ACE0F742-A8AF-2AAB-5AF5-B0CBD1005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B91E6-3BEE-9DD4-2F11-BC5CA4E34E65}"/>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425002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003CD-5F1C-5078-C87D-7A5AF40238D8}"/>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3" name="Footer Placeholder 2">
            <a:extLst>
              <a:ext uri="{FF2B5EF4-FFF2-40B4-BE49-F238E27FC236}">
                <a16:creationId xmlns:a16="http://schemas.microsoft.com/office/drawing/2014/main" id="{A3DD374E-E62C-0D8A-3AD1-C3087C0768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47B6C7-A295-A15C-0ADD-2311871306A2}"/>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373661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30E8-67DE-EA80-4D27-890DF6E8B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4E889-D109-69F6-256D-2F6BF2AF4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A9BA6-12CF-818F-226D-99D25EC34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BFCB1-4903-1EDA-251C-821C1FA1DD1C}"/>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6" name="Footer Placeholder 5">
            <a:extLst>
              <a:ext uri="{FF2B5EF4-FFF2-40B4-BE49-F238E27FC236}">
                <a16:creationId xmlns:a16="http://schemas.microsoft.com/office/drawing/2014/main" id="{4FEB9216-F457-226F-F5E3-5EDAB6325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8799-5AA9-FD8F-7EA8-7777B334F48F}"/>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23721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7B7E-6A59-B92A-FBDC-48D64E68B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B893F4-45E7-3E1B-85D0-E1B7FFC5B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8FF9D-2ECC-99BF-C204-4DAC1D898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6F0F-81C4-F3E1-0737-8830887D4E8E}"/>
              </a:ext>
            </a:extLst>
          </p:cNvPr>
          <p:cNvSpPr>
            <a:spLocks noGrp="1"/>
          </p:cNvSpPr>
          <p:nvPr>
            <p:ph type="dt" sz="half" idx="10"/>
          </p:nvPr>
        </p:nvSpPr>
        <p:spPr/>
        <p:txBody>
          <a:bodyPr/>
          <a:lstStyle/>
          <a:p>
            <a:fld id="{4CFA0384-6F7B-8E44-94F0-3407F0557852}" type="datetimeFigureOut">
              <a:rPr lang="en-US" smtClean="0"/>
              <a:t>11/20/2024</a:t>
            </a:fld>
            <a:endParaRPr lang="en-US"/>
          </a:p>
        </p:txBody>
      </p:sp>
      <p:sp>
        <p:nvSpPr>
          <p:cNvPr id="6" name="Footer Placeholder 5">
            <a:extLst>
              <a:ext uri="{FF2B5EF4-FFF2-40B4-BE49-F238E27FC236}">
                <a16:creationId xmlns:a16="http://schemas.microsoft.com/office/drawing/2014/main" id="{BBAFB151-10A0-7ECA-5485-1C0EB39AC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EB003-9ED8-405B-40F2-648E622E100F}"/>
              </a:ext>
            </a:extLst>
          </p:cNvPr>
          <p:cNvSpPr>
            <a:spLocks noGrp="1"/>
          </p:cNvSpPr>
          <p:nvPr>
            <p:ph type="sldNum" sz="quarter" idx="12"/>
          </p:nvPr>
        </p:nvSpPr>
        <p:spPr/>
        <p:txBody>
          <a:bodyPr/>
          <a:lstStyle/>
          <a:p>
            <a:fld id="{F0D11B09-C140-6941-B4EC-4011A585A75D}" type="slidenum">
              <a:rPr lang="en-US" smtClean="0"/>
              <a:t>‹#›</a:t>
            </a:fld>
            <a:endParaRPr lang="en-US"/>
          </a:p>
        </p:txBody>
      </p:sp>
    </p:spTree>
    <p:extLst>
      <p:ext uri="{BB962C8B-B14F-4D97-AF65-F5344CB8AC3E}">
        <p14:creationId xmlns:p14="http://schemas.microsoft.com/office/powerpoint/2010/main" val="17653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02F5-8A5D-A76C-557C-B5E671A19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EB21F-18EE-1EC4-3ED8-13E00BD86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889EC-95D8-D684-DE4A-21F3B34F4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FA0384-6F7B-8E44-94F0-3407F0557852}" type="datetimeFigureOut">
              <a:rPr lang="en-US" smtClean="0"/>
              <a:t>11/20/2024</a:t>
            </a:fld>
            <a:endParaRPr lang="en-US"/>
          </a:p>
        </p:txBody>
      </p:sp>
      <p:sp>
        <p:nvSpPr>
          <p:cNvPr id="5" name="Footer Placeholder 4">
            <a:extLst>
              <a:ext uri="{FF2B5EF4-FFF2-40B4-BE49-F238E27FC236}">
                <a16:creationId xmlns:a16="http://schemas.microsoft.com/office/drawing/2014/main" id="{D55A6C09-BF1F-BBE9-0893-ED7E14B67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18C97C-0915-AC8F-F4B6-78443EB2A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D11B09-C140-6941-B4EC-4011A585A75D}" type="slidenum">
              <a:rPr lang="en-US" smtClean="0"/>
              <a:t>‹#›</a:t>
            </a:fld>
            <a:endParaRPr lang="en-US"/>
          </a:p>
        </p:txBody>
      </p:sp>
    </p:spTree>
    <p:extLst>
      <p:ext uri="{BB962C8B-B14F-4D97-AF65-F5344CB8AC3E}">
        <p14:creationId xmlns:p14="http://schemas.microsoft.com/office/powerpoint/2010/main" val="333311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pree1609/CSCI_6221_Cloju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9" name="Freeform: Shape 18">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B0CFEE2-8071-DB55-DE11-48E25B25FE55}"/>
              </a:ext>
            </a:extLst>
          </p:cNvPr>
          <p:cNvSpPr>
            <a:spLocks noGrp="1"/>
          </p:cNvSpPr>
          <p:nvPr>
            <p:ph type="ctrTitle"/>
          </p:nvPr>
        </p:nvSpPr>
        <p:spPr>
          <a:xfrm>
            <a:off x="3033466" y="991261"/>
            <a:ext cx="5754696" cy="1837349"/>
          </a:xfrm>
        </p:spPr>
        <p:txBody>
          <a:bodyPr vert="horz" lIns="91440" tIns="45720" rIns="91440" bIns="45720" rtlCol="0" anchor="ctr">
            <a:normAutofit/>
          </a:bodyPr>
          <a:lstStyle/>
          <a:p>
            <a:r>
              <a:rPr lang="en-US" sz="5400" kern="1200" dirty="0">
                <a:solidFill>
                  <a:schemeClr val="tx2"/>
                </a:solidFill>
                <a:latin typeface="+mj-lt"/>
                <a:ea typeface="+mj-ea"/>
                <a:cs typeface="+mj-cs"/>
              </a:rPr>
              <a:t>Clojure</a:t>
            </a:r>
          </a:p>
        </p:txBody>
      </p:sp>
      <p:sp>
        <p:nvSpPr>
          <p:cNvPr id="3" name="Subtitle 2">
            <a:extLst>
              <a:ext uri="{FF2B5EF4-FFF2-40B4-BE49-F238E27FC236}">
                <a16:creationId xmlns:a16="http://schemas.microsoft.com/office/drawing/2014/main" id="{EDD7F547-9A70-89C6-62E6-4F9EF1105FF5}"/>
              </a:ext>
            </a:extLst>
          </p:cNvPr>
          <p:cNvSpPr>
            <a:spLocks noGrp="1"/>
          </p:cNvSpPr>
          <p:nvPr>
            <p:ph type="subTitle" idx="1"/>
          </p:nvPr>
        </p:nvSpPr>
        <p:spPr>
          <a:xfrm>
            <a:off x="3055954" y="2979336"/>
            <a:ext cx="5709721" cy="2430864"/>
          </a:xfrm>
        </p:spPr>
        <p:txBody>
          <a:bodyPr vert="horz" lIns="91440" tIns="45720" rIns="91440" bIns="45720" rtlCol="0" anchor="t">
            <a:normAutofit/>
          </a:bodyPr>
          <a:lstStyle/>
          <a:p>
            <a:pPr indent="-228600" algn="l">
              <a:buFont typeface="Arial" panose="020B0604020202020204" pitchFamily="34" charset="0"/>
              <a:buChar char="•"/>
            </a:pPr>
            <a:r>
              <a:rPr lang="en-US" sz="1800">
                <a:solidFill>
                  <a:schemeClr val="tx2"/>
                </a:solidFill>
              </a:rPr>
              <a:t>By-</a:t>
            </a:r>
          </a:p>
          <a:p>
            <a:pPr indent="-228600" algn="l">
              <a:buFont typeface="Arial" panose="020B0604020202020204" pitchFamily="34" charset="0"/>
              <a:buChar char="•"/>
            </a:pPr>
            <a:r>
              <a:rPr lang="en-US" sz="1800">
                <a:solidFill>
                  <a:schemeClr val="tx2"/>
                </a:solidFill>
              </a:rPr>
              <a:t>Akash Raghavendra (G41868923)</a:t>
            </a:r>
          </a:p>
          <a:p>
            <a:pPr indent="-228600" algn="l">
              <a:buFont typeface="Arial" panose="020B0604020202020204" pitchFamily="34" charset="0"/>
              <a:buChar char="•"/>
            </a:pPr>
            <a:r>
              <a:rPr lang="en-US" sz="1800">
                <a:solidFill>
                  <a:schemeClr val="tx2"/>
                </a:solidFill>
              </a:rPr>
              <a:t>Preeti Das (G46780640)</a:t>
            </a:r>
          </a:p>
          <a:p>
            <a:pPr indent="-228600" algn="l">
              <a:buFont typeface="Arial" panose="020B0604020202020204" pitchFamily="34" charset="0"/>
              <a:buChar char="•"/>
            </a:pPr>
            <a:r>
              <a:rPr lang="en-US" sz="1800">
                <a:solidFill>
                  <a:schemeClr val="tx2"/>
                </a:solidFill>
              </a:rPr>
              <a:t>Vardh (G24531843)</a:t>
            </a:r>
          </a:p>
          <a:p>
            <a:pPr indent="-228600" algn="l">
              <a:buFont typeface="Arial" panose="020B0604020202020204" pitchFamily="34" charset="0"/>
              <a:buChar char="•"/>
            </a:pPr>
            <a:r>
              <a:rPr lang="en-US" sz="1800">
                <a:solidFill>
                  <a:schemeClr val="tx2"/>
                </a:solidFill>
              </a:rPr>
              <a:t>Vivek Kanikanti (G49807161)</a:t>
            </a:r>
          </a:p>
          <a:p>
            <a:pPr indent="-228600" algn="l">
              <a:buFont typeface="Arial" panose="020B0604020202020204" pitchFamily="34" charset="0"/>
              <a:buChar char="•"/>
            </a:pPr>
            <a:r>
              <a:rPr lang="en-US" sz="1800">
                <a:solidFill>
                  <a:schemeClr val="tx2"/>
                </a:solidFill>
              </a:rPr>
              <a:t>Yagnamithra Vallabhaneni (G47022483)</a:t>
            </a:r>
          </a:p>
        </p:txBody>
      </p:sp>
    </p:spTree>
    <p:extLst>
      <p:ext uri="{BB962C8B-B14F-4D97-AF65-F5344CB8AC3E}">
        <p14:creationId xmlns:p14="http://schemas.microsoft.com/office/powerpoint/2010/main" val="75621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6" name="Freeform: Shape 4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kern="1200">
                <a:solidFill>
                  <a:schemeClr val="tx2"/>
                </a:solidFill>
                <a:latin typeface="+mj-lt"/>
                <a:ea typeface="+mj-ea"/>
                <a:cs typeface="+mj-cs"/>
              </a:rPr>
              <a:t>Clojure Assignment Statements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889671" y="2308700"/>
            <a:ext cx="6773313" cy="3801204"/>
          </a:xfrm>
        </p:spPr>
        <p:txBody>
          <a:bodyPr vert="horz" lIns="91440" tIns="45720" rIns="91440" bIns="45720" rtlCol="0" anchor="t">
            <a:normAutofit fontScale="25000" lnSpcReduction="20000"/>
          </a:bodyPr>
          <a:lstStyle/>
          <a:p>
            <a:endParaRPr lang="en-US" sz="6800" dirty="0"/>
          </a:p>
          <a:p>
            <a:pPr marL="0" indent="0" algn="just">
              <a:buNone/>
            </a:pPr>
            <a:r>
              <a:rPr lang="en-US" sz="6800" dirty="0"/>
              <a:t>Clojure assignment statements are constructs for binding values to symbols in the Clojure programming language, emphasizing immutability. They utilize def for global variable definitions, allowing the creation of symbols that are bound to values. Local bindings are created with let, which provides temporary variables within a specific scope. Clojure also supports dynamic variables using binding, enabling temporary re-bindings. Overall, Clojure's design encourages immutability, making it necessary to use constructs like atom, ref, or agent for mutable state management.</a:t>
            </a:r>
            <a:endParaRPr lang="en-US" sz="6800" dirty="0">
              <a:solidFill>
                <a:schemeClr val="tx2"/>
              </a:solidFill>
            </a:endParaRPr>
          </a:p>
        </p:txBody>
      </p:sp>
      <p:grpSp>
        <p:nvGrpSpPr>
          <p:cNvPr id="51" name="Group 5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2" name="Freeform: Shape 5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5" name="Freeform: Shape 5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140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BE55-FCD6-6FB8-51C5-4E7B31C4603F}"/>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ADA8176-D28F-3A10-D2FF-B39EDA2A6753}"/>
              </a:ext>
            </a:extLst>
          </p:cNvPr>
          <p:cNvPicPr>
            <a:picLocks noGrp="1" noChangeAspect="1"/>
          </p:cNvPicPr>
          <p:nvPr>
            <p:ph idx="1"/>
          </p:nvPr>
        </p:nvPicPr>
        <p:blipFill>
          <a:blip r:embed="rId2"/>
          <a:stretch>
            <a:fillRect/>
          </a:stretch>
        </p:blipFill>
        <p:spPr>
          <a:xfrm>
            <a:off x="838200" y="1444193"/>
            <a:ext cx="8742680" cy="4887596"/>
          </a:xfrm>
        </p:spPr>
      </p:pic>
      <p:pic>
        <p:nvPicPr>
          <p:cNvPr id="4" name="Picture 3">
            <a:extLst>
              <a:ext uri="{FF2B5EF4-FFF2-40B4-BE49-F238E27FC236}">
                <a16:creationId xmlns:a16="http://schemas.microsoft.com/office/drawing/2014/main" id="{17D05852-ECE8-A78A-0FAC-79F582AAF827}"/>
              </a:ext>
            </a:extLst>
          </p:cNvPr>
          <p:cNvPicPr>
            <a:picLocks noChangeAspect="1"/>
          </p:cNvPicPr>
          <p:nvPr/>
        </p:nvPicPr>
        <p:blipFill>
          <a:blip r:embed="rId3"/>
          <a:stretch>
            <a:fillRect/>
          </a:stretch>
        </p:blipFill>
        <p:spPr>
          <a:xfrm>
            <a:off x="6268518" y="4817103"/>
            <a:ext cx="3848637" cy="1514686"/>
          </a:xfrm>
          <a:prstGeom prst="rect">
            <a:avLst/>
          </a:prstGeom>
        </p:spPr>
      </p:pic>
    </p:spTree>
    <p:extLst>
      <p:ext uri="{BB962C8B-B14F-4D97-AF65-F5344CB8AC3E}">
        <p14:creationId xmlns:p14="http://schemas.microsoft.com/office/powerpoint/2010/main" val="376955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2" name="Freeform: Shape 2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2C30EC-3318-9036-1E8D-E4B2B2F5863C}"/>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Data Types</a:t>
            </a:r>
            <a:endParaRPr lang="en-US" sz="360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A44F5861-6DEF-3DB9-05DE-421952845511}"/>
              </a:ext>
            </a:extLst>
          </p:cNvPr>
          <p:cNvSpPr>
            <a:spLocks noGrp="1"/>
          </p:cNvSpPr>
          <p:nvPr>
            <p:ph idx="1"/>
          </p:nvPr>
        </p:nvSpPr>
        <p:spPr>
          <a:xfrm>
            <a:off x="3027161" y="2711690"/>
            <a:ext cx="6499898" cy="3429618"/>
          </a:xfrm>
        </p:spPr>
        <p:txBody>
          <a:bodyPr anchor="t">
            <a:normAutofit/>
          </a:bodyPr>
          <a:lstStyle/>
          <a:p>
            <a:pPr marL="0" indent="0" algn="just">
              <a:buNone/>
            </a:pPr>
            <a:r>
              <a:rPr lang="en-US" sz="1700" dirty="0">
                <a:solidFill>
                  <a:schemeClr val="tx2"/>
                </a:solidFill>
                <a:cs typeface="Times New Roman" panose="02020603050405020304" pitchFamily="18" charset="0"/>
              </a:rPr>
              <a:t>The Data types present are numbers, characters, strings, keywords, symbols, lists, vectors, maps, sets, functions, nil.</a:t>
            </a:r>
          </a:p>
          <a:p>
            <a:pPr marL="0" indent="0" algn="just">
              <a:buNone/>
            </a:pPr>
            <a:r>
              <a:rPr lang="en-US" sz="1700" dirty="0">
                <a:solidFill>
                  <a:schemeClr val="tx2"/>
                </a:solidFill>
                <a:cs typeface="Times New Roman" panose="02020603050405020304" pitchFamily="18" charset="0"/>
              </a:rPr>
              <a:t>Some features which help Clojure data types to stand out are - </a:t>
            </a:r>
          </a:p>
          <a:p>
            <a:pPr algn="just"/>
            <a:r>
              <a:rPr lang="en-US" sz="1700" dirty="0">
                <a:solidFill>
                  <a:schemeClr val="tx2"/>
                </a:solidFill>
                <a:cs typeface="Times New Roman" panose="02020603050405020304" pitchFamily="18" charset="0"/>
              </a:rPr>
              <a:t>Immutable Data Structure</a:t>
            </a:r>
          </a:p>
          <a:p>
            <a:pPr algn="just"/>
            <a:r>
              <a:rPr lang="en-US" sz="1700" dirty="0">
                <a:solidFill>
                  <a:schemeClr val="tx2"/>
                </a:solidFill>
                <a:cs typeface="Times New Roman" panose="02020603050405020304" pitchFamily="18" charset="0"/>
              </a:rPr>
              <a:t>Heterogenous collections</a:t>
            </a:r>
          </a:p>
          <a:p>
            <a:pPr algn="just"/>
            <a:r>
              <a:rPr lang="en-US" sz="1700" dirty="0">
                <a:solidFill>
                  <a:schemeClr val="tx2"/>
                </a:solidFill>
                <a:cs typeface="Times New Roman" panose="02020603050405020304" pitchFamily="18" charset="0"/>
              </a:rPr>
              <a:t>Functional Programming</a:t>
            </a:r>
          </a:p>
          <a:p>
            <a:pPr algn="just"/>
            <a:r>
              <a:rPr lang="en-US" sz="1700" dirty="0">
                <a:solidFill>
                  <a:schemeClr val="tx2"/>
                </a:solidFill>
                <a:cs typeface="Times New Roman" panose="02020603050405020304" pitchFamily="18" charset="0"/>
              </a:rPr>
              <a:t>Dynamic Typing </a:t>
            </a:r>
          </a:p>
          <a:p>
            <a:pPr algn="just"/>
            <a:r>
              <a:rPr lang="en-US" sz="1700" dirty="0">
                <a:solidFill>
                  <a:schemeClr val="tx2"/>
                </a:solidFill>
                <a:cs typeface="Times New Roman" panose="02020603050405020304" pitchFamily="18" charset="0"/>
              </a:rPr>
              <a:t>Promotes Lazy sequences </a:t>
            </a:r>
          </a:p>
          <a:p>
            <a:pPr marL="0" indent="0">
              <a:buNone/>
            </a:pPr>
            <a:endParaRPr lang="en-US" sz="1400" dirty="0">
              <a:solidFill>
                <a:schemeClr val="tx2"/>
              </a:solidFill>
              <a:cs typeface="Times New Roman" panose="02020603050405020304" pitchFamily="18" charset="0"/>
            </a:endParaRPr>
          </a:p>
        </p:txBody>
      </p:sp>
      <p:grpSp>
        <p:nvGrpSpPr>
          <p:cNvPr id="27" name="Group 2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8" name="Freeform: Shape 2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185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406C-3284-F2D8-DFC2-AE63E42A51E0}"/>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6" name="Content Placeholder 5">
            <a:extLst>
              <a:ext uri="{FF2B5EF4-FFF2-40B4-BE49-F238E27FC236}">
                <a16:creationId xmlns:a16="http://schemas.microsoft.com/office/drawing/2014/main" id="{E6976DA5-54F7-1B71-ACA5-452ADCBF0C7A}"/>
              </a:ext>
            </a:extLst>
          </p:cNvPr>
          <p:cNvPicPr>
            <a:picLocks noGrp="1" noChangeAspect="1"/>
          </p:cNvPicPr>
          <p:nvPr>
            <p:ph idx="1"/>
          </p:nvPr>
        </p:nvPicPr>
        <p:blipFill>
          <a:blip r:embed="rId2"/>
          <a:stretch>
            <a:fillRect/>
          </a:stretch>
        </p:blipFill>
        <p:spPr>
          <a:xfrm>
            <a:off x="838200" y="1405613"/>
            <a:ext cx="8580120" cy="5087262"/>
          </a:xfrm>
        </p:spPr>
      </p:pic>
      <p:pic>
        <p:nvPicPr>
          <p:cNvPr id="4" name="Picture 3">
            <a:extLst>
              <a:ext uri="{FF2B5EF4-FFF2-40B4-BE49-F238E27FC236}">
                <a16:creationId xmlns:a16="http://schemas.microsoft.com/office/drawing/2014/main" id="{D22BE08D-B48F-7C4C-4CBA-3760C99BC580}"/>
              </a:ext>
            </a:extLst>
          </p:cNvPr>
          <p:cNvPicPr>
            <a:picLocks noChangeAspect="1"/>
          </p:cNvPicPr>
          <p:nvPr/>
        </p:nvPicPr>
        <p:blipFill>
          <a:blip r:embed="rId3"/>
          <a:stretch>
            <a:fillRect/>
          </a:stretch>
        </p:blipFill>
        <p:spPr>
          <a:xfrm>
            <a:off x="5398209" y="4730504"/>
            <a:ext cx="4020111" cy="1762371"/>
          </a:xfrm>
          <a:prstGeom prst="rect">
            <a:avLst/>
          </a:prstGeom>
        </p:spPr>
      </p:pic>
    </p:spTree>
    <p:extLst>
      <p:ext uri="{BB962C8B-B14F-4D97-AF65-F5344CB8AC3E}">
        <p14:creationId xmlns:p14="http://schemas.microsoft.com/office/powerpoint/2010/main" val="343650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3E3CC3-509E-46B6-FB06-9DD010CDD52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Support for OO Programming</a:t>
            </a:r>
          </a:p>
        </p:txBody>
      </p:sp>
      <p:sp>
        <p:nvSpPr>
          <p:cNvPr id="3" name="Content Placeholder 2">
            <a:extLst>
              <a:ext uri="{FF2B5EF4-FFF2-40B4-BE49-F238E27FC236}">
                <a16:creationId xmlns:a16="http://schemas.microsoft.com/office/drawing/2014/main" id="{3517B944-7C3F-BE2E-673E-9A5E738D1E92}"/>
              </a:ext>
            </a:extLst>
          </p:cNvPr>
          <p:cNvSpPr>
            <a:spLocks noGrp="1"/>
          </p:cNvSpPr>
          <p:nvPr>
            <p:ph idx="1"/>
          </p:nvPr>
        </p:nvSpPr>
        <p:spPr>
          <a:xfrm>
            <a:off x="3027924" y="2828610"/>
            <a:ext cx="6202573" cy="3411552"/>
          </a:xfrm>
        </p:spPr>
        <p:txBody>
          <a:bodyPr anchor="t">
            <a:noAutofit/>
          </a:bodyPr>
          <a:lstStyle/>
          <a:p>
            <a:pPr marL="0" indent="0">
              <a:buNone/>
            </a:pPr>
            <a:r>
              <a:rPr lang="en-US" sz="1700" dirty="0">
                <a:solidFill>
                  <a:schemeClr val="tx2"/>
                </a:solidFill>
                <a:cs typeface="Times New Roman" panose="02020603050405020304" pitchFamily="18" charset="0"/>
              </a:rPr>
              <a:t>Clojure is primarily considered as Functional Programming language , but it runs on the Java Virtual Machine (JVM) which allows it to interoperate with java, an OO Programming. It provides mechanisms that allow developers to incorporate OO principles when its necessary.</a:t>
            </a:r>
          </a:p>
          <a:p>
            <a:pPr marL="0" indent="0">
              <a:buNone/>
            </a:pPr>
            <a:r>
              <a:rPr lang="en-US" sz="1700" dirty="0">
                <a:solidFill>
                  <a:schemeClr val="tx2"/>
                </a:solidFill>
                <a:cs typeface="Times New Roman" panose="02020603050405020304" pitchFamily="18" charset="0"/>
              </a:rPr>
              <a:t>Features That shows Clojure Support to OO Programming-</a:t>
            </a:r>
          </a:p>
          <a:p>
            <a:pPr marL="0" indent="0">
              <a:buNone/>
            </a:pPr>
            <a:r>
              <a:rPr lang="en-US" sz="1700" dirty="0">
                <a:solidFill>
                  <a:schemeClr val="tx2"/>
                </a:solidFill>
                <a:cs typeface="Times New Roman" panose="02020603050405020304" pitchFamily="18" charset="0"/>
              </a:rPr>
              <a:t>1.</a:t>
            </a:r>
            <a:r>
              <a:rPr lang="en-US" sz="1700" u="sng" dirty="0">
                <a:solidFill>
                  <a:schemeClr val="tx2"/>
                </a:solidFill>
                <a:cs typeface="Times New Roman" panose="02020603050405020304" pitchFamily="18" charset="0"/>
              </a:rPr>
              <a:t>Interoperability with Java </a:t>
            </a:r>
          </a:p>
          <a:p>
            <a:pPr marL="0" indent="0">
              <a:buNone/>
            </a:pPr>
            <a:r>
              <a:rPr lang="en-US" sz="1700" dirty="0">
                <a:solidFill>
                  <a:schemeClr val="tx2"/>
                </a:solidFill>
                <a:cs typeface="Times New Roman" panose="02020603050405020304" pitchFamily="18" charset="0"/>
              </a:rPr>
              <a:t> Clojure can instantiate and use java objects directly. It’s possible because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runs on the JVM and can call any Java method or interact with java libraries.</a:t>
            </a: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3611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0" name="Freeform: Shape 39">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5FE21A9-1E00-09DB-4234-52ED0DB93213}"/>
              </a:ext>
            </a:extLst>
          </p:cNvPr>
          <p:cNvSpPr>
            <a:spLocks noGrp="1"/>
          </p:cNvSpPr>
          <p:nvPr>
            <p:ph idx="1"/>
          </p:nvPr>
        </p:nvSpPr>
        <p:spPr>
          <a:xfrm>
            <a:off x="3104697" y="2428661"/>
            <a:ext cx="6753988" cy="3101500"/>
          </a:xfrm>
        </p:spPr>
        <p:txBody>
          <a:bodyPr anchor="t">
            <a:normAutofit/>
          </a:bodyPr>
          <a:lstStyle/>
          <a:p>
            <a:pPr marL="0" indent="0">
              <a:buNone/>
            </a:pPr>
            <a:r>
              <a:rPr lang="en-US" sz="1700" dirty="0">
                <a:solidFill>
                  <a:schemeClr val="tx2"/>
                </a:solidFill>
                <a:cs typeface="Times New Roman" panose="02020603050405020304" pitchFamily="18" charset="0"/>
              </a:rPr>
              <a:t>2.</a:t>
            </a:r>
            <a:r>
              <a:rPr lang="en-US" sz="1700" u="sng" dirty="0">
                <a:solidFill>
                  <a:schemeClr val="tx2"/>
                </a:solidFill>
                <a:cs typeface="Times New Roman" panose="02020603050405020304" pitchFamily="18" charset="0"/>
              </a:rPr>
              <a:t>Protocols and Polymorphism</a:t>
            </a:r>
          </a:p>
          <a:p>
            <a:pPr marL="0" indent="0">
              <a:buNone/>
            </a:pPr>
            <a:r>
              <a:rPr lang="en-US" sz="1700" dirty="0">
                <a:solidFill>
                  <a:schemeClr val="tx2"/>
                </a:solidFill>
                <a:cs typeface="Times New Roman" panose="02020603050405020304" pitchFamily="18" charset="0"/>
              </a:rPr>
              <a:t>Clojure introduces protocols which are similar to interfaces in OO languages like Java.</a:t>
            </a:r>
          </a:p>
          <a:p>
            <a:pPr marL="0" indent="0">
              <a:buNone/>
            </a:pPr>
            <a:r>
              <a:rPr lang="en-US" sz="1700" dirty="0">
                <a:solidFill>
                  <a:schemeClr val="tx2"/>
                </a:solidFill>
                <a:cs typeface="Times New Roman" panose="02020603050405020304" pitchFamily="18" charset="0"/>
              </a:rPr>
              <a:t>3.</a:t>
            </a:r>
            <a:r>
              <a:rPr lang="en-US" sz="1700" u="sng" dirty="0">
                <a:solidFill>
                  <a:schemeClr val="tx2"/>
                </a:solidFill>
                <a:cs typeface="Times New Roman" panose="02020603050405020304" pitchFamily="18" charset="0"/>
              </a:rPr>
              <a:t>Records for Encapsulation</a:t>
            </a:r>
          </a:p>
          <a:p>
            <a:pPr marL="0" indent="0">
              <a:buNone/>
            </a:pPr>
            <a:r>
              <a:rPr lang="en-US" sz="1700" dirty="0">
                <a:solidFill>
                  <a:schemeClr val="tx2"/>
                </a:solidFill>
                <a:cs typeface="Times New Roman" panose="02020603050405020304" pitchFamily="18" charset="0"/>
              </a:rPr>
              <a:t>Clojure supports records, which allow you to define data structures with fields and methods. It’s much like defining a class in OO programming.</a:t>
            </a:r>
          </a:p>
          <a:p>
            <a:pPr marL="0" indent="0">
              <a:buNone/>
            </a:pPr>
            <a:r>
              <a:rPr lang="en-US" sz="1700" dirty="0">
                <a:solidFill>
                  <a:schemeClr val="tx2"/>
                </a:solidFill>
                <a:cs typeface="Times New Roman" panose="02020603050405020304" pitchFamily="18" charset="0"/>
              </a:rPr>
              <a:t>4.</a:t>
            </a:r>
            <a:r>
              <a:rPr lang="en-US" sz="1700" u="sng" dirty="0">
                <a:solidFill>
                  <a:schemeClr val="tx2"/>
                </a:solidFill>
                <a:cs typeface="Times New Roman" panose="02020603050405020304" pitchFamily="18" charset="0"/>
              </a:rPr>
              <a:t>Multimethods for Polymorphism</a:t>
            </a:r>
          </a:p>
          <a:p>
            <a:pPr marL="0" indent="0">
              <a:buNone/>
            </a:pPr>
            <a:r>
              <a:rPr lang="en-US" sz="1700" dirty="0">
                <a:solidFill>
                  <a:schemeClr val="tx2"/>
                </a:solidFill>
                <a:cs typeface="Times New Roman" panose="02020603050405020304" pitchFamily="18" charset="0"/>
              </a:rPr>
              <a:t>Clojure provides multi-methods, which are flexible way of achieving polymorphism. </a:t>
            </a:r>
          </a:p>
        </p:txBody>
      </p:sp>
      <p:grpSp>
        <p:nvGrpSpPr>
          <p:cNvPr id="45" name="Group 44">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6" name="Freeform: Shape 45">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585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6925-FB72-2D61-D5AA-BD5EA356F8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6" name="Content Placeholder 5">
            <a:extLst>
              <a:ext uri="{FF2B5EF4-FFF2-40B4-BE49-F238E27FC236}">
                <a16:creationId xmlns:a16="http://schemas.microsoft.com/office/drawing/2014/main" id="{F47B3F7F-93F9-B978-B74A-8E543D1AB9DA}"/>
              </a:ext>
            </a:extLst>
          </p:cNvPr>
          <p:cNvPicPr>
            <a:picLocks noGrp="1" noChangeAspect="1"/>
          </p:cNvPicPr>
          <p:nvPr>
            <p:ph idx="1"/>
          </p:nvPr>
        </p:nvPicPr>
        <p:blipFill>
          <a:blip r:embed="rId2"/>
          <a:srcRect t="598"/>
          <a:stretch/>
        </p:blipFill>
        <p:spPr>
          <a:xfrm>
            <a:off x="948237" y="1524000"/>
            <a:ext cx="8226243" cy="5069840"/>
          </a:xfrm>
        </p:spPr>
      </p:pic>
      <p:pic>
        <p:nvPicPr>
          <p:cNvPr id="4" name="Picture 3">
            <a:extLst>
              <a:ext uri="{FF2B5EF4-FFF2-40B4-BE49-F238E27FC236}">
                <a16:creationId xmlns:a16="http://schemas.microsoft.com/office/drawing/2014/main" id="{3CFBBE4A-33E1-09B4-3D66-B065147F3E74}"/>
              </a:ext>
            </a:extLst>
          </p:cNvPr>
          <p:cNvPicPr>
            <a:picLocks noChangeAspect="1"/>
          </p:cNvPicPr>
          <p:nvPr/>
        </p:nvPicPr>
        <p:blipFill>
          <a:blip r:embed="rId3"/>
          <a:stretch>
            <a:fillRect/>
          </a:stretch>
        </p:blipFill>
        <p:spPr>
          <a:xfrm>
            <a:off x="7548528" y="5394969"/>
            <a:ext cx="3695235" cy="1198871"/>
          </a:xfrm>
          <a:prstGeom prst="rect">
            <a:avLst/>
          </a:prstGeom>
        </p:spPr>
      </p:pic>
    </p:spTree>
    <p:extLst>
      <p:ext uri="{BB962C8B-B14F-4D97-AF65-F5344CB8AC3E}">
        <p14:creationId xmlns:p14="http://schemas.microsoft.com/office/powerpoint/2010/main" val="363114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3DF5798-7E7A-7724-4C15-4E969761EBB2}"/>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Functional Programming</a:t>
            </a:r>
            <a:endParaRPr lang="en-US" sz="360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342D02E4-A818-7A05-65B0-E83F8E2511C3}"/>
              </a:ext>
            </a:extLst>
          </p:cNvPr>
          <p:cNvSpPr>
            <a:spLocks noGrp="1"/>
          </p:cNvSpPr>
          <p:nvPr>
            <p:ph idx="1"/>
          </p:nvPr>
        </p:nvSpPr>
        <p:spPr>
          <a:xfrm>
            <a:off x="3027925" y="2516170"/>
            <a:ext cx="6326140" cy="3350569"/>
          </a:xfrm>
        </p:spPr>
        <p:txBody>
          <a:bodyPr anchor="t">
            <a:noAutofit/>
          </a:bodyPr>
          <a:lstStyle/>
          <a:p>
            <a:pPr marL="0" indent="0" algn="just">
              <a:buNone/>
            </a:pPr>
            <a:r>
              <a:rPr lang="en-US" sz="1700" dirty="0">
                <a:solidFill>
                  <a:schemeClr val="tx2"/>
                </a:solidFill>
                <a:cs typeface="Times New Roman" panose="02020603050405020304" pitchFamily="18" charset="0"/>
              </a:rPr>
              <a:t>Functional programming is a programming paradigm that uses functions to build programs. </a:t>
            </a:r>
          </a:p>
          <a:p>
            <a:pPr marL="0" indent="0" algn="just">
              <a:buNone/>
            </a:pPr>
            <a:r>
              <a:rPr lang="en-US" sz="1700" b="0" i="0" dirty="0">
                <a:solidFill>
                  <a:srgbClr val="172B4D"/>
                </a:solidFill>
                <a:effectLst/>
                <a:latin typeface="Open Sans" panose="020B0606030504020204" pitchFamily="34" charset="0"/>
              </a:rPr>
              <a:t>Some features which make Clojure an excellent functional programming language are – </a:t>
            </a:r>
          </a:p>
          <a:p>
            <a:pPr algn="just"/>
            <a:r>
              <a:rPr lang="en-US" sz="1700" dirty="0">
                <a:solidFill>
                  <a:schemeClr val="tx2"/>
                </a:solidFill>
                <a:cs typeface="Times New Roman" panose="02020603050405020304" pitchFamily="18" charset="0"/>
              </a:rPr>
              <a:t>Rich set of higher order functions</a:t>
            </a:r>
          </a:p>
          <a:p>
            <a:pPr algn="just"/>
            <a:r>
              <a:rPr lang="en-US" sz="1700" dirty="0">
                <a:solidFill>
                  <a:schemeClr val="tx2"/>
                </a:solidFill>
                <a:cs typeface="Times New Roman" panose="02020603050405020304" pitchFamily="18" charset="0"/>
              </a:rPr>
              <a:t>First class functions</a:t>
            </a:r>
          </a:p>
          <a:p>
            <a:pPr algn="just"/>
            <a:r>
              <a:rPr lang="en-US" sz="1700" dirty="0">
                <a:solidFill>
                  <a:schemeClr val="tx2"/>
                </a:solidFill>
                <a:cs typeface="Times New Roman" panose="02020603050405020304" pitchFamily="18" charset="0"/>
              </a:rPr>
              <a:t>Seamless interoperability with JAVA</a:t>
            </a:r>
          </a:p>
          <a:p>
            <a:pPr algn="just"/>
            <a:r>
              <a:rPr lang="en-US" sz="1700" dirty="0">
                <a:solidFill>
                  <a:schemeClr val="tx2"/>
                </a:solidFill>
                <a:cs typeface="Times New Roman" panose="02020603050405020304" pitchFamily="18" charset="0"/>
              </a:rPr>
              <a:t>Homoiconicity</a:t>
            </a:r>
          </a:p>
        </p:txBody>
      </p:sp>
      <p:grpSp>
        <p:nvGrpSpPr>
          <p:cNvPr id="31" name="Group 3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767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F915-EE1C-109F-3323-286531A03886}"/>
              </a:ext>
            </a:extLst>
          </p:cNvPr>
          <p:cNvSpPr>
            <a:spLocks noGrp="1"/>
          </p:cNvSpPr>
          <p:nvPr>
            <p:ph type="title"/>
          </p:nvPr>
        </p:nvSpPr>
        <p:spPr>
          <a:xfrm>
            <a:off x="838200" y="197977"/>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6" name="Content Placeholder 5">
            <a:extLst>
              <a:ext uri="{FF2B5EF4-FFF2-40B4-BE49-F238E27FC236}">
                <a16:creationId xmlns:a16="http://schemas.microsoft.com/office/drawing/2014/main" id="{78B0CC6A-364A-8E93-18DA-62203A13B67F}"/>
              </a:ext>
            </a:extLst>
          </p:cNvPr>
          <p:cNvPicPr>
            <a:picLocks noGrp="1" noChangeAspect="1"/>
          </p:cNvPicPr>
          <p:nvPr>
            <p:ph idx="1"/>
          </p:nvPr>
        </p:nvPicPr>
        <p:blipFill>
          <a:blip r:embed="rId2"/>
          <a:stretch>
            <a:fillRect/>
          </a:stretch>
        </p:blipFill>
        <p:spPr>
          <a:xfrm>
            <a:off x="950344" y="1253424"/>
            <a:ext cx="10515600" cy="5239452"/>
          </a:xfrm>
        </p:spPr>
      </p:pic>
      <p:pic>
        <p:nvPicPr>
          <p:cNvPr id="4" name="Picture 3">
            <a:extLst>
              <a:ext uri="{FF2B5EF4-FFF2-40B4-BE49-F238E27FC236}">
                <a16:creationId xmlns:a16="http://schemas.microsoft.com/office/drawing/2014/main" id="{5304312E-309C-023C-46D5-42AD54AC4968}"/>
              </a:ext>
            </a:extLst>
          </p:cNvPr>
          <p:cNvPicPr>
            <a:picLocks noChangeAspect="1"/>
          </p:cNvPicPr>
          <p:nvPr/>
        </p:nvPicPr>
        <p:blipFill>
          <a:blip r:embed="rId3"/>
          <a:stretch>
            <a:fillRect/>
          </a:stretch>
        </p:blipFill>
        <p:spPr>
          <a:xfrm>
            <a:off x="7572629" y="1253424"/>
            <a:ext cx="4436367" cy="1489776"/>
          </a:xfrm>
          <a:prstGeom prst="rect">
            <a:avLst/>
          </a:prstGeom>
        </p:spPr>
      </p:pic>
    </p:spTree>
    <p:extLst>
      <p:ext uri="{BB962C8B-B14F-4D97-AF65-F5344CB8AC3E}">
        <p14:creationId xmlns:p14="http://schemas.microsoft.com/office/powerpoint/2010/main" val="113145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851D7B-1083-2E0D-14D2-457FADCDBF36}"/>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Concurrency</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8D244162-2377-2362-54C0-604584D2C316}"/>
              </a:ext>
            </a:extLst>
          </p:cNvPr>
          <p:cNvSpPr>
            <a:spLocks noGrp="1"/>
          </p:cNvSpPr>
          <p:nvPr>
            <p:ph idx="1"/>
          </p:nvPr>
        </p:nvSpPr>
        <p:spPr>
          <a:xfrm>
            <a:off x="3027924" y="2516171"/>
            <a:ext cx="6857481" cy="3350568"/>
          </a:xfrm>
        </p:spPr>
        <p:txBody>
          <a:bodyPr anchor="t">
            <a:normAutofit/>
          </a:bodyPr>
          <a:lstStyle/>
          <a:p>
            <a:pPr marL="228600" indent="0" algn="just">
              <a:buNone/>
            </a:pPr>
            <a:r>
              <a:rPr lang="en-US" sz="1700" dirty="0">
                <a:solidFill>
                  <a:schemeClr val="tx2"/>
                </a:solidFill>
                <a:cs typeface="Times New Roman" panose="02020603050405020304" pitchFamily="18" charset="0"/>
              </a:rPr>
              <a:t>Concurrency (handling multiple tasks at once) in Clojure is achieved through four features provided by the language:</a:t>
            </a:r>
            <a:endParaRPr lang="en-IN" sz="1700" dirty="0">
              <a:solidFill>
                <a:schemeClr val="tx2"/>
              </a:solidFill>
              <a:cs typeface="Times New Roman" panose="02020603050405020304" pitchFamily="18" charset="0"/>
            </a:endParaRPr>
          </a:p>
          <a:p>
            <a:pPr marL="228600" indent="0" algn="just">
              <a:buNone/>
            </a:pPr>
            <a:r>
              <a:rPr lang="en-US" sz="1700" dirty="0">
                <a:solidFill>
                  <a:schemeClr val="tx2"/>
                </a:solidFill>
                <a:cs typeface="Times New Roman" panose="02020603050405020304" pitchFamily="18" charset="0"/>
              </a:rPr>
              <a:t>Atoms: For changing a single piece of data safely.</a:t>
            </a:r>
          </a:p>
          <a:p>
            <a:pPr marL="228600" indent="0" algn="just">
              <a:buNone/>
            </a:pPr>
            <a:r>
              <a:rPr lang="en-US" sz="1700" dirty="0">
                <a:solidFill>
                  <a:schemeClr val="tx2"/>
                </a:solidFill>
                <a:cs typeface="Times New Roman" panose="02020603050405020304" pitchFamily="18" charset="0"/>
              </a:rPr>
              <a:t>Refs: For coordinating changes to multiple things together.</a:t>
            </a:r>
          </a:p>
          <a:p>
            <a:pPr marL="228600" indent="0" algn="just">
              <a:buNone/>
            </a:pPr>
            <a:r>
              <a:rPr lang="en-US" sz="1700" dirty="0">
                <a:solidFill>
                  <a:schemeClr val="tx2"/>
                </a:solidFill>
                <a:cs typeface="Times New Roman" panose="02020603050405020304" pitchFamily="18" charset="0"/>
              </a:rPr>
              <a:t>Agents: For doing things in the background without waiting for them.</a:t>
            </a:r>
          </a:p>
          <a:p>
            <a:pPr marL="228600" indent="0" algn="just">
              <a:buNone/>
            </a:pPr>
            <a:r>
              <a:rPr lang="en-US" sz="1700" dirty="0">
                <a:solidFill>
                  <a:schemeClr val="tx2"/>
                </a:solidFill>
                <a:cs typeface="Times New Roman" panose="02020603050405020304" pitchFamily="18" charset="0"/>
              </a:rPr>
              <a:t>Futures: For running tasks that you don’t need right away but can check on later. </a:t>
            </a:r>
          </a:p>
          <a:p>
            <a:pPr marL="228600" indent="0">
              <a:buNone/>
            </a:pPr>
            <a:endParaRPr lang="en-US" sz="16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2144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9FA4B9-76B9-DB30-B17F-A9876A5CFE2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Names</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0F6C0D16-0DE3-963D-E89C-BDDA1C601D54}"/>
              </a:ext>
            </a:extLst>
          </p:cNvPr>
          <p:cNvSpPr>
            <a:spLocks noGrp="1"/>
          </p:cNvSpPr>
          <p:nvPr>
            <p:ph idx="1"/>
          </p:nvPr>
        </p:nvSpPr>
        <p:spPr>
          <a:xfrm>
            <a:off x="2377440" y="2698586"/>
            <a:ext cx="6918960" cy="3022592"/>
          </a:xfrm>
        </p:spPr>
        <p:txBody>
          <a:bodyPr anchor="t">
            <a:normAutofit/>
          </a:bodyPr>
          <a:lstStyle/>
          <a:p>
            <a:r>
              <a:rPr lang="en-US" sz="1700" dirty="0">
                <a:solidFill>
                  <a:schemeClr val="tx2"/>
                </a:solidFill>
                <a:cs typeface="Times New Roman" panose="02020603050405020304" pitchFamily="18" charset="0"/>
              </a:rPr>
              <a:t>Names in Clojure are symbols that can refer to values, functions, or other entities.</a:t>
            </a:r>
          </a:p>
          <a:p>
            <a:pPr algn="just">
              <a:lnSpc>
                <a:spcPct val="100000"/>
              </a:lnSpc>
            </a:pPr>
            <a:r>
              <a:rPr lang="en-US" sz="1700" dirty="0">
                <a:solidFill>
                  <a:schemeClr val="tx2"/>
                </a:solidFill>
                <a:cs typeface="Times New Roman" panose="02020603050405020304" pitchFamily="18" charset="0"/>
              </a:rPr>
              <a:t>Can be declared inside namespaces, which are containers for grouping related code. Helps in organizing code and avoiding naming conflicts.</a:t>
            </a:r>
            <a:endParaRPr lang="en-IN" sz="17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878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B281-FBCA-C7D0-232F-F29B22F1793D}"/>
              </a:ext>
            </a:extLst>
          </p:cNvPr>
          <p:cNvSpPr>
            <a:spLocks noGrp="1"/>
          </p:cNvSpPr>
          <p:nvPr>
            <p:ph type="title"/>
          </p:nvPr>
        </p:nvSpPr>
        <p:spPr>
          <a:xfrm>
            <a:off x="838200" y="213491"/>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FF446B6-6B33-F0DA-E817-05883492D63B}"/>
              </a:ext>
            </a:extLst>
          </p:cNvPr>
          <p:cNvPicPr>
            <a:picLocks noGrp="1" noChangeAspect="1"/>
          </p:cNvPicPr>
          <p:nvPr>
            <p:ph idx="1"/>
          </p:nvPr>
        </p:nvPicPr>
        <p:blipFill>
          <a:blip r:embed="rId2"/>
          <a:stretch>
            <a:fillRect/>
          </a:stretch>
        </p:blipFill>
        <p:spPr>
          <a:xfrm>
            <a:off x="838200" y="1202726"/>
            <a:ext cx="9199880" cy="5430988"/>
          </a:xfrm>
        </p:spPr>
      </p:pic>
      <p:pic>
        <p:nvPicPr>
          <p:cNvPr id="4" name="Picture 3">
            <a:extLst>
              <a:ext uri="{FF2B5EF4-FFF2-40B4-BE49-F238E27FC236}">
                <a16:creationId xmlns:a16="http://schemas.microsoft.com/office/drawing/2014/main" id="{391A4156-6C36-AD53-7358-3D0828E92324}"/>
              </a:ext>
            </a:extLst>
          </p:cNvPr>
          <p:cNvPicPr>
            <a:picLocks noChangeAspect="1"/>
          </p:cNvPicPr>
          <p:nvPr/>
        </p:nvPicPr>
        <p:blipFill>
          <a:blip r:embed="rId3"/>
          <a:stretch>
            <a:fillRect/>
          </a:stretch>
        </p:blipFill>
        <p:spPr>
          <a:xfrm>
            <a:off x="6746240" y="3591110"/>
            <a:ext cx="3668589" cy="1325563"/>
          </a:xfrm>
          <a:prstGeom prst="rect">
            <a:avLst/>
          </a:prstGeom>
        </p:spPr>
      </p:pic>
    </p:spTree>
    <p:extLst>
      <p:ext uri="{BB962C8B-B14F-4D97-AF65-F5344CB8AC3E}">
        <p14:creationId xmlns:p14="http://schemas.microsoft.com/office/powerpoint/2010/main" val="418121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7" name="Freeform: Shape 36">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14CCC90-5044-C16C-282E-9342302C884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Exception Handling</a:t>
            </a:r>
            <a:endParaRPr lang="en-IN" sz="3600" dirty="0">
              <a:solidFill>
                <a:schemeClr val="tx2"/>
              </a:solidFill>
              <a:latin typeface="+mn-lt"/>
              <a:cs typeface="Times New Roman" panose="02020603050405020304" pitchFamily="18" charset="0"/>
            </a:endParaRPr>
          </a:p>
        </p:txBody>
      </p:sp>
      <p:sp>
        <p:nvSpPr>
          <p:cNvPr id="8" name="Content Placeholder 7">
            <a:extLst>
              <a:ext uri="{FF2B5EF4-FFF2-40B4-BE49-F238E27FC236}">
                <a16:creationId xmlns:a16="http://schemas.microsoft.com/office/drawing/2014/main" id="{FB67A21E-A013-C96F-9BC9-59CB9B9088F2}"/>
              </a:ext>
            </a:extLst>
          </p:cNvPr>
          <p:cNvSpPr>
            <a:spLocks noGrp="1"/>
          </p:cNvSpPr>
          <p:nvPr>
            <p:ph idx="1"/>
          </p:nvPr>
        </p:nvSpPr>
        <p:spPr>
          <a:xfrm>
            <a:off x="3027924" y="2607277"/>
            <a:ext cx="6560919" cy="3546388"/>
          </a:xfrm>
        </p:spPr>
        <p:txBody>
          <a:bodyPr anchor="t">
            <a:noAutofit/>
          </a:bodyPr>
          <a:lstStyle/>
          <a:p>
            <a:pPr marL="228600" indent="0" algn="just">
              <a:buNone/>
            </a:pPr>
            <a:r>
              <a:rPr lang="en-US" sz="1700" dirty="0">
                <a:solidFill>
                  <a:schemeClr val="tx2"/>
                </a:solidFill>
                <a:cs typeface="Times New Roman" panose="02020603050405020304" pitchFamily="18" charset="0"/>
              </a:rPr>
              <a:t>Clojure uses Java’s system to handle errors:</a:t>
            </a:r>
          </a:p>
          <a:p>
            <a:pPr algn="just"/>
            <a:r>
              <a:rPr lang="en-US" sz="1700" dirty="0">
                <a:solidFill>
                  <a:schemeClr val="tx2"/>
                </a:solidFill>
                <a:cs typeface="Times New Roman" panose="02020603050405020304" pitchFamily="18" charset="0"/>
              </a:rPr>
              <a:t>try: The block where you put the code that might throw an error. </a:t>
            </a:r>
          </a:p>
          <a:p>
            <a:pPr algn="just"/>
            <a:r>
              <a:rPr lang="en-US" sz="1700" dirty="0">
                <a:solidFill>
                  <a:schemeClr val="tx2"/>
                </a:solidFill>
                <a:cs typeface="Times New Roman" panose="02020603050405020304" pitchFamily="18" charset="0"/>
              </a:rPr>
              <a:t>catch: This block catches and handles the error if it happens. </a:t>
            </a:r>
          </a:p>
          <a:p>
            <a:pPr algn="just"/>
            <a:r>
              <a:rPr lang="en-US" sz="1700" dirty="0">
                <a:solidFill>
                  <a:schemeClr val="tx2"/>
                </a:solidFill>
                <a:cs typeface="Times New Roman" panose="02020603050405020304" pitchFamily="18" charset="0"/>
              </a:rPr>
              <a:t>finally: Code that runs no matter what (whether there was an error or not), often for cleaning things up. </a:t>
            </a:r>
          </a:p>
          <a:p>
            <a:pPr algn="just"/>
            <a:r>
              <a:rPr lang="en-US" sz="1700" dirty="0">
                <a:solidFill>
                  <a:schemeClr val="tx2"/>
                </a:solidFill>
                <a:cs typeface="Times New Roman" panose="02020603050405020304" pitchFamily="18" charset="0"/>
              </a:rPr>
              <a:t>throw: You can use this to throw (create) a new error.</a:t>
            </a:r>
            <a:endParaRPr lang="en-IN" sz="1700" dirty="0">
              <a:solidFill>
                <a:schemeClr val="tx2"/>
              </a:solidFill>
              <a:cs typeface="Times New Roman" panose="02020603050405020304" pitchFamily="18" charset="0"/>
            </a:endParaRPr>
          </a:p>
        </p:txBody>
      </p:sp>
      <p:grpSp>
        <p:nvGrpSpPr>
          <p:cNvPr id="42" name="Group 41">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3" name="Freeform: Shape 42">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6" name="Freeform: Shape 45">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540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538B92-994A-EFC3-56ED-759830750920}"/>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Event</a:t>
            </a:r>
            <a:r>
              <a:rPr lang="en-US" sz="3600" dirty="0">
                <a:solidFill>
                  <a:schemeClr val="tx2"/>
                </a:solidFill>
                <a:latin typeface="+mn-lt"/>
              </a:rPr>
              <a:t> Handling</a:t>
            </a:r>
            <a:endParaRPr lang="en-IN" sz="3600" dirty="0">
              <a:solidFill>
                <a:schemeClr val="tx2"/>
              </a:solidFill>
              <a:latin typeface="+mn-lt"/>
            </a:endParaRPr>
          </a:p>
        </p:txBody>
      </p:sp>
      <p:sp>
        <p:nvSpPr>
          <p:cNvPr id="3" name="Content Placeholder 2">
            <a:extLst>
              <a:ext uri="{FF2B5EF4-FFF2-40B4-BE49-F238E27FC236}">
                <a16:creationId xmlns:a16="http://schemas.microsoft.com/office/drawing/2014/main" id="{CE1E9A3C-3419-9CF1-5F1F-E5BDC0D1E6F2}"/>
              </a:ext>
            </a:extLst>
          </p:cNvPr>
          <p:cNvSpPr>
            <a:spLocks noGrp="1"/>
          </p:cNvSpPr>
          <p:nvPr>
            <p:ph idx="1"/>
          </p:nvPr>
        </p:nvSpPr>
        <p:spPr>
          <a:xfrm>
            <a:off x="3027924" y="2698585"/>
            <a:ext cx="6746271" cy="3516863"/>
          </a:xfrm>
        </p:spPr>
        <p:txBody>
          <a:bodyPr anchor="t">
            <a:normAutofit/>
          </a:bodyPr>
          <a:lstStyle/>
          <a:p>
            <a:pPr algn="just"/>
            <a:r>
              <a:rPr lang="en-US" sz="1700" dirty="0">
                <a:solidFill>
                  <a:schemeClr val="tx2"/>
                </a:solidFill>
                <a:cs typeface="Times New Roman" panose="02020603050405020304" pitchFamily="18" charset="0"/>
              </a:rPr>
              <a:t>For desktop apps, use Java libraries like Swing to respond to button clicks or other actions. </a:t>
            </a:r>
          </a:p>
          <a:p>
            <a:pPr algn="just"/>
            <a:r>
              <a:rPr lang="en-US" sz="1700" dirty="0">
                <a:solidFill>
                  <a:schemeClr val="tx2"/>
                </a:solidFill>
                <a:cs typeface="Times New Roman" panose="02020603050405020304" pitchFamily="18" charset="0"/>
              </a:rPr>
              <a:t>For web apps, </a:t>
            </a:r>
            <a:r>
              <a:rPr lang="en-US" sz="1700" dirty="0" err="1">
                <a:solidFill>
                  <a:schemeClr val="tx2"/>
                </a:solidFill>
                <a:cs typeface="Times New Roman" panose="02020603050405020304" pitchFamily="18" charset="0"/>
              </a:rPr>
              <a:t>ClojureScript</a:t>
            </a:r>
            <a:r>
              <a:rPr lang="en-US" sz="1700" dirty="0">
                <a:solidFill>
                  <a:schemeClr val="tx2"/>
                </a:solidFill>
                <a:cs typeface="Times New Roman" panose="02020603050405020304" pitchFamily="18" charset="0"/>
              </a:rPr>
              <a:t> (and re-frame) lets you handle events like button clicks, form submissions, etc.</a:t>
            </a:r>
            <a:endParaRPr lang="en-IN" sz="17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146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B72A-A843-BD23-197A-FA37F696974C}"/>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000" dirty="0">
                <a:latin typeface="+mn-lt"/>
              </a:rPr>
              <a:t>:</a:t>
            </a:r>
            <a:endParaRPr lang="en-IN" sz="2000" dirty="0">
              <a:latin typeface="+mn-lt"/>
            </a:endParaRPr>
          </a:p>
        </p:txBody>
      </p:sp>
      <p:pic>
        <p:nvPicPr>
          <p:cNvPr id="5" name="Content Placeholder 4">
            <a:extLst>
              <a:ext uri="{FF2B5EF4-FFF2-40B4-BE49-F238E27FC236}">
                <a16:creationId xmlns:a16="http://schemas.microsoft.com/office/drawing/2014/main" id="{70F9BB17-48FA-1954-95A5-EF40869F05F8}"/>
              </a:ext>
            </a:extLst>
          </p:cNvPr>
          <p:cNvPicPr>
            <a:picLocks noGrp="1" noChangeAspect="1"/>
          </p:cNvPicPr>
          <p:nvPr>
            <p:ph idx="1"/>
          </p:nvPr>
        </p:nvPicPr>
        <p:blipFill>
          <a:blip r:embed="rId2"/>
          <a:stretch>
            <a:fillRect/>
          </a:stretch>
        </p:blipFill>
        <p:spPr>
          <a:xfrm>
            <a:off x="566726" y="1358675"/>
            <a:ext cx="10589328" cy="4632830"/>
          </a:xfrm>
        </p:spPr>
      </p:pic>
      <p:pic>
        <p:nvPicPr>
          <p:cNvPr id="8" name="Picture 7">
            <a:extLst>
              <a:ext uri="{FF2B5EF4-FFF2-40B4-BE49-F238E27FC236}">
                <a16:creationId xmlns:a16="http://schemas.microsoft.com/office/drawing/2014/main" id="{E4FA0C29-FDB8-E97A-6AAD-C810F1BD8B54}"/>
              </a:ext>
            </a:extLst>
          </p:cNvPr>
          <p:cNvPicPr>
            <a:picLocks noChangeAspect="1"/>
          </p:cNvPicPr>
          <p:nvPr/>
        </p:nvPicPr>
        <p:blipFill>
          <a:blip r:embed="rId3"/>
          <a:stretch>
            <a:fillRect/>
          </a:stretch>
        </p:blipFill>
        <p:spPr>
          <a:xfrm>
            <a:off x="4942944" y="5219536"/>
            <a:ext cx="6682330" cy="1171739"/>
          </a:xfrm>
          <a:prstGeom prst="rect">
            <a:avLst/>
          </a:prstGeom>
        </p:spPr>
      </p:pic>
    </p:spTree>
    <p:extLst>
      <p:ext uri="{BB962C8B-B14F-4D97-AF65-F5344CB8AC3E}">
        <p14:creationId xmlns:p14="http://schemas.microsoft.com/office/powerpoint/2010/main" val="394533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52" name="Freeform: Shape 5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951027-AC18-BDE3-7F78-875A992E972E}"/>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 Real-World Applications</a:t>
            </a:r>
          </a:p>
        </p:txBody>
      </p:sp>
      <p:sp>
        <p:nvSpPr>
          <p:cNvPr id="29" name="Content Placeholder 2">
            <a:extLst>
              <a:ext uri="{FF2B5EF4-FFF2-40B4-BE49-F238E27FC236}">
                <a16:creationId xmlns:a16="http://schemas.microsoft.com/office/drawing/2014/main" id="{8682F7FB-E91F-1F8B-4F72-2859DD61A1E9}"/>
              </a:ext>
            </a:extLst>
          </p:cNvPr>
          <p:cNvSpPr>
            <a:spLocks noGrp="1"/>
          </p:cNvSpPr>
          <p:nvPr>
            <p:ph idx="1"/>
          </p:nvPr>
        </p:nvSpPr>
        <p:spPr>
          <a:xfrm>
            <a:off x="2631989" y="2516171"/>
            <a:ext cx="6820929" cy="3862114"/>
          </a:xfrm>
        </p:spPr>
        <p:txBody>
          <a:bodyPr anchor="t">
            <a:noAutofit/>
          </a:bodyPr>
          <a:lstStyle/>
          <a:p>
            <a:pPr algn="just">
              <a:lnSpc>
                <a:spcPct val="100000"/>
              </a:lnSpc>
            </a:pPr>
            <a:r>
              <a:rPr lang="en-US" sz="1700" dirty="0">
                <a:solidFill>
                  <a:schemeClr val="tx2"/>
                </a:solidFill>
                <a:cs typeface="Times New Roman" panose="02020603050405020304" pitchFamily="18" charset="0"/>
              </a:rPr>
              <a:t>WALMART - used for backend services and data processing</a:t>
            </a:r>
          </a:p>
          <a:p>
            <a:pPr algn="just">
              <a:lnSpc>
                <a:spcPct val="100000"/>
              </a:lnSpc>
            </a:pPr>
            <a:r>
              <a:rPr lang="en-US" sz="1700" dirty="0">
                <a:solidFill>
                  <a:schemeClr val="tx2"/>
                </a:solidFill>
                <a:cs typeface="Times New Roman" panose="02020603050405020304" pitchFamily="18" charset="0"/>
              </a:rPr>
              <a:t>NETFLIX – used in their recommendation engine and data processing pipelines</a:t>
            </a:r>
          </a:p>
          <a:p>
            <a:pPr algn="just">
              <a:lnSpc>
                <a:spcPct val="100000"/>
              </a:lnSpc>
            </a:pPr>
            <a:r>
              <a:rPr lang="en-US" sz="1700" dirty="0">
                <a:solidFill>
                  <a:schemeClr val="tx2"/>
                </a:solidFill>
                <a:cs typeface="Times New Roman" panose="02020603050405020304" pitchFamily="18" charset="0"/>
              </a:rPr>
              <a:t>ADOBE – employs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in parts of its product offerings</a:t>
            </a:r>
          </a:p>
          <a:p>
            <a:pPr algn="just">
              <a:lnSpc>
                <a:spcPct val="100000"/>
              </a:lnSpc>
            </a:pPr>
            <a:r>
              <a:rPr lang="en-US" sz="1700" dirty="0">
                <a:solidFill>
                  <a:schemeClr val="tx2"/>
                </a:solidFill>
                <a:cs typeface="Times New Roman" panose="02020603050405020304" pitchFamily="18" charset="0"/>
              </a:rPr>
              <a:t>TARGET – implements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in analytics and backend applications</a:t>
            </a:r>
          </a:p>
          <a:p>
            <a:pPr algn="just">
              <a:lnSpc>
                <a:spcPct val="100000"/>
              </a:lnSpc>
            </a:pPr>
            <a:r>
              <a:rPr lang="en-US" sz="1700" dirty="0">
                <a:solidFill>
                  <a:schemeClr val="tx2"/>
                </a:solidFill>
                <a:cs typeface="Times New Roman" panose="02020603050405020304" pitchFamily="18" charset="0"/>
              </a:rPr>
              <a:t>CIRCLECI – used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in its CI/CD platform</a:t>
            </a:r>
          </a:p>
          <a:p>
            <a:pPr algn="just">
              <a:lnSpc>
                <a:spcPct val="100000"/>
              </a:lnSpc>
            </a:pPr>
            <a:r>
              <a:rPr lang="en-US" sz="1700" dirty="0">
                <a:solidFill>
                  <a:schemeClr val="tx2"/>
                </a:solidFill>
                <a:cs typeface="Times New Roman" panose="02020603050405020304" pitchFamily="18" charset="0"/>
              </a:rPr>
              <a:t>METABASE – a popular BI tool built using </a:t>
            </a:r>
            <a:r>
              <a:rPr lang="en-US" sz="1700" dirty="0" err="1">
                <a:solidFill>
                  <a:schemeClr val="tx2"/>
                </a:solidFill>
                <a:cs typeface="Times New Roman" panose="02020603050405020304" pitchFamily="18" charset="0"/>
              </a:rPr>
              <a:t>clojure</a:t>
            </a:r>
            <a:endParaRPr lang="en-US" sz="1700" dirty="0">
              <a:solidFill>
                <a:schemeClr val="tx2"/>
              </a:solidFill>
              <a:cs typeface="Times New Roman" panose="02020603050405020304" pitchFamily="18" charset="0"/>
            </a:endParaRPr>
          </a:p>
          <a:p>
            <a:pPr algn="just">
              <a:lnSpc>
                <a:spcPct val="100000"/>
              </a:lnSpc>
            </a:pPr>
            <a:r>
              <a:rPr lang="en-US" sz="1700" dirty="0">
                <a:solidFill>
                  <a:schemeClr val="tx2"/>
                </a:solidFill>
                <a:cs typeface="Times New Roman" panose="02020603050405020304" pitchFamily="18" charset="0"/>
              </a:rPr>
              <a:t>FOURSQUARE – used </a:t>
            </a:r>
            <a:r>
              <a:rPr lang="en-US" sz="1700" dirty="0" err="1">
                <a:solidFill>
                  <a:schemeClr val="tx2"/>
                </a:solidFill>
                <a:cs typeface="Times New Roman" panose="02020603050405020304" pitchFamily="18" charset="0"/>
              </a:rPr>
              <a:t>clojure</a:t>
            </a:r>
            <a:r>
              <a:rPr lang="en-US" sz="1700" dirty="0">
                <a:solidFill>
                  <a:schemeClr val="tx2"/>
                </a:solidFill>
                <a:cs typeface="Times New Roman" panose="02020603050405020304" pitchFamily="18" charset="0"/>
              </a:rPr>
              <a:t> for real time processing of data</a:t>
            </a:r>
          </a:p>
        </p:txBody>
      </p:sp>
      <p:grpSp>
        <p:nvGrpSpPr>
          <p:cNvPr id="57" name="Group 5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8" name="Freeform: Shape 5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1" name="Freeform: Shape 6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800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93" name="Freeform: Shape 9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Freeform: Shape 9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Freeform: Shape 9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6" name="Freeform: Shape 9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7" name="Freeform: Shape 9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98" name="Freeform: Shape 9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Freeform: Shape 9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B99DB127-9014-1D94-0E0F-66812257889A}"/>
              </a:ext>
            </a:extLst>
          </p:cNvPr>
          <p:cNvSpPr>
            <a:spLocks noGrp="1"/>
          </p:cNvSpPr>
          <p:nvPr>
            <p:ph type="ctrTitle"/>
          </p:nvPr>
        </p:nvSpPr>
        <p:spPr>
          <a:xfrm>
            <a:off x="3215424" y="2048887"/>
            <a:ext cx="5760846" cy="2310312"/>
          </a:xfrm>
        </p:spPr>
        <p:txBody>
          <a:bodyPr>
            <a:normAutofit/>
          </a:bodyPr>
          <a:lstStyle/>
          <a:p>
            <a:r>
              <a:rPr lang="en-US" sz="5200">
                <a:solidFill>
                  <a:schemeClr val="tx2"/>
                </a:solidFill>
              </a:rPr>
              <a:t>Project </a:t>
            </a:r>
            <a:br>
              <a:rPr lang="en-US" sz="5200">
                <a:solidFill>
                  <a:schemeClr val="tx2"/>
                </a:solidFill>
              </a:rPr>
            </a:br>
            <a:r>
              <a:rPr lang="en-US" sz="5200">
                <a:solidFill>
                  <a:schemeClr val="tx2"/>
                </a:solidFill>
              </a:rPr>
              <a:t>Title- Algorithm Visualizer</a:t>
            </a:r>
            <a:endParaRPr lang="en-IN" sz="5200">
              <a:solidFill>
                <a:schemeClr val="tx2"/>
              </a:solidFill>
            </a:endParaRPr>
          </a:p>
        </p:txBody>
      </p:sp>
    </p:spTree>
    <p:extLst>
      <p:ext uri="{BB962C8B-B14F-4D97-AF65-F5344CB8AC3E}">
        <p14:creationId xmlns:p14="http://schemas.microsoft.com/office/powerpoint/2010/main" val="39759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AB7329-8AB4-3BC1-DF12-FD3BD743741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6E26D1-1638-8632-6F00-90707AFCB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1C513B-1990-07CA-A7E1-B3C944631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39EC6FD-1D1F-28B4-4C57-A808575281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0B37D5EB-1114-45CB-EC41-2FF3612A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9072146-BEBF-5BBF-DF92-CDCBE1D53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E4F86C6-0E42-DADF-884B-CFFCFC6FE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1F8DD2A-8AE2-45C9-FF3A-D4B60EAD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9AC9105-3F15-13BF-8AE8-35103A7B733F}"/>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Objective</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71178507-E670-62BA-E7E6-A04C4F0B77A8}"/>
              </a:ext>
            </a:extLst>
          </p:cNvPr>
          <p:cNvSpPr>
            <a:spLocks noGrp="1"/>
          </p:cNvSpPr>
          <p:nvPr>
            <p:ph idx="1"/>
          </p:nvPr>
        </p:nvSpPr>
        <p:spPr>
          <a:xfrm>
            <a:off x="2461032" y="2383330"/>
            <a:ext cx="6818892" cy="4351102"/>
          </a:xfrm>
        </p:spPr>
        <p:txBody>
          <a:bodyPr anchor="t">
            <a:noAutofit/>
          </a:bodyPr>
          <a:lstStyle/>
          <a:p>
            <a:pPr algn="just"/>
            <a:r>
              <a:rPr lang="en-US" sz="1700" dirty="0">
                <a:cs typeface="Times New Roman" panose="02020603050405020304" pitchFamily="18" charset="0"/>
              </a:rPr>
              <a:t>The objective of this project is to develop an interactive visualizer that vividly illustrates the inner workings of various computer science algorithms. By providing a dynamic and user-friendly interface, the visualizer will allow users to explore algorithms step by step, showcasing the calculations, transformations, and logic behind their operation in real time. </a:t>
            </a:r>
          </a:p>
          <a:p>
            <a:pPr algn="just"/>
            <a:r>
              <a:rPr lang="en-US" sz="1700" dirty="0">
                <a:cs typeface="Times New Roman" panose="02020603050405020304" pitchFamily="18" charset="0"/>
              </a:rPr>
              <a:t>Each algorithm will be broken down into its fundamental components, enabling users to observe how inputs are processed, decisions are made, and outputs are generated. The tool aims to demystify complex concepts, making them accessible to learners, educators, and professionals alike. Through visual and interactive representation, users will gain deeper insights into algorithmic processes, fostering a more intuitive understanding of how these solutions are designed and applied in the real world. </a:t>
            </a:r>
          </a:p>
          <a:p>
            <a:pPr algn="just"/>
            <a:r>
              <a:rPr lang="en-US" sz="1700" dirty="0">
                <a:cs typeface="Times New Roman" panose="02020603050405020304" pitchFamily="18" charset="0"/>
              </a:rPr>
              <a:t>This project aspires to be an invaluable resource for those seeking to enhance their grasp of algorithms, bridging the gap between theoretical knowledge and practical application.</a:t>
            </a:r>
          </a:p>
        </p:txBody>
      </p:sp>
      <p:grpSp>
        <p:nvGrpSpPr>
          <p:cNvPr id="18" name="Group 17">
            <a:extLst>
              <a:ext uri="{FF2B5EF4-FFF2-40B4-BE49-F238E27FC236}">
                <a16:creationId xmlns:a16="http://schemas.microsoft.com/office/drawing/2014/main" id="{CF029D8F-5CE3-F419-2748-20DAA27329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B34AB248-7B34-504D-F7CD-71584B91A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62330B0-8095-AA6F-BB9F-D061F7D51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7F67961-1E73-28A0-535A-26D6CD7FB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3FEF40ED-2F82-977E-B213-A6D8B8646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3411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1CDBF7-BAF1-924B-A1D3-839119F1F4F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7DF9A6-81AB-4078-8CC6-D33ACE76F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89BE33-93DE-1FA7-AC33-6527A0921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D3F0C41-3B95-F6A7-56BC-CB39235C1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A677167F-168F-58E9-7052-EF0B4D2D3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4318A8-BB85-4FBA-8F67-41217AE43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DB5CEF7-72FB-B30B-CB1F-A3641C61B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F17CDC2-38C4-AAA1-036B-A26B5C119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C3FF06A-71A2-2225-1DFB-7027272219D0}"/>
              </a:ext>
            </a:extLst>
          </p:cNvPr>
          <p:cNvSpPr>
            <a:spLocks noGrp="1"/>
          </p:cNvSpPr>
          <p:nvPr>
            <p:ph type="title"/>
          </p:nvPr>
        </p:nvSpPr>
        <p:spPr>
          <a:xfrm>
            <a:off x="3628483" y="870322"/>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D58EA10E-831C-D9F2-41FC-873D208E9C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5151C281-2949-55C4-1DA7-A03F4652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E4F143D-78F2-DEC5-E727-7A85B04B4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D738B23-59B0-D3F2-354B-21C014E5B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29D3320F-71FD-EF21-E63E-1378196B0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3BEC1D0E-A23F-2A5D-B2AE-F060FCD6FD00}"/>
              </a:ext>
            </a:extLst>
          </p:cNvPr>
          <p:cNvSpPr>
            <a:spLocks noGrp="1"/>
          </p:cNvSpPr>
          <p:nvPr>
            <p:ph idx="1"/>
          </p:nvPr>
        </p:nvSpPr>
        <p:spPr>
          <a:xfrm>
            <a:off x="2743199" y="2231975"/>
            <a:ext cx="7525265" cy="3674556"/>
          </a:xfrm>
        </p:spPr>
        <p:txBody>
          <a:bodyPr>
            <a:normAutofit/>
          </a:bodyPr>
          <a:lstStyle/>
          <a:p>
            <a:pPr algn="just"/>
            <a:r>
              <a:rPr lang="en-US" sz="1700" dirty="0"/>
              <a:t>The working and visualization of each algorithm are defined in separate functions all encapsulated under one namespace. </a:t>
            </a:r>
          </a:p>
          <a:p>
            <a:pPr algn="just"/>
            <a:r>
              <a:rPr lang="en-US" sz="1700" dirty="0"/>
              <a:t>The main function acts as a user interface consisting of function calls each referencing the respective algorithm.</a:t>
            </a:r>
          </a:p>
          <a:p>
            <a:pPr algn="just"/>
            <a:r>
              <a:rPr lang="en-US" sz="1700" dirty="0"/>
              <a:t>When the project is executed the user is displayed a menu of various sorting, searching, and graph algorithms.</a:t>
            </a:r>
          </a:p>
          <a:p>
            <a:pPr algn="just"/>
            <a:r>
              <a:rPr lang="en-US" sz="1700" dirty="0"/>
              <a:t>The user is then prompted to choose from one of the displayed algorithms. </a:t>
            </a:r>
          </a:p>
          <a:p>
            <a:pPr algn="just"/>
            <a:r>
              <a:rPr lang="en-US" sz="1700" dirty="0"/>
              <a:t>Depending on the algorithm, the user inputs either an array of integers or a source node that is a character.</a:t>
            </a:r>
          </a:p>
          <a:p>
            <a:pPr algn="just"/>
            <a:r>
              <a:rPr lang="en-US" sz="1700" dirty="0"/>
              <a:t>A visualization is shown displaying each step of the chosen algorithm in the terminal</a:t>
            </a:r>
          </a:p>
          <a:p>
            <a:pPr algn="just"/>
            <a:endParaRPr lang="en-IN" sz="2400" dirty="0"/>
          </a:p>
        </p:txBody>
      </p:sp>
    </p:spTree>
    <p:extLst>
      <p:ext uri="{BB962C8B-B14F-4D97-AF65-F5344CB8AC3E}">
        <p14:creationId xmlns:p14="http://schemas.microsoft.com/office/powerpoint/2010/main" val="293383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F280FC-6F88-6E78-0ED8-71F0837C1CC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237E9C-6D9C-789E-049B-91DC29B93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909F13-B064-5AF2-5E9C-519D883EB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4B5B466-624E-A09B-E68E-D199DDEBF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E703A35E-A578-0798-037C-E863914B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604DA64-FB6C-0904-CF58-A08377B3E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AC123F9-818C-B34B-5547-096DE1B66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8C7FA3D-EBE9-F584-7D88-D8BF1A39C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499703-896F-308C-4DB0-1B5713031D6D}"/>
              </a:ext>
            </a:extLst>
          </p:cNvPr>
          <p:cNvSpPr>
            <a:spLocks noGrp="1"/>
          </p:cNvSpPr>
          <p:nvPr>
            <p:ph type="title"/>
          </p:nvPr>
        </p:nvSpPr>
        <p:spPr>
          <a:xfrm>
            <a:off x="3055932" y="1275"/>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Structure</a:t>
            </a:r>
            <a:endParaRPr lang="en-IN" sz="3600" dirty="0">
              <a:solidFill>
                <a:schemeClr val="tx2"/>
              </a:solidFill>
              <a:latin typeface="+mn-lt"/>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F6857EF8-1A13-CAC6-15FF-636535B13F91}"/>
              </a:ext>
            </a:extLst>
          </p:cNvPr>
          <p:cNvPicPr>
            <a:picLocks noGrp="1" noChangeAspect="1"/>
          </p:cNvPicPr>
          <p:nvPr>
            <p:ph idx="1"/>
          </p:nvPr>
        </p:nvPicPr>
        <p:blipFill>
          <a:blip r:embed="rId2"/>
          <a:stretch>
            <a:fillRect/>
          </a:stretch>
        </p:blipFill>
        <p:spPr>
          <a:xfrm>
            <a:off x="2867379" y="1629534"/>
            <a:ext cx="5943249" cy="4693920"/>
          </a:xfrm>
        </p:spPr>
      </p:pic>
      <p:grpSp>
        <p:nvGrpSpPr>
          <p:cNvPr id="18" name="Group 17">
            <a:extLst>
              <a:ext uri="{FF2B5EF4-FFF2-40B4-BE49-F238E27FC236}">
                <a16:creationId xmlns:a16="http://schemas.microsoft.com/office/drawing/2014/main" id="{EE753CA1-87B0-70C4-3EF3-9B044D721E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4A6BE466-9384-858D-9A20-1FDAA7DF8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A21F838-F812-147C-DE41-6AB73040E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B300C7-1614-509E-AFDB-33B492F75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2685013-D825-CD96-850A-0C9025EF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5635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E917CB-5329-5315-7960-436B0218CF7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4627A6-B8E8-1984-122F-C288C503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C7764B-49D0-F181-365E-49683AB08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66DC83-01F8-666C-2937-B3147126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6AE28BD3-CA8E-9AE2-56AF-26CC23FCE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AC2981C-59CA-1BCB-9437-395BD5692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8C4A489-05A7-40BF-A1C2-A4BA3E1B0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302D013-264E-F4D1-5FB3-9F228DD2A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2FD6826-AE3A-6904-1FF5-42BF2A8AA859}"/>
              </a:ext>
            </a:extLst>
          </p:cNvPr>
          <p:cNvSpPr>
            <a:spLocks noGrp="1"/>
          </p:cNvSpPr>
          <p:nvPr>
            <p:ph type="title"/>
          </p:nvPr>
        </p:nvSpPr>
        <p:spPr>
          <a:xfrm>
            <a:off x="3055933" y="435164"/>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0C0F24EE-B606-CD40-05F8-D76D81031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4CD1796-C9D0-F86E-7797-EB013D8AD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7642C41-4F96-C3AC-C32B-50869D910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B392A21-645D-CB43-4E7E-6743BF2A6E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378DB4B-27F9-D92C-65F1-319785402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47C6DB88-DFF2-7F68-4F05-AEA80BCF3306}"/>
              </a:ext>
            </a:extLst>
          </p:cNvPr>
          <p:cNvSpPr>
            <a:spLocks noGrp="1"/>
          </p:cNvSpPr>
          <p:nvPr>
            <p:ph idx="1"/>
          </p:nvPr>
        </p:nvSpPr>
        <p:spPr/>
        <p:txBody>
          <a:bodyPr>
            <a:normAutofit/>
          </a:bodyPr>
          <a:lstStyle/>
          <a:p>
            <a:r>
              <a:rPr lang="en-US" dirty="0"/>
              <a:t>Connecting to the REPL(Read-Eval-Print-Loop) Environment.</a:t>
            </a:r>
          </a:p>
          <a:p>
            <a:pPr marL="0" indent="0">
              <a:buNone/>
            </a:pPr>
            <a:endParaRPr lang="en-IN" dirty="0"/>
          </a:p>
        </p:txBody>
      </p:sp>
      <p:pic>
        <p:nvPicPr>
          <p:cNvPr id="5" name="Picture 4">
            <a:extLst>
              <a:ext uri="{FF2B5EF4-FFF2-40B4-BE49-F238E27FC236}">
                <a16:creationId xmlns:a16="http://schemas.microsoft.com/office/drawing/2014/main" id="{DB7E900D-05DB-FDFA-EF68-10565D2F33EB}"/>
              </a:ext>
            </a:extLst>
          </p:cNvPr>
          <p:cNvPicPr>
            <a:picLocks noChangeAspect="1"/>
          </p:cNvPicPr>
          <p:nvPr/>
        </p:nvPicPr>
        <p:blipFill>
          <a:blip r:embed="rId2"/>
          <a:stretch>
            <a:fillRect/>
          </a:stretch>
        </p:blipFill>
        <p:spPr>
          <a:xfrm>
            <a:off x="766864" y="2791815"/>
            <a:ext cx="10856023" cy="3018655"/>
          </a:xfrm>
          <a:prstGeom prst="rect">
            <a:avLst/>
          </a:prstGeom>
        </p:spPr>
      </p:pic>
    </p:spTree>
    <p:extLst>
      <p:ext uri="{BB962C8B-B14F-4D97-AF65-F5344CB8AC3E}">
        <p14:creationId xmlns:p14="http://schemas.microsoft.com/office/powerpoint/2010/main" val="153813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FDB49-2550-F09F-BC66-BC964B1A1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B140C4-9941-9CBF-5966-2E931D11186F}"/>
              </a:ext>
            </a:extLst>
          </p:cNvPr>
          <p:cNvSpPr>
            <a:spLocks noGrp="1"/>
          </p:cNvSpPr>
          <p:nvPr>
            <p:ph type="title"/>
          </p:nvPr>
        </p:nvSpPr>
        <p:spPr/>
        <p:txBody>
          <a:bodyPr>
            <a:normAutofit/>
          </a:bodyPr>
          <a:lstStyle/>
          <a:p>
            <a:r>
              <a:rPr lang="en-US" sz="240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p:txBody>
      </p:sp>
      <p:pic>
        <p:nvPicPr>
          <p:cNvPr id="7" name="Picture 6" descr="A screenshot of a computer code&#10;&#10;Description automatically generated">
            <a:extLst>
              <a:ext uri="{FF2B5EF4-FFF2-40B4-BE49-F238E27FC236}">
                <a16:creationId xmlns:a16="http://schemas.microsoft.com/office/drawing/2014/main" id="{AE174753-5BA1-6CF0-7B89-6B79A2BA06FC}"/>
              </a:ext>
            </a:extLst>
          </p:cNvPr>
          <p:cNvPicPr>
            <a:picLocks noChangeAspect="1"/>
          </p:cNvPicPr>
          <p:nvPr/>
        </p:nvPicPr>
        <p:blipFill>
          <a:blip r:embed="rId2"/>
          <a:stretch>
            <a:fillRect/>
          </a:stretch>
        </p:blipFill>
        <p:spPr>
          <a:xfrm>
            <a:off x="7735330" y="4285650"/>
            <a:ext cx="4451190" cy="1892300"/>
          </a:xfrm>
          <a:prstGeom prst="rect">
            <a:avLst/>
          </a:prstGeom>
        </p:spPr>
      </p:pic>
      <p:pic>
        <p:nvPicPr>
          <p:cNvPr id="8" name="Picture 7">
            <a:extLst>
              <a:ext uri="{FF2B5EF4-FFF2-40B4-BE49-F238E27FC236}">
                <a16:creationId xmlns:a16="http://schemas.microsoft.com/office/drawing/2014/main" id="{78661A6C-0EA7-7B02-2220-0870C5E6309F}"/>
              </a:ext>
            </a:extLst>
          </p:cNvPr>
          <p:cNvPicPr>
            <a:picLocks noChangeAspect="1"/>
          </p:cNvPicPr>
          <p:nvPr/>
        </p:nvPicPr>
        <p:blipFill>
          <a:blip r:embed="rId3"/>
          <a:stretch>
            <a:fillRect/>
          </a:stretch>
        </p:blipFill>
        <p:spPr>
          <a:xfrm>
            <a:off x="838200" y="1366309"/>
            <a:ext cx="6897130" cy="4997421"/>
          </a:xfrm>
          <a:prstGeom prst="rect">
            <a:avLst/>
          </a:prstGeom>
        </p:spPr>
      </p:pic>
    </p:spTree>
    <p:extLst>
      <p:ext uri="{BB962C8B-B14F-4D97-AF65-F5344CB8AC3E}">
        <p14:creationId xmlns:p14="http://schemas.microsoft.com/office/powerpoint/2010/main" val="332371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4210D3-B3ED-21C8-AB12-52A790E080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38DDFF-3715-B68E-94F6-87F0B6A9D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2983B5-9A28-8A2B-45F5-C63DC225A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34EAA1C-94CA-9118-67B8-BAB9093BD6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1A12AB4F-ACA9-84BB-56DD-5F7CB07D4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9C1D2F-46EB-9CEC-3092-233B5EAF4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3A4819E-119D-70FD-2AD3-8D4D7D710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FBEF9E-5619-17ED-2EAF-AABF08385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405EBC8-066B-8980-D4D9-B96105341801}"/>
              </a:ext>
            </a:extLst>
          </p:cNvPr>
          <p:cNvSpPr>
            <a:spLocks noGrp="1"/>
          </p:cNvSpPr>
          <p:nvPr>
            <p:ph type="title"/>
          </p:nvPr>
        </p:nvSpPr>
        <p:spPr>
          <a:xfrm>
            <a:off x="3055933" y="435164"/>
            <a:ext cx="5754696" cy="1837349"/>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21E3E265-81F0-B7B3-2E5C-288092B11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44116CDC-3B05-C5CC-A764-061C65A3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FAB5B26-0631-9EF8-CC5D-BE115B14D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9151D76-94DA-78F8-3954-B0BFB5A2F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6E18DD33-B029-0A35-5E2A-FA36A3C55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B10E3458-F20A-D50F-084B-070623321351}"/>
              </a:ext>
            </a:extLst>
          </p:cNvPr>
          <p:cNvSpPr>
            <a:spLocks noGrp="1"/>
          </p:cNvSpPr>
          <p:nvPr>
            <p:ph idx="1"/>
          </p:nvPr>
        </p:nvSpPr>
        <p:spPr/>
        <p:txBody>
          <a:bodyPr>
            <a:normAutofit/>
          </a:bodyPr>
          <a:lstStyle/>
          <a:p>
            <a:r>
              <a:rPr lang="en-US" dirty="0"/>
              <a:t>Algorithm Visualizer Menu.</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05822D60-6937-68F8-889E-5C0AB83D89A0}"/>
              </a:ext>
            </a:extLst>
          </p:cNvPr>
          <p:cNvPicPr>
            <a:picLocks noChangeAspect="1"/>
          </p:cNvPicPr>
          <p:nvPr/>
        </p:nvPicPr>
        <p:blipFill>
          <a:blip r:embed="rId2"/>
          <a:stretch>
            <a:fillRect/>
          </a:stretch>
        </p:blipFill>
        <p:spPr>
          <a:xfrm>
            <a:off x="808900" y="2376599"/>
            <a:ext cx="10383520" cy="3503236"/>
          </a:xfrm>
          <a:prstGeom prst="rect">
            <a:avLst/>
          </a:prstGeom>
        </p:spPr>
      </p:pic>
    </p:spTree>
    <p:extLst>
      <p:ext uri="{BB962C8B-B14F-4D97-AF65-F5344CB8AC3E}">
        <p14:creationId xmlns:p14="http://schemas.microsoft.com/office/powerpoint/2010/main" val="2615689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4B236C-D008-EADB-0D5B-0B6CBCE702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062237-D853-6704-9386-9FE4AFA61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1E393F-FBDA-1180-81D5-B401C4BDD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089FB38-0F7F-2EED-CE6E-528C004E02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72E13C18-3799-89D4-AF7E-401AF13B9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C21D03E-519D-ED7B-A4A4-0D7ECC7EC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65E0EEF-3B88-4DBE-C949-CC11132BE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768EF51-45E2-7BD2-DCD6-D8AC50A8E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4F4418-9AD4-C23C-4524-C7404DEBFF0F}"/>
              </a:ext>
            </a:extLst>
          </p:cNvPr>
          <p:cNvSpPr>
            <a:spLocks noGrp="1"/>
          </p:cNvSpPr>
          <p:nvPr>
            <p:ph type="title"/>
          </p:nvPr>
        </p:nvSpPr>
        <p:spPr>
          <a:xfrm>
            <a:off x="3188013" y="30983"/>
            <a:ext cx="4777427" cy="1007091"/>
          </a:xfrm>
        </p:spPr>
        <p:txBody>
          <a:bodyPr>
            <a:normAutofit fontScale="90000"/>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8E489DF5-7200-E212-4E41-0C1337EB50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CC357D10-928E-6DFC-B9CF-CE68E84C3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78AD7AD-CEF8-8315-4BD4-D0D3A2444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957DA67-22E2-432A-D253-24397D95F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3503B869-9A24-62E3-1CBC-8FFC1418C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1AF964B8-EE7D-595F-9EBA-F4AC77479CCE}"/>
              </a:ext>
            </a:extLst>
          </p:cNvPr>
          <p:cNvSpPr>
            <a:spLocks noGrp="1"/>
          </p:cNvSpPr>
          <p:nvPr>
            <p:ph idx="1"/>
          </p:nvPr>
        </p:nvSpPr>
        <p:spPr>
          <a:xfrm>
            <a:off x="227823" y="901265"/>
            <a:ext cx="10515600" cy="4351338"/>
          </a:xfrm>
        </p:spPr>
        <p:txBody>
          <a:bodyPr>
            <a:normAutofit/>
          </a:bodyPr>
          <a:lstStyle/>
          <a:p>
            <a:r>
              <a:rPr lang="en-US" dirty="0"/>
              <a:t>Example visualization of an algorithm (Bubble Sort).</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6C6C0986-460D-D5B8-C738-F5AB69ADF6F9}"/>
              </a:ext>
            </a:extLst>
          </p:cNvPr>
          <p:cNvPicPr>
            <a:picLocks noChangeAspect="1"/>
          </p:cNvPicPr>
          <p:nvPr/>
        </p:nvPicPr>
        <p:blipFill>
          <a:blip r:embed="rId2"/>
          <a:stretch>
            <a:fillRect/>
          </a:stretch>
        </p:blipFill>
        <p:spPr>
          <a:xfrm>
            <a:off x="54997" y="1338988"/>
            <a:ext cx="3372668" cy="3060951"/>
          </a:xfrm>
          <a:prstGeom prst="rect">
            <a:avLst/>
          </a:prstGeom>
        </p:spPr>
      </p:pic>
      <p:pic>
        <p:nvPicPr>
          <p:cNvPr id="9" name="Picture 8">
            <a:extLst>
              <a:ext uri="{FF2B5EF4-FFF2-40B4-BE49-F238E27FC236}">
                <a16:creationId xmlns:a16="http://schemas.microsoft.com/office/drawing/2014/main" id="{697F8979-50A5-6096-55BD-AAD779BBF792}"/>
              </a:ext>
            </a:extLst>
          </p:cNvPr>
          <p:cNvPicPr>
            <a:picLocks noChangeAspect="1"/>
          </p:cNvPicPr>
          <p:nvPr/>
        </p:nvPicPr>
        <p:blipFill>
          <a:blip r:embed="rId3"/>
          <a:srcRect b="44768"/>
          <a:stretch/>
        </p:blipFill>
        <p:spPr>
          <a:xfrm>
            <a:off x="3425373" y="1345381"/>
            <a:ext cx="4413621" cy="3054558"/>
          </a:xfrm>
          <a:prstGeom prst="rect">
            <a:avLst/>
          </a:prstGeom>
        </p:spPr>
      </p:pic>
      <p:pic>
        <p:nvPicPr>
          <p:cNvPr id="17" name="Picture 16">
            <a:extLst>
              <a:ext uri="{FF2B5EF4-FFF2-40B4-BE49-F238E27FC236}">
                <a16:creationId xmlns:a16="http://schemas.microsoft.com/office/drawing/2014/main" id="{6371579F-3CBF-8874-EC3A-C6C66F834F8C}"/>
              </a:ext>
            </a:extLst>
          </p:cNvPr>
          <p:cNvPicPr>
            <a:picLocks noChangeAspect="1"/>
          </p:cNvPicPr>
          <p:nvPr/>
        </p:nvPicPr>
        <p:blipFill>
          <a:blip r:embed="rId4"/>
          <a:stretch>
            <a:fillRect/>
          </a:stretch>
        </p:blipFill>
        <p:spPr>
          <a:xfrm>
            <a:off x="838047" y="4384410"/>
            <a:ext cx="10515600" cy="2464870"/>
          </a:xfrm>
          <a:prstGeom prst="rect">
            <a:avLst/>
          </a:prstGeom>
        </p:spPr>
      </p:pic>
      <p:pic>
        <p:nvPicPr>
          <p:cNvPr id="23" name="Picture 22">
            <a:extLst>
              <a:ext uri="{FF2B5EF4-FFF2-40B4-BE49-F238E27FC236}">
                <a16:creationId xmlns:a16="http://schemas.microsoft.com/office/drawing/2014/main" id="{9D732C53-0533-2F55-27A5-C525E7214C09}"/>
              </a:ext>
            </a:extLst>
          </p:cNvPr>
          <p:cNvPicPr>
            <a:picLocks noChangeAspect="1"/>
          </p:cNvPicPr>
          <p:nvPr/>
        </p:nvPicPr>
        <p:blipFill>
          <a:blip r:embed="rId3"/>
          <a:srcRect t="53213" r="-3715"/>
          <a:stretch/>
        </p:blipFill>
        <p:spPr>
          <a:xfrm>
            <a:off x="7281389" y="1338988"/>
            <a:ext cx="4834070" cy="3085159"/>
          </a:xfrm>
          <a:prstGeom prst="rect">
            <a:avLst/>
          </a:prstGeom>
        </p:spPr>
      </p:pic>
    </p:spTree>
    <p:extLst>
      <p:ext uri="{BB962C8B-B14F-4D97-AF65-F5344CB8AC3E}">
        <p14:creationId xmlns:p14="http://schemas.microsoft.com/office/powerpoint/2010/main" val="4254934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D53C2A-45CE-B46E-D311-979DFA3547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BD2AEA3-CBCA-4684-6AF9-E32CB3E16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2ABF68-877B-C0A7-DD79-77533C958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6B7D6A3-94DB-3E7C-FD3D-F1EA7D80D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CC536099-00B2-7814-B283-B2186DAE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3A93A4C-D8ED-9848-7E91-33C4B786C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9C917B-2828-B717-7CED-E7FDB6A53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2F8C22-92FE-8C4F-2CDA-A9C83FFBC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7ED0E4-8730-DD1C-8BDC-042BF8ED4EC5}"/>
              </a:ext>
            </a:extLst>
          </p:cNvPr>
          <p:cNvSpPr>
            <a:spLocks noGrp="1"/>
          </p:cNvSpPr>
          <p:nvPr>
            <p:ph type="title"/>
          </p:nvPr>
        </p:nvSpPr>
        <p:spPr>
          <a:xfrm>
            <a:off x="-18230" y="-13282"/>
            <a:ext cx="5153347" cy="1127925"/>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C3FA3549-48A4-A14E-1E93-B378D1869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F57240FD-80C4-A8C9-4B7D-C950C3CC28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A9CC6F2-6906-E7A9-8326-58F29996D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415FC99-F09F-8876-68F0-8E5F8690A4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64BB5619-75A1-2F71-6618-E62C36020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040473A8-1EDF-7041-FB48-65E1F569EF56}"/>
              </a:ext>
            </a:extLst>
          </p:cNvPr>
          <p:cNvSpPr>
            <a:spLocks noGrp="1"/>
          </p:cNvSpPr>
          <p:nvPr>
            <p:ph idx="1"/>
          </p:nvPr>
        </p:nvSpPr>
        <p:spPr>
          <a:xfrm>
            <a:off x="4766638" y="839684"/>
            <a:ext cx="7425057" cy="4351338"/>
          </a:xfrm>
        </p:spPr>
        <p:txBody>
          <a:bodyPr>
            <a:normAutofit/>
          </a:bodyPr>
          <a:lstStyle/>
          <a:p>
            <a:r>
              <a:rPr lang="en-US" dirty="0"/>
              <a:t>Code snippet of the working algorithm 			defined in a function.</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55BDE52C-876D-157D-C7EB-9010FF39A0A7}"/>
              </a:ext>
            </a:extLst>
          </p:cNvPr>
          <p:cNvPicPr>
            <a:picLocks noChangeAspect="1"/>
          </p:cNvPicPr>
          <p:nvPr/>
        </p:nvPicPr>
        <p:blipFill>
          <a:blip r:embed="rId2"/>
          <a:stretch>
            <a:fillRect/>
          </a:stretch>
        </p:blipFill>
        <p:spPr>
          <a:xfrm>
            <a:off x="0" y="1485756"/>
            <a:ext cx="6258560" cy="4881677"/>
          </a:xfrm>
          <a:prstGeom prst="rect">
            <a:avLst/>
          </a:prstGeom>
        </p:spPr>
      </p:pic>
      <p:pic>
        <p:nvPicPr>
          <p:cNvPr id="9" name="Picture 8">
            <a:extLst>
              <a:ext uri="{FF2B5EF4-FFF2-40B4-BE49-F238E27FC236}">
                <a16:creationId xmlns:a16="http://schemas.microsoft.com/office/drawing/2014/main" id="{B1B9FFA8-A561-A2F8-E970-076A974FA0E9}"/>
              </a:ext>
            </a:extLst>
          </p:cNvPr>
          <p:cNvPicPr>
            <a:picLocks noChangeAspect="1"/>
          </p:cNvPicPr>
          <p:nvPr/>
        </p:nvPicPr>
        <p:blipFill>
          <a:blip r:embed="rId3"/>
          <a:stretch>
            <a:fillRect/>
          </a:stretch>
        </p:blipFill>
        <p:spPr>
          <a:xfrm>
            <a:off x="4748408" y="2808496"/>
            <a:ext cx="7443287" cy="3169115"/>
          </a:xfrm>
          <a:prstGeom prst="rect">
            <a:avLst/>
          </a:prstGeom>
        </p:spPr>
      </p:pic>
    </p:spTree>
    <p:extLst>
      <p:ext uri="{BB962C8B-B14F-4D97-AF65-F5344CB8AC3E}">
        <p14:creationId xmlns:p14="http://schemas.microsoft.com/office/powerpoint/2010/main" val="1601258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AC8919-CBE3-96D0-E55F-2D6594088F1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E088569-1AA4-FD2C-1BD1-B5924F5F9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3D49B-E976-8650-53DE-BB9C8CA8D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BAB73D8-47F2-8DF8-5B95-31C1152F50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0E387D51-CD6B-20FA-47D9-D2FA701C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0D70222-1EC7-CEC6-49D7-C556ABD98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B098A84-1035-D8BC-A687-9F85CA491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4F561B7-1C55-6D1E-AA58-234198096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920B255-29A2-A9BB-5F3A-E1A484E0CDD0}"/>
              </a:ext>
            </a:extLst>
          </p:cNvPr>
          <p:cNvSpPr>
            <a:spLocks noGrp="1"/>
          </p:cNvSpPr>
          <p:nvPr>
            <p:ph type="title"/>
          </p:nvPr>
        </p:nvSpPr>
        <p:spPr>
          <a:xfrm>
            <a:off x="-18230" y="-13282"/>
            <a:ext cx="5153347" cy="1127925"/>
          </a:xfrm>
        </p:spPr>
        <p:txBody>
          <a:bodyPr>
            <a:normAutofit/>
          </a:bodyPr>
          <a:lstStyle/>
          <a:p>
            <a:pPr algn="ctr"/>
            <a:r>
              <a:rPr lang="en-US" sz="3600" dirty="0">
                <a:solidFill>
                  <a:schemeClr val="tx2"/>
                </a:solidFill>
                <a:latin typeface="+mn-lt"/>
                <a:cs typeface="Times New Roman" panose="02020603050405020304" pitchFamily="18" charset="0"/>
              </a:rPr>
              <a:t>Project Implementation</a:t>
            </a:r>
            <a:endParaRPr lang="en-IN" sz="3600" dirty="0">
              <a:solidFill>
                <a:schemeClr val="tx2"/>
              </a:solidFill>
              <a:latin typeface="+mn-lt"/>
              <a:cs typeface="Times New Roman" panose="02020603050405020304" pitchFamily="18" charset="0"/>
            </a:endParaRPr>
          </a:p>
        </p:txBody>
      </p:sp>
      <p:grpSp>
        <p:nvGrpSpPr>
          <p:cNvPr id="18" name="Group 17">
            <a:extLst>
              <a:ext uri="{FF2B5EF4-FFF2-40B4-BE49-F238E27FC236}">
                <a16:creationId xmlns:a16="http://schemas.microsoft.com/office/drawing/2014/main" id="{074C04FA-BA6C-52F3-507C-BB49ACA34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9B276586-FB3F-D347-6123-D666E9F9B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A457045-BA6D-1E84-FDFF-24635A87F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5220657-4D17-B3BA-29C2-575ACDBF9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40866540-8447-D186-0B93-893F2C96D7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870E3E9E-CAB9-948E-4A25-DDBCC19A7DAA}"/>
              </a:ext>
            </a:extLst>
          </p:cNvPr>
          <p:cNvSpPr>
            <a:spLocks noGrp="1"/>
          </p:cNvSpPr>
          <p:nvPr>
            <p:ph idx="1"/>
          </p:nvPr>
        </p:nvSpPr>
        <p:spPr>
          <a:xfrm>
            <a:off x="4766638" y="839684"/>
            <a:ext cx="7425057" cy="4351338"/>
          </a:xfrm>
        </p:spPr>
        <p:txBody>
          <a:bodyPr>
            <a:normAutofit/>
          </a:bodyPr>
          <a:lstStyle/>
          <a:p>
            <a:r>
              <a:rPr lang="en-US" dirty="0"/>
              <a:t>Code snippet of the main function.</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6F652A9B-BCFC-0CA9-0E30-7374C8C4AB30}"/>
              </a:ext>
            </a:extLst>
          </p:cNvPr>
          <p:cNvPicPr>
            <a:picLocks noChangeAspect="1"/>
          </p:cNvPicPr>
          <p:nvPr/>
        </p:nvPicPr>
        <p:blipFill>
          <a:blip r:embed="rId2"/>
          <a:stretch>
            <a:fillRect/>
          </a:stretch>
        </p:blipFill>
        <p:spPr>
          <a:xfrm>
            <a:off x="2374204" y="1254881"/>
            <a:ext cx="6650802" cy="5603119"/>
          </a:xfrm>
          <a:prstGeom prst="rect">
            <a:avLst/>
          </a:prstGeom>
        </p:spPr>
      </p:pic>
    </p:spTree>
    <p:extLst>
      <p:ext uri="{BB962C8B-B14F-4D97-AF65-F5344CB8AC3E}">
        <p14:creationId xmlns:p14="http://schemas.microsoft.com/office/powerpoint/2010/main" val="4120133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08EC48-B2B7-A410-8082-3DC6B51778F5}"/>
              </a:ext>
            </a:extLst>
          </p:cNvPr>
          <p:cNvSpPr>
            <a:spLocks noGrp="1"/>
          </p:cNvSpPr>
          <p:nvPr>
            <p:ph type="title"/>
          </p:nvPr>
        </p:nvSpPr>
        <p:spPr>
          <a:xfrm>
            <a:off x="3027924" y="991261"/>
            <a:ext cx="5754696" cy="1837349"/>
          </a:xfrm>
        </p:spPr>
        <p:txBody>
          <a:bodyPr>
            <a:normAutofit/>
          </a:bodyPr>
          <a:lstStyle/>
          <a:p>
            <a:pPr algn="ctr"/>
            <a:r>
              <a:rPr lang="en-IN" sz="3600">
                <a:solidFill>
                  <a:schemeClr val="tx2"/>
                </a:solidFill>
                <a:latin typeface="+mn-lt"/>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1890B999-CE78-EAF5-14FF-F207B353B7CD}"/>
              </a:ext>
            </a:extLst>
          </p:cNvPr>
          <p:cNvSpPr>
            <a:spLocks noGrp="1"/>
          </p:cNvSpPr>
          <p:nvPr>
            <p:ph idx="1"/>
          </p:nvPr>
        </p:nvSpPr>
        <p:spPr>
          <a:xfrm>
            <a:off x="2489200" y="2590800"/>
            <a:ext cx="7210854" cy="3828022"/>
          </a:xfrm>
        </p:spPr>
        <p:txBody>
          <a:bodyPr anchor="t">
            <a:noAutofit/>
          </a:bodyPr>
          <a:lstStyle/>
          <a:p>
            <a:pPr algn="just">
              <a:lnSpc>
                <a:spcPct val="120000"/>
              </a:lnSpc>
            </a:pPr>
            <a:r>
              <a:rPr lang="en-US" sz="1700" dirty="0">
                <a:solidFill>
                  <a:schemeClr val="tx2"/>
                </a:solidFill>
                <a:cs typeface="Times New Roman" panose="02020603050405020304" pitchFamily="18" charset="0"/>
              </a:rPr>
              <a:t>Multiple Algorithm Visualizations: Shows the working of a variety of algorithms.</a:t>
            </a:r>
          </a:p>
          <a:p>
            <a:pPr algn="just">
              <a:lnSpc>
                <a:spcPct val="120000"/>
              </a:lnSpc>
            </a:pPr>
            <a:r>
              <a:rPr lang="en-US" sz="1700" dirty="0">
                <a:solidFill>
                  <a:schemeClr val="tx2"/>
                </a:solidFill>
                <a:cs typeface="Times New Roman" panose="02020603050405020304" pitchFamily="18" charset="0"/>
              </a:rPr>
              <a:t>Step-by-Step Execution: Shows a detailed execution of each algorithm.</a:t>
            </a:r>
          </a:p>
          <a:p>
            <a:pPr algn="just">
              <a:lnSpc>
                <a:spcPct val="120000"/>
              </a:lnSpc>
            </a:pPr>
            <a:r>
              <a:rPr lang="en-US" sz="1700" dirty="0">
                <a:solidFill>
                  <a:schemeClr val="tx2"/>
                </a:solidFill>
                <a:cs typeface="Times New Roman" panose="02020603050405020304" pitchFamily="18" charset="0"/>
              </a:rPr>
              <a:t>User Input Functionality: Allows the user to input an array of integers.</a:t>
            </a:r>
          </a:p>
          <a:p>
            <a:pPr algn="just">
              <a:lnSpc>
                <a:spcPct val="120000"/>
              </a:lnSpc>
            </a:pPr>
            <a:r>
              <a:rPr lang="en-US" sz="1700" dirty="0">
                <a:solidFill>
                  <a:schemeClr val="tx2"/>
                </a:solidFill>
                <a:cs typeface="Times New Roman" panose="02020603050405020304" pitchFamily="18" charset="0"/>
              </a:rPr>
              <a:t>Dynamic Visualization: Displays a pointer depicting which part of the array is modified in each step.</a:t>
            </a:r>
          </a:p>
          <a:p>
            <a:pPr algn="just">
              <a:lnSpc>
                <a:spcPct val="120000"/>
              </a:lnSpc>
            </a:pPr>
            <a:r>
              <a:rPr lang="en-US" sz="1700" dirty="0">
                <a:solidFill>
                  <a:schemeClr val="tx2"/>
                </a:solidFill>
                <a:cs typeface="Times New Roman" panose="02020603050405020304" pitchFamily="18" charset="0"/>
              </a:rPr>
              <a:t>Algorithm Complexity Analysis: Provides the best-case and the worst-case time complexity as well as the space complexity of the chosen algorithm.</a:t>
            </a:r>
            <a:endParaRPr lang="en-IN" sz="1700" dirty="0">
              <a:solidFill>
                <a:schemeClr val="tx2"/>
              </a:solidFill>
              <a:cs typeface="Times New Roman" panose="02020603050405020304" pitchFamily="18"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53801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AEA1AA-D697-C01C-E287-7C04E3E6744B}"/>
              </a:ext>
            </a:extLst>
          </p:cNvPr>
          <p:cNvSpPr>
            <a:spLocks noGrp="1"/>
          </p:cNvSpPr>
          <p:nvPr>
            <p:ph type="title"/>
          </p:nvPr>
        </p:nvSpPr>
        <p:spPr>
          <a:xfrm>
            <a:off x="3563760" y="746369"/>
            <a:ext cx="5754696" cy="1837349"/>
          </a:xfrm>
        </p:spPr>
        <p:txBody>
          <a:bodyPr>
            <a:normAutofit/>
          </a:bodyPr>
          <a:lstStyle/>
          <a:p>
            <a:pPr algn="ctr"/>
            <a:r>
              <a:rPr lang="en-IN" sz="3600" dirty="0">
                <a:solidFill>
                  <a:schemeClr val="tx2"/>
                </a:solidFill>
                <a:latin typeface="+mn-lt"/>
                <a:cs typeface="Times New Roman" panose="02020603050405020304" pitchFamily="18" charset="0"/>
              </a:rPr>
              <a:t>Technology</a:t>
            </a:r>
          </a:p>
        </p:txBody>
      </p:sp>
      <p:sp>
        <p:nvSpPr>
          <p:cNvPr id="3" name="Content Placeholder 2">
            <a:extLst>
              <a:ext uri="{FF2B5EF4-FFF2-40B4-BE49-F238E27FC236}">
                <a16:creationId xmlns:a16="http://schemas.microsoft.com/office/drawing/2014/main" id="{23F5E1EF-4968-0BC0-BC37-AC0C08BB527D}"/>
              </a:ext>
            </a:extLst>
          </p:cNvPr>
          <p:cNvSpPr>
            <a:spLocks noGrp="1"/>
          </p:cNvSpPr>
          <p:nvPr>
            <p:ph idx="1"/>
          </p:nvPr>
        </p:nvSpPr>
        <p:spPr>
          <a:xfrm>
            <a:off x="3133726" y="2308700"/>
            <a:ext cx="6850533" cy="4069584"/>
          </a:xfrm>
        </p:spPr>
        <p:txBody>
          <a:bodyPr anchor="t">
            <a:noAutofit/>
          </a:bodyPr>
          <a:lstStyle/>
          <a:p>
            <a:pPr algn="just">
              <a:lnSpc>
                <a:spcPct val="100000"/>
              </a:lnSpc>
            </a:pPr>
            <a:r>
              <a:rPr lang="en-US" sz="1700" dirty="0">
                <a:solidFill>
                  <a:schemeClr val="tx2"/>
                </a:solidFill>
                <a:cs typeface="Times New Roman" panose="02020603050405020304" pitchFamily="18" charset="0"/>
              </a:rPr>
              <a:t>Programming Language: </a:t>
            </a:r>
            <a:r>
              <a:rPr lang="en-US" sz="1700" dirty="0"/>
              <a:t>Clojure, a modern dialect of Lisp, is used as the programming language for the Algorithm Analyzer. Its functional programming paradigm and focus on immutability make it a robust choice for computationally intensive tasks such as algorithm analysis.</a:t>
            </a:r>
          </a:p>
          <a:p>
            <a:pPr algn="just">
              <a:lnSpc>
                <a:spcPct val="100000"/>
              </a:lnSpc>
            </a:pPr>
            <a:r>
              <a:rPr lang="en-US" sz="1700" dirty="0">
                <a:solidFill>
                  <a:schemeClr val="tx2"/>
                </a:solidFill>
                <a:cs typeface="Times New Roman" panose="02020603050405020304" pitchFamily="18" charset="0"/>
              </a:rPr>
              <a:t>Development Environment: </a:t>
            </a:r>
            <a:r>
              <a:rPr lang="en-US" sz="1700" dirty="0"/>
              <a:t>The Algorithm Analyzer is developed in Visual Studio Code using the Calva extension, which provides a tailored environment for Clojure programming.</a:t>
            </a:r>
          </a:p>
          <a:p>
            <a:pPr algn="just">
              <a:lnSpc>
                <a:spcPct val="100000"/>
              </a:lnSpc>
            </a:pPr>
            <a:r>
              <a:rPr lang="en-US" sz="1700" dirty="0">
                <a:solidFill>
                  <a:schemeClr val="tx2"/>
                </a:solidFill>
                <a:cs typeface="Times New Roman" panose="02020603050405020304" pitchFamily="18" charset="0"/>
              </a:rPr>
              <a:t>Output: </a:t>
            </a:r>
            <a:r>
              <a:rPr lang="en-US" sz="1700" dirty="0"/>
              <a:t>The output of the Algorithm Analyzer is showcased in a terminal environment, reflecting a minimalist yet effective approach to presenting algorithm insights.</a:t>
            </a:r>
            <a:endParaRPr lang="en-IN" sz="1700" dirty="0">
              <a:solidFill>
                <a:schemeClr val="tx2"/>
              </a:solidFill>
              <a:cs typeface="Times New Roman" panose="02020603050405020304" pitchFamily="18"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5790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97D9914-8296-5264-5461-D098B4A755B8}"/>
              </a:ext>
            </a:extLst>
          </p:cNvPr>
          <p:cNvSpPr>
            <a:spLocks noGrp="1"/>
          </p:cNvSpPr>
          <p:nvPr>
            <p:ph type="title"/>
          </p:nvPr>
        </p:nvSpPr>
        <p:spPr>
          <a:xfrm>
            <a:off x="3320896" y="991261"/>
            <a:ext cx="5754696" cy="1837349"/>
          </a:xfrm>
        </p:spPr>
        <p:txBody>
          <a:bodyPr>
            <a:normAutofit/>
          </a:bodyPr>
          <a:lstStyle/>
          <a:p>
            <a:pPr algn="ctr"/>
            <a:r>
              <a:rPr lang="en-IN" sz="3600" dirty="0">
                <a:solidFill>
                  <a:schemeClr val="tx2"/>
                </a:solidFill>
              </a:rPr>
              <a:t>Constraints</a:t>
            </a:r>
          </a:p>
        </p:txBody>
      </p:sp>
      <p:sp>
        <p:nvSpPr>
          <p:cNvPr id="3" name="Content Placeholder 2">
            <a:extLst>
              <a:ext uri="{FF2B5EF4-FFF2-40B4-BE49-F238E27FC236}">
                <a16:creationId xmlns:a16="http://schemas.microsoft.com/office/drawing/2014/main" id="{0AB3C4E8-2543-BE89-A501-EA037466612B}"/>
              </a:ext>
            </a:extLst>
          </p:cNvPr>
          <p:cNvSpPr>
            <a:spLocks noGrp="1"/>
          </p:cNvSpPr>
          <p:nvPr>
            <p:ph idx="1"/>
          </p:nvPr>
        </p:nvSpPr>
        <p:spPr>
          <a:xfrm>
            <a:off x="3133726" y="2308700"/>
            <a:ext cx="6714610" cy="3558039"/>
          </a:xfrm>
        </p:spPr>
        <p:txBody>
          <a:bodyPr anchor="t">
            <a:normAutofit/>
          </a:bodyPr>
          <a:lstStyle/>
          <a:p>
            <a:pPr algn="just">
              <a:lnSpc>
                <a:spcPct val="100000"/>
              </a:lnSpc>
            </a:pPr>
            <a:r>
              <a:rPr lang="en-US" sz="1700" dirty="0">
                <a:solidFill>
                  <a:schemeClr val="tx2"/>
                </a:solidFill>
                <a:cs typeface="Times New Roman" panose="02020603050405020304" pitchFamily="18" charset="0"/>
              </a:rPr>
              <a:t>Input Data: The algorithm takes only one type of input, an array of space-separated integers. Therefore, there is no flexibility when feeding data to the program.</a:t>
            </a:r>
          </a:p>
          <a:p>
            <a:pPr algn="just">
              <a:lnSpc>
                <a:spcPct val="100000"/>
              </a:lnSpc>
            </a:pPr>
            <a:r>
              <a:rPr lang="en-US" sz="1700" dirty="0">
                <a:solidFill>
                  <a:schemeClr val="tx2"/>
                </a:solidFill>
                <a:cs typeface="Times New Roman" panose="02020603050405020304" pitchFamily="18" charset="0"/>
              </a:rPr>
              <a:t>Real-time Interaction: There is a lack of real-time </a:t>
            </a:r>
            <a:r>
              <a:rPr lang="en-US" sz="1700" dirty="0" err="1">
                <a:solidFill>
                  <a:schemeClr val="tx2"/>
                </a:solidFill>
                <a:cs typeface="Times New Roman" panose="02020603050405020304" pitchFamily="18" charset="0"/>
              </a:rPr>
              <a:t>interactability</a:t>
            </a:r>
            <a:r>
              <a:rPr lang="en-US" sz="1700" dirty="0">
                <a:solidFill>
                  <a:schemeClr val="tx2"/>
                </a:solidFill>
                <a:cs typeface="Times New Roman" panose="02020603050405020304" pitchFamily="18" charset="0"/>
              </a:rPr>
              <a:t> as each algorithm is implemented entirely and can’t be altered in between once the algorithm starts running. </a:t>
            </a:r>
          </a:p>
          <a:p>
            <a:pPr algn="just">
              <a:lnSpc>
                <a:spcPct val="100000"/>
              </a:lnSpc>
            </a:pPr>
            <a:r>
              <a:rPr lang="en-US" sz="1700" dirty="0">
                <a:solidFill>
                  <a:schemeClr val="tx2"/>
                </a:solidFill>
                <a:cs typeface="Times New Roman" panose="02020603050405020304" pitchFamily="18" charset="0"/>
              </a:rPr>
              <a:t>Time Delays: Execution is delayed due to the integration of Clojure with the IDE.</a:t>
            </a:r>
          </a:p>
          <a:p>
            <a:pPr algn="just">
              <a:lnSpc>
                <a:spcPct val="100000"/>
              </a:lnSpc>
            </a:pPr>
            <a:r>
              <a:rPr lang="en-US" sz="1700" dirty="0">
                <a:solidFill>
                  <a:schemeClr val="tx2"/>
                </a:solidFill>
                <a:cs typeface="Times New Roman" panose="02020603050405020304" pitchFamily="18" charset="0"/>
              </a:rPr>
              <a:t>Terminal-Based Visualization: There is a limit to the visualization capabilities because the terminal of the IDE is used to display the end product.</a:t>
            </a:r>
            <a:endParaRPr lang="en-IN" sz="1700" dirty="0">
              <a:solidFill>
                <a:schemeClr val="tx2"/>
              </a:solidFill>
              <a:cs typeface="Times New Roman" panose="02020603050405020304" pitchFamily="18" charset="0"/>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79828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F548E4E-53B2-50B6-E48A-7480007FFA42}"/>
              </a:ext>
            </a:extLst>
          </p:cNvPr>
          <p:cNvSpPr>
            <a:spLocks noGrp="1"/>
          </p:cNvSpPr>
          <p:nvPr>
            <p:ph type="title"/>
          </p:nvPr>
        </p:nvSpPr>
        <p:spPr>
          <a:xfrm>
            <a:off x="3027924" y="991261"/>
            <a:ext cx="5754696" cy="1837349"/>
          </a:xfrm>
        </p:spPr>
        <p:txBody>
          <a:bodyPr>
            <a:normAutofit/>
          </a:bodyPr>
          <a:lstStyle/>
          <a:p>
            <a:pPr algn="ctr"/>
            <a:r>
              <a:rPr lang="en-IN" sz="3600" dirty="0">
                <a:solidFill>
                  <a:schemeClr val="tx2"/>
                </a:solidFill>
                <a:latin typeface="+mn-lt"/>
                <a:cs typeface="Times New Roman" panose="02020603050405020304" pitchFamily="18" charset="0"/>
              </a:rPr>
              <a:t>Project Applications</a:t>
            </a:r>
          </a:p>
        </p:txBody>
      </p:sp>
      <p:sp>
        <p:nvSpPr>
          <p:cNvPr id="3" name="Content Placeholder 2">
            <a:extLst>
              <a:ext uri="{FF2B5EF4-FFF2-40B4-BE49-F238E27FC236}">
                <a16:creationId xmlns:a16="http://schemas.microsoft.com/office/drawing/2014/main" id="{C73D96A7-C93E-10A8-A73F-BF43DB4909A8}"/>
              </a:ext>
            </a:extLst>
          </p:cNvPr>
          <p:cNvSpPr>
            <a:spLocks noGrp="1"/>
          </p:cNvSpPr>
          <p:nvPr>
            <p:ph idx="1"/>
          </p:nvPr>
        </p:nvSpPr>
        <p:spPr>
          <a:xfrm>
            <a:off x="2235200" y="2478718"/>
            <a:ext cx="7569200" cy="3566481"/>
          </a:xfrm>
        </p:spPr>
        <p:txBody>
          <a:bodyPr anchor="t">
            <a:normAutofit fontScale="92500"/>
          </a:bodyPr>
          <a:lstStyle/>
          <a:p>
            <a:pPr algn="just">
              <a:lnSpc>
                <a:spcPct val="110000"/>
              </a:lnSpc>
            </a:pPr>
            <a:r>
              <a:rPr lang="en-US" sz="1800" dirty="0">
                <a:solidFill>
                  <a:schemeClr val="tx2"/>
                </a:solidFill>
                <a:cs typeface="Times New Roman" panose="02020603050405020304" pitchFamily="18" charset="0"/>
              </a:rPr>
              <a:t>As an Educational Tool for Teaching: Visualizing algorithms like sorting, searching, or graph traversal helps students better understand the underlying processes. Improves engagement and retention by providing interactive, visual explanations of complex algorithms.</a:t>
            </a:r>
          </a:p>
          <a:p>
            <a:pPr algn="just">
              <a:lnSpc>
                <a:spcPct val="110000"/>
              </a:lnSpc>
            </a:pPr>
            <a:r>
              <a:rPr lang="en-US" sz="1800" dirty="0">
                <a:solidFill>
                  <a:schemeClr val="tx2"/>
                </a:solidFill>
                <a:cs typeface="Times New Roman" panose="02020603050405020304" pitchFamily="18" charset="0"/>
              </a:rPr>
              <a:t>As an Algorithm Optimization and Debugging Tool: Developers can use an algorithm visualizer to simulate different algorithms on specific data sets, helping them identify inefficiencies or bugs in their implementations. </a:t>
            </a:r>
          </a:p>
          <a:p>
            <a:pPr algn="just">
              <a:lnSpc>
                <a:spcPct val="110000"/>
              </a:lnSpc>
            </a:pPr>
            <a:r>
              <a:rPr lang="en-US" sz="1800" dirty="0">
                <a:solidFill>
                  <a:schemeClr val="tx2"/>
                </a:solidFill>
                <a:cs typeface="Times New Roman" panose="02020603050405020304" pitchFamily="18" charset="0"/>
              </a:rPr>
              <a:t>As a Data Structure Visualization Tool for Researchers: Visualize complex data structures (like trees, heaps, and graphs) in real-time, making it easier to understand how these structures behave under various conditions. </a:t>
            </a:r>
            <a:endParaRPr lang="en-IN" sz="1800" dirty="0">
              <a:solidFill>
                <a:schemeClr val="tx2"/>
              </a:solidFill>
              <a:cs typeface="Times New Roman" panose="02020603050405020304" pitchFamily="18" charset="0"/>
            </a:endParaRPr>
          </a:p>
        </p:txBody>
      </p:sp>
      <p:grpSp>
        <p:nvGrpSpPr>
          <p:cNvPr id="30" name="Group 2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1" name="Freeform: Shape 3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7672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BD6596F-CC1A-D956-AC95-D136105A92DD}"/>
              </a:ext>
            </a:extLst>
          </p:cNvPr>
          <p:cNvSpPr>
            <a:spLocks noGrp="1"/>
          </p:cNvSpPr>
          <p:nvPr>
            <p:ph idx="1"/>
          </p:nvPr>
        </p:nvSpPr>
        <p:spPr>
          <a:xfrm>
            <a:off x="2792627" y="2501433"/>
            <a:ext cx="6858000" cy="3597829"/>
          </a:xfrm>
        </p:spPr>
        <p:txBody>
          <a:bodyPr anchor="t">
            <a:normAutofit/>
          </a:bodyPr>
          <a:lstStyle/>
          <a:p>
            <a:pPr algn="just"/>
            <a:r>
              <a:rPr lang="en-US" sz="1700" dirty="0">
                <a:solidFill>
                  <a:schemeClr val="tx2"/>
                </a:solidFill>
                <a:cs typeface="Times New Roman" panose="02020603050405020304" pitchFamily="18" charset="0"/>
              </a:rPr>
              <a:t>Data Structure Exploration: Allows users to visualize how algorithms interact with data structures such as arrays, stacks, queues, trees, and graphs.</a:t>
            </a:r>
          </a:p>
          <a:p>
            <a:pPr algn="just"/>
            <a:r>
              <a:rPr lang="en-US" sz="1700" dirty="0">
                <a:solidFill>
                  <a:schemeClr val="tx2"/>
                </a:solidFill>
                <a:cs typeface="Times New Roman" panose="02020603050405020304" pitchFamily="18" charset="0"/>
              </a:rPr>
              <a:t>Corporate Training Programs: Used in employee training to explain algorithmic logic and efficiency, helping professionals understand complex systems and improve problem-solving skills.</a:t>
            </a: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2"/>
              </a:solidFill>
              <a:cs typeface="Times New Roman" panose="02020603050405020304" pitchFamily="18" charset="0"/>
            </a:endParaRPr>
          </a:p>
          <a:p>
            <a:pPr marL="0" indent="0">
              <a:buNone/>
            </a:pPr>
            <a:endParaRPr lang="en-US" sz="2000" dirty="0">
              <a:solidFill>
                <a:schemeClr val="tx2"/>
              </a:solidFill>
              <a:cs typeface="Times New Roman" panose="02020603050405020304" pitchFamily="18" charset="0"/>
            </a:endParaRPr>
          </a:p>
          <a:p>
            <a:pPr marL="0" indent="0">
              <a:buNone/>
            </a:pPr>
            <a:endParaRPr lang="en-US"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3258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16F95D-1A78-6993-9BDA-5ED04514C1C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F30C01-F854-90D7-CCEE-42F6DC406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1DC681-84D6-849F-4F10-58327837E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3CB1CF5-7CB3-824E-038A-CBECEF569B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4322C7A4-579F-F7F9-7848-6318F687C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1D12D41-0707-0FBE-F911-8B3D2F49F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310B073-6E8A-AC1C-2BEF-E664EEACE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2FD6BC7-8037-A3CD-3473-B6134699E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752E625B-0BE7-33DE-EECD-E488BBBAB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4E5A8E4F-1FE7-282B-509F-86D4F5AED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7D5CFA1F-F30E-A8C6-5512-12C227966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979FE917-3350-E32E-9828-817976D4549F}"/>
              </a:ext>
            </a:extLst>
          </p:cNvPr>
          <p:cNvSpPr>
            <a:spLocks noGrp="1"/>
          </p:cNvSpPr>
          <p:nvPr>
            <p:ph type="ctrTitle"/>
          </p:nvPr>
        </p:nvSpPr>
        <p:spPr>
          <a:xfrm>
            <a:off x="3215424" y="2434967"/>
            <a:ext cx="5760846" cy="2310312"/>
          </a:xfrm>
        </p:spPr>
        <p:txBody>
          <a:bodyPr>
            <a:normAutofit fontScale="90000"/>
          </a:bodyPr>
          <a:lstStyle/>
          <a:p>
            <a:r>
              <a:rPr lang="en-US" sz="3600" dirty="0">
                <a:solidFill>
                  <a:schemeClr val="tx2"/>
                </a:solidFill>
                <a:latin typeface="+mn-lt"/>
                <a:cs typeface="Times New Roman" panose="02020603050405020304" pitchFamily="18" charset="0"/>
              </a:rPr>
              <a:t>Project </a:t>
            </a:r>
            <a:r>
              <a:rPr lang="en-US" sz="3600" dirty="0" err="1">
                <a:solidFill>
                  <a:schemeClr val="tx2"/>
                </a:solidFill>
                <a:latin typeface="+mn-lt"/>
                <a:cs typeface="Times New Roman" panose="02020603050405020304" pitchFamily="18" charset="0"/>
              </a:rPr>
              <a:t>Github</a:t>
            </a:r>
            <a:r>
              <a:rPr lang="en-US" sz="3600" dirty="0">
                <a:solidFill>
                  <a:schemeClr val="tx2"/>
                </a:solidFill>
                <a:latin typeface="+mn-lt"/>
                <a:cs typeface="Times New Roman" panose="02020603050405020304" pitchFamily="18" charset="0"/>
              </a:rPr>
              <a:t> Repo-</a:t>
            </a:r>
            <a:br>
              <a:rPr lang="en-US" sz="3600" dirty="0">
                <a:solidFill>
                  <a:schemeClr val="tx2"/>
                </a:solidFill>
                <a:latin typeface="+mn-lt"/>
                <a:cs typeface="Times New Roman" panose="02020603050405020304" pitchFamily="18" charset="0"/>
              </a:rPr>
            </a:br>
            <a:r>
              <a:rPr lang="en-US" sz="3600" dirty="0">
                <a:solidFill>
                  <a:schemeClr val="tx2"/>
                </a:solidFill>
                <a:latin typeface="+mn-lt"/>
                <a:cs typeface="Times New Roman" panose="02020603050405020304" pitchFamily="18" charset="0"/>
                <a:hlinkClick r:id="rId2"/>
              </a:rPr>
              <a:t>https://github.com/pree1609/CSCI_6221_Clojure</a:t>
            </a:r>
            <a:br>
              <a:rPr lang="en-US" sz="3600" dirty="0">
                <a:solidFill>
                  <a:schemeClr val="tx2"/>
                </a:solidFill>
                <a:latin typeface="+mn-lt"/>
                <a:cs typeface="Times New Roman" panose="02020603050405020304" pitchFamily="18" charset="0"/>
              </a:rPr>
            </a:br>
            <a:br>
              <a:rPr lang="en-US" sz="3600" dirty="0">
                <a:solidFill>
                  <a:schemeClr val="tx2"/>
                </a:solidFill>
                <a:latin typeface="+mn-lt"/>
                <a:cs typeface="Times New Roman" panose="02020603050405020304" pitchFamily="18" charset="0"/>
              </a:rPr>
            </a:br>
            <a:endParaRPr lang="en-IN" sz="3600" dirty="0">
              <a:solidFill>
                <a:schemeClr val="tx2"/>
              </a:solidFill>
              <a:latin typeface="+mn-lt"/>
              <a:cs typeface="Times New Roman" panose="02020603050405020304" pitchFamily="18" charset="0"/>
            </a:endParaRPr>
          </a:p>
        </p:txBody>
      </p:sp>
    </p:spTree>
    <p:extLst>
      <p:ext uri="{BB962C8B-B14F-4D97-AF65-F5344CB8AC3E}">
        <p14:creationId xmlns:p14="http://schemas.microsoft.com/office/powerpoint/2010/main" val="416679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5" name="Freeform: Shape 44">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821AD63-443C-8716-5298-54867477B7F4}"/>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Binding</a:t>
            </a:r>
            <a:endParaRPr lang="en-IN" sz="3600" dirty="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52895DA5-7B32-3687-13C1-7B73AC6E1400}"/>
              </a:ext>
            </a:extLst>
          </p:cNvPr>
          <p:cNvSpPr>
            <a:spLocks noGrp="1"/>
          </p:cNvSpPr>
          <p:nvPr>
            <p:ph idx="1"/>
          </p:nvPr>
        </p:nvSpPr>
        <p:spPr>
          <a:xfrm>
            <a:off x="3027924" y="2478719"/>
            <a:ext cx="6462065" cy="3705386"/>
          </a:xfrm>
        </p:spPr>
        <p:txBody>
          <a:bodyPr anchor="t">
            <a:noAutofit/>
          </a:bodyPr>
          <a:lstStyle/>
          <a:p>
            <a:pPr marL="228600" indent="0" algn="just">
              <a:lnSpc>
                <a:spcPct val="110000"/>
              </a:lnSpc>
              <a:buNone/>
            </a:pPr>
            <a:r>
              <a:rPr lang="en-US" sz="1700" dirty="0">
                <a:solidFill>
                  <a:schemeClr val="tx2"/>
                </a:solidFill>
                <a:cs typeface="Times New Roman" panose="02020603050405020304" pitchFamily="18" charset="0"/>
              </a:rPr>
              <a:t>Process of associating a symbol with a value or function. Clojure supports 3 types of bindings:</a:t>
            </a:r>
          </a:p>
          <a:p>
            <a:pPr algn="just">
              <a:lnSpc>
                <a:spcPct val="110000"/>
              </a:lnSpc>
            </a:pPr>
            <a:r>
              <a:rPr lang="en-US" sz="1700" dirty="0">
                <a:solidFill>
                  <a:schemeClr val="tx2"/>
                </a:solidFill>
                <a:cs typeface="Times New Roman" panose="02020603050405020304" pitchFamily="18" charset="0"/>
              </a:rPr>
              <a:t>Global - Throughout the program, use def to globally associate a symbol with a value or function.</a:t>
            </a:r>
          </a:p>
          <a:p>
            <a:pPr algn="just">
              <a:lnSpc>
                <a:spcPct val="110000"/>
              </a:lnSpc>
            </a:pPr>
            <a:r>
              <a:rPr lang="en-US" sz="1700" dirty="0">
                <a:solidFill>
                  <a:schemeClr val="tx2"/>
                </a:solidFill>
                <a:cs typeface="Times New Roman" panose="02020603050405020304" pitchFamily="18" charset="0"/>
              </a:rPr>
              <a:t>Local - Uses let to create temporary associations that are only valid inside that block and have a restricted scope.</a:t>
            </a:r>
          </a:p>
          <a:p>
            <a:pPr algn="just">
              <a:lnSpc>
                <a:spcPct val="110000"/>
              </a:lnSpc>
            </a:pPr>
            <a:r>
              <a:rPr lang="en-US" sz="1700" dirty="0">
                <a:solidFill>
                  <a:schemeClr val="tx2"/>
                </a:solidFill>
                <a:cs typeface="Times New Roman" panose="02020603050405020304" pitchFamily="18" charset="0"/>
              </a:rPr>
              <a:t>Dynamic (through metadata like ‘dynamic’ and the special form ‘binding’) - Temporarily overrides a global binding within a specific thread context using ^:dynamic and binding.</a:t>
            </a:r>
            <a:endParaRPr lang="en-IN" sz="1700" dirty="0">
              <a:solidFill>
                <a:schemeClr val="tx2"/>
              </a:solidFill>
              <a:cs typeface="Times New Roman" panose="02020603050405020304" pitchFamily="18" charset="0"/>
            </a:endParaRPr>
          </a:p>
        </p:txBody>
      </p:sp>
      <p:grpSp>
        <p:nvGrpSpPr>
          <p:cNvPr id="50" name="Group 4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1" name="Freeform: Shape 5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5633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E3497745-7E7A-3FDE-1E52-8037F161BDDC}"/>
              </a:ext>
            </a:extLst>
          </p:cNvPr>
          <p:cNvSpPr>
            <a:spLocks noGrp="1"/>
          </p:cNvSpPr>
          <p:nvPr>
            <p:ph type="ctrTitle"/>
          </p:nvPr>
        </p:nvSpPr>
        <p:spPr>
          <a:xfrm>
            <a:off x="3215729" y="1764407"/>
            <a:ext cx="5760846" cy="2310312"/>
          </a:xfrm>
        </p:spPr>
        <p:txBody>
          <a:bodyPr>
            <a:normAutofit/>
          </a:bodyPr>
          <a:lstStyle/>
          <a:p>
            <a:r>
              <a:rPr lang="en-US" sz="5200">
                <a:solidFill>
                  <a:schemeClr val="tx2"/>
                </a:solidFill>
                <a:latin typeface="+mn-lt"/>
                <a:cs typeface="Times New Roman" panose="02020603050405020304" pitchFamily="18" charset="0"/>
              </a:rPr>
              <a:t>Thank You!</a:t>
            </a:r>
            <a:endParaRPr lang="en-IN" sz="5200">
              <a:solidFill>
                <a:schemeClr val="tx2"/>
              </a:solidFill>
              <a:latin typeface="+mn-lt"/>
              <a:cs typeface="Times New Roman" panose="02020603050405020304" pitchFamily="18" charset="0"/>
            </a:endParaRPr>
          </a:p>
        </p:txBody>
      </p:sp>
    </p:spTree>
    <p:extLst>
      <p:ext uri="{BB962C8B-B14F-4D97-AF65-F5344CB8AC3E}">
        <p14:creationId xmlns:p14="http://schemas.microsoft.com/office/powerpoint/2010/main" val="7633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71A0-1ABD-ED82-B236-0A3708A04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3F817-AF26-5333-25E3-77DF14C7A58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14" name="Picture 13" descr="A white background with black text&#10;&#10;Description automatically generated">
            <a:extLst>
              <a:ext uri="{FF2B5EF4-FFF2-40B4-BE49-F238E27FC236}">
                <a16:creationId xmlns:a16="http://schemas.microsoft.com/office/drawing/2014/main" id="{708EC091-DD89-1DE2-F5E8-B2FA87B546ED}"/>
              </a:ext>
            </a:extLst>
          </p:cNvPr>
          <p:cNvPicPr>
            <a:picLocks noChangeAspect="1"/>
          </p:cNvPicPr>
          <p:nvPr/>
        </p:nvPicPr>
        <p:blipFill>
          <a:blip r:embed="rId2"/>
          <a:stretch>
            <a:fillRect/>
          </a:stretch>
        </p:blipFill>
        <p:spPr>
          <a:xfrm>
            <a:off x="7875290" y="4267460"/>
            <a:ext cx="4080510" cy="2056577"/>
          </a:xfrm>
          <a:prstGeom prst="rect">
            <a:avLst/>
          </a:prstGeom>
        </p:spPr>
      </p:pic>
      <p:pic>
        <p:nvPicPr>
          <p:cNvPr id="6" name="Picture 5">
            <a:extLst>
              <a:ext uri="{FF2B5EF4-FFF2-40B4-BE49-F238E27FC236}">
                <a16:creationId xmlns:a16="http://schemas.microsoft.com/office/drawing/2014/main" id="{23834DB4-B997-A937-A687-EC8D2309150C}"/>
              </a:ext>
            </a:extLst>
          </p:cNvPr>
          <p:cNvPicPr>
            <a:picLocks noChangeAspect="1"/>
          </p:cNvPicPr>
          <p:nvPr/>
        </p:nvPicPr>
        <p:blipFill>
          <a:blip r:embed="rId3"/>
          <a:stretch>
            <a:fillRect/>
          </a:stretch>
        </p:blipFill>
        <p:spPr>
          <a:xfrm>
            <a:off x="838200" y="1309110"/>
            <a:ext cx="7037090" cy="5348287"/>
          </a:xfrm>
          <a:prstGeom prst="rect">
            <a:avLst/>
          </a:prstGeom>
        </p:spPr>
      </p:pic>
    </p:spTree>
    <p:extLst>
      <p:ext uri="{BB962C8B-B14F-4D97-AF65-F5344CB8AC3E}">
        <p14:creationId xmlns:p14="http://schemas.microsoft.com/office/powerpoint/2010/main" val="70580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0CB304-A1C0-1446-A980-2787AA83BE79}"/>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latin typeface="+mn-lt"/>
                <a:cs typeface="Times New Roman" panose="02020603050405020304" pitchFamily="18" charset="0"/>
              </a:rPr>
              <a:t>Scope</a:t>
            </a:r>
            <a:endParaRPr lang="en-IN" sz="3600">
              <a:solidFill>
                <a:schemeClr val="tx2"/>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60DCA54E-CC90-2AE2-40CB-175B40E89C2B}"/>
              </a:ext>
            </a:extLst>
          </p:cNvPr>
          <p:cNvSpPr>
            <a:spLocks noGrp="1"/>
          </p:cNvSpPr>
          <p:nvPr>
            <p:ph idx="1"/>
          </p:nvPr>
        </p:nvSpPr>
        <p:spPr>
          <a:xfrm>
            <a:off x="3133726" y="2479982"/>
            <a:ext cx="6714609" cy="3525402"/>
          </a:xfrm>
        </p:spPr>
        <p:txBody>
          <a:bodyPr anchor="t">
            <a:noAutofit/>
          </a:bodyPr>
          <a:lstStyle/>
          <a:p>
            <a:pPr marL="228600" indent="0" algn="just">
              <a:buNone/>
            </a:pPr>
            <a:r>
              <a:rPr lang="en-US" sz="1700" dirty="0">
                <a:solidFill>
                  <a:schemeClr val="tx2"/>
                </a:solidFill>
                <a:cs typeface="Times New Roman" panose="02020603050405020304" pitchFamily="18" charset="0"/>
              </a:rPr>
              <a:t>Defines where a binding is valid or accessible:</a:t>
            </a:r>
          </a:p>
          <a:p>
            <a:pPr algn="just"/>
            <a:r>
              <a:rPr lang="en-US" sz="1700" dirty="0">
                <a:solidFill>
                  <a:schemeClr val="tx2"/>
                </a:solidFill>
                <a:cs typeface="Times New Roman" panose="02020603050405020304" pitchFamily="18" charset="0"/>
              </a:rPr>
              <a:t>Lexical (also called static):</a:t>
            </a:r>
            <a:r>
              <a:rPr lang="en-US" sz="1700" dirty="0"/>
              <a:t>The scope is determined at compile time based on the code structure and does not change during execution, ensuring predictable and consistent behavior.</a:t>
            </a:r>
            <a:endParaRPr lang="en-US" sz="1700" dirty="0">
              <a:solidFill>
                <a:schemeClr val="tx2"/>
              </a:solidFill>
              <a:cs typeface="Times New Roman" panose="02020603050405020304" pitchFamily="18" charset="0"/>
            </a:endParaRPr>
          </a:p>
          <a:p>
            <a:pPr algn="just"/>
            <a:r>
              <a:rPr lang="en-US" sz="1700" dirty="0" err="1">
                <a:solidFill>
                  <a:schemeClr val="tx2"/>
                </a:solidFill>
                <a:cs typeface="Times New Roman" panose="02020603050405020304" pitchFamily="18" charset="0"/>
              </a:rPr>
              <a:t>Global:</a:t>
            </a:r>
            <a:r>
              <a:rPr lang="en-US" sz="1700" dirty="0" err="1"/>
              <a:t>A</a:t>
            </a:r>
            <a:r>
              <a:rPr lang="en-US" sz="1700" dirty="0"/>
              <a:t> binding is accessible throughout the entire namespace and can be used anywhere in the program unless shadowed by a local binding</a:t>
            </a:r>
            <a:endParaRPr lang="en-US" sz="1700" dirty="0">
              <a:solidFill>
                <a:schemeClr val="tx2"/>
              </a:solidFill>
              <a:cs typeface="Times New Roman" panose="02020603050405020304" pitchFamily="18" charset="0"/>
            </a:endParaRPr>
          </a:p>
          <a:p>
            <a:pPr algn="just"/>
            <a:r>
              <a:rPr lang="en-US" sz="1700" dirty="0" err="1">
                <a:solidFill>
                  <a:schemeClr val="tx2"/>
                </a:solidFill>
                <a:cs typeface="Times New Roman" panose="02020603050405020304" pitchFamily="18" charset="0"/>
              </a:rPr>
              <a:t>Dynamic:</a:t>
            </a:r>
            <a:r>
              <a:rPr lang="en-US" sz="1700" dirty="0" err="1"/>
              <a:t>A</a:t>
            </a:r>
            <a:r>
              <a:rPr lang="en-US" sz="1700" dirty="0"/>
              <a:t> binding is temporarily valid during the execution of a specific block of code using binding.</a:t>
            </a:r>
            <a:endParaRPr lang="en-IN" sz="1700" dirty="0">
              <a:solidFill>
                <a:schemeClr val="tx2"/>
              </a:solidFill>
              <a:cs typeface="Times New Roman" panose="02020603050405020304" pitchFamily="18" charset="0"/>
            </a:endParaRPr>
          </a:p>
        </p:txBody>
      </p:sp>
      <p:grpSp>
        <p:nvGrpSpPr>
          <p:cNvPr id="31" name="Group 3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580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5330-0E11-C94B-9004-45C40D5C978D}"/>
              </a:ext>
            </a:extLst>
          </p:cNvPr>
          <p:cNvSpPr>
            <a:spLocks noGrp="1"/>
          </p:cNvSpPr>
          <p:nvPr>
            <p:ph type="title"/>
          </p:nvPr>
        </p:nvSpPr>
        <p:spPr/>
        <p:txBody>
          <a:bodyPr>
            <a:normAutofit/>
          </a:bodyPr>
          <a:lstStyle/>
          <a:p>
            <a:r>
              <a:rPr lang="en-US" sz="2000" dirty="0">
                <a:latin typeface="+mn-lt"/>
              </a:rPr>
              <a:t>Example:</a:t>
            </a:r>
            <a:endParaRPr lang="en-IN" sz="2000" dirty="0">
              <a:latin typeface="+mn-lt"/>
            </a:endParaRPr>
          </a:p>
        </p:txBody>
      </p:sp>
      <p:pic>
        <p:nvPicPr>
          <p:cNvPr id="6" name="Content Placeholder 5">
            <a:extLst>
              <a:ext uri="{FF2B5EF4-FFF2-40B4-BE49-F238E27FC236}">
                <a16:creationId xmlns:a16="http://schemas.microsoft.com/office/drawing/2014/main" id="{0239962E-2CE0-7473-BB0D-32DB1AA845D2}"/>
              </a:ext>
            </a:extLst>
          </p:cNvPr>
          <p:cNvPicPr>
            <a:picLocks noGrp="1" noChangeAspect="1"/>
          </p:cNvPicPr>
          <p:nvPr>
            <p:ph idx="1"/>
          </p:nvPr>
        </p:nvPicPr>
        <p:blipFill>
          <a:blip r:embed="rId2"/>
          <a:stretch>
            <a:fillRect/>
          </a:stretch>
        </p:blipFill>
        <p:spPr>
          <a:xfrm>
            <a:off x="913096" y="1407623"/>
            <a:ext cx="8820184" cy="5174331"/>
          </a:xfrm>
        </p:spPr>
      </p:pic>
      <p:pic>
        <p:nvPicPr>
          <p:cNvPr id="4" name="Picture 3">
            <a:extLst>
              <a:ext uri="{FF2B5EF4-FFF2-40B4-BE49-F238E27FC236}">
                <a16:creationId xmlns:a16="http://schemas.microsoft.com/office/drawing/2014/main" id="{633B66DD-2F7F-F5F7-1BD0-499E6AAC8F1A}"/>
              </a:ext>
            </a:extLst>
          </p:cNvPr>
          <p:cNvPicPr>
            <a:picLocks noChangeAspect="1"/>
          </p:cNvPicPr>
          <p:nvPr/>
        </p:nvPicPr>
        <p:blipFill>
          <a:blip r:embed="rId3"/>
          <a:stretch>
            <a:fillRect/>
          </a:stretch>
        </p:blipFill>
        <p:spPr>
          <a:xfrm>
            <a:off x="5314737" y="5256391"/>
            <a:ext cx="4418543" cy="1325563"/>
          </a:xfrm>
          <a:prstGeom prst="rect">
            <a:avLst/>
          </a:prstGeom>
        </p:spPr>
      </p:pic>
    </p:spTree>
    <p:extLst>
      <p:ext uri="{BB962C8B-B14F-4D97-AF65-F5344CB8AC3E}">
        <p14:creationId xmlns:p14="http://schemas.microsoft.com/office/powerpoint/2010/main" val="354624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kern="1200">
                <a:solidFill>
                  <a:schemeClr val="tx2"/>
                </a:solidFill>
                <a:latin typeface="+mj-lt"/>
                <a:ea typeface="+mj-ea"/>
                <a:cs typeface="+mj-cs"/>
              </a:rPr>
              <a:t>Expressions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509520" y="2711690"/>
            <a:ext cx="7066966" cy="3553185"/>
          </a:xfrm>
        </p:spPr>
        <p:txBody>
          <a:bodyPr vert="horz" lIns="91440" tIns="45720" rIns="91440" bIns="45720" rtlCol="0" anchor="t">
            <a:normAutofit/>
          </a:bodyPr>
          <a:lstStyle/>
          <a:p>
            <a:pPr marL="0" indent="0" algn="just">
              <a:lnSpc>
                <a:spcPct val="100000"/>
              </a:lnSpc>
              <a:buNone/>
            </a:pPr>
            <a:r>
              <a:rPr lang="en-US" sz="1700" dirty="0">
                <a:solidFill>
                  <a:schemeClr val="tx2"/>
                </a:solidFill>
              </a:rPr>
              <a:t>Clojure expressions are the fundamental units of computation in the Clojure programming language, where every piece of code evaluates to a value, eliminating the distinction between statements and expressions found in other languages. As an expression-based language, Clojure employs prefix notation, with operators and functions preceding their arguments, and uses Lisp syntax to represent both code and data as lists. Clojure features a REPL (Read-Eval-Print Loop) for interactive coding, enabling real-time evaluation and testing of expressions.</a:t>
            </a: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a:p>
            <a:pPr marL="0" indent="-228600" algn="just">
              <a:lnSpc>
                <a:spcPct val="100000"/>
              </a:lnSpc>
            </a:pPr>
            <a:endParaRPr lang="en-US" dirty="0">
              <a:solidFill>
                <a:schemeClr val="tx2"/>
              </a:solidFill>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4486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310915" y="1015975"/>
            <a:ext cx="5569863" cy="1837349"/>
          </a:xfrm>
        </p:spPr>
        <p:txBody>
          <a:bodyPr vert="horz" lIns="91440" tIns="45720" rIns="91440" bIns="45720" rtlCol="0" anchor="ctr">
            <a:normAutofit/>
          </a:bodyPr>
          <a:lstStyle/>
          <a:p>
            <a:pPr algn="ctr"/>
            <a:r>
              <a:rPr lang="en-US" kern="1200" dirty="0">
                <a:solidFill>
                  <a:schemeClr val="tx2"/>
                </a:solidFill>
                <a:latin typeface="+mj-lt"/>
                <a:ea typeface="+mj-ea"/>
                <a:cs typeface="+mj-cs"/>
              </a:rPr>
              <a:t>Types of Clojure Expressions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214880" y="2516170"/>
            <a:ext cx="7262752" cy="4110122"/>
          </a:xfrm>
        </p:spPr>
        <p:txBody>
          <a:bodyPr vert="horz" lIns="91440" tIns="45720" rIns="91440" bIns="45720" rtlCol="0" anchor="t">
            <a:normAutofit fontScale="92500" lnSpcReduction="20000"/>
          </a:bodyPr>
          <a:lstStyle/>
          <a:p>
            <a:pPr marL="342900" indent="-228600" algn="just">
              <a:lnSpc>
                <a:spcPct val="90000"/>
              </a:lnSpc>
            </a:pPr>
            <a:r>
              <a:rPr lang="en-US" dirty="0">
                <a:solidFill>
                  <a:schemeClr val="tx2"/>
                </a:solidFill>
              </a:rPr>
              <a:t>Arithmetic Expressions – Performs mathematical operations like addition, subtraction, multiplication and division.</a:t>
            </a:r>
          </a:p>
          <a:p>
            <a:pPr marL="342900" indent="-228600" algn="just">
              <a:lnSpc>
                <a:spcPct val="90000"/>
              </a:lnSpc>
            </a:pPr>
            <a:r>
              <a:rPr lang="en-US" dirty="0">
                <a:solidFill>
                  <a:schemeClr val="tx2"/>
                </a:solidFill>
              </a:rPr>
              <a:t>Function Expressions – Defines reusable blocks of logic that can accept arguments and return results.</a:t>
            </a:r>
          </a:p>
          <a:p>
            <a:pPr marL="342900" indent="-228600" algn="just">
              <a:lnSpc>
                <a:spcPct val="90000"/>
              </a:lnSpc>
            </a:pPr>
            <a:r>
              <a:rPr lang="en-US" dirty="0">
                <a:solidFill>
                  <a:schemeClr val="tx2"/>
                </a:solidFill>
              </a:rPr>
              <a:t>Conditional Expressions – This enables decision-making constructs like if, </a:t>
            </a:r>
            <a:r>
              <a:rPr lang="en-US" dirty="0" err="1">
                <a:solidFill>
                  <a:schemeClr val="tx2"/>
                </a:solidFill>
              </a:rPr>
              <a:t>cond</a:t>
            </a:r>
            <a:r>
              <a:rPr lang="en-US" dirty="0">
                <a:solidFill>
                  <a:schemeClr val="tx2"/>
                </a:solidFill>
              </a:rPr>
              <a:t>, &amp; case.</a:t>
            </a:r>
          </a:p>
          <a:p>
            <a:pPr marL="342900" indent="-228600" algn="just">
              <a:lnSpc>
                <a:spcPct val="90000"/>
              </a:lnSpc>
            </a:pPr>
            <a:r>
              <a:rPr lang="en-US" dirty="0">
                <a:solidFill>
                  <a:schemeClr val="tx2"/>
                </a:solidFill>
              </a:rPr>
              <a:t>Logical Expressions – This performs Boolean expressions like and, or, and not.</a:t>
            </a:r>
          </a:p>
          <a:p>
            <a:pPr marL="342900" indent="-228600" algn="just">
              <a:lnSpc>
                <a:spcPct val="90000"/>
              </a:lnSpc>
            </a:pPr>
            <a:r>
              <a:rPr lang="en-US" dirty="0">
                <a:solidFill>
                  <a:schemeClr val="tx2"/>
                </a:solidFill>
              </a:rPr>
              <a:t>Data Structure Expressions - Work with immutable data structures such as sets, maps, vectors, and lists in Clojure.</a:t>
            </a:r>
          </a:p>
          <a:p>
            <a:pPr marL="342900" indent="-228600" algn="just">
              <a:lnSpc>
                <a:spcPct val="90000"/>
              </a:lnSpc>
            </a:pPr>
            <a:r>
              <a:rPr lang="en-US" dirty="0">
                <a:solidFill>
                  <a:schemeClr val="tx2"/>
                </a:solidFill>
              </a:rPr>
              <a:t>Looping and Recursion Expressions - Use features like loop, recur, and higher-order functions to manage iteration and recursive reasoning.</a:t>
            </a:r>
          </a:p>
          <a:p>
            <a:pPr marL="342900" indent="-228600" algn="just">
              <a:lnSpc>
                <a:spcPct val="90000"/>
              </a:lnSpc>
            </a:pPr>
            <a:r>
              <a:rPr lang="en-US" dirty="0">
                <a:solidFill>
                  <a:schemeClr val="tx2"/>
                </a:solidFill>
              </a:rPr>
              <a:t>Let Expressions - For temporary scope, bind local variables inside a code block.</a:t>
            </a:r>
          </a:p>
          <a:p>
            <a:pPr marL="342900" indent="-228600" algn="just">
              <a:lnSpc>
                <a:spcPct val="90000"/>
              </a:lnSpc>
            </a:pPr>
            <a:r>
              <a:rPr lang="en-US" dirty="0">
                <a:solidFill>
                  <a:schemeClr val="tx2"/>
                </a:solidFill>
              </a:rPr>
              <a:t>Macro Expressions - Allow code transformation and compile-time logic using user-defined macros</a:t>
            </a:r>
          </a:p>
          <a:p>
            <a:pPr marL="0" indent="-228600" algn="just">
              <a:lnSpc>
                <a:spcPct val="90000"/>
              </a:lnSpc>
            </a:pPr>
            <a:endParaRPr lang="en-US" sz="1600" dirty="0">
              <a:solidFill>
                <a:schemeClr val="tx2"/>
              </a:solidFill>
            </a:endParaRP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18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1523</TotalTime>
  <Words>2439</Words>
  <Application>Microsoft Office PowerPoint</Application>
  <PresentationFormat>Widescreen</PresentationFormat>
  <Paragraphs>173</Paragraphs>
  <Slides>40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Aptos</vt:lpstr>
      <vt:lpstr>Aptos Display</vt:lpstr>
      <vt:lpstr>Arial</vt:lpstr>
      <vt:lpstr>Calibri</vt:lpstr>
      <vt:lpstr>Open Sans</vt:lpstr>
      <vt:lpstr>Times New Roman</vt:lpstr>
      <vt:lpstr>Office Theme</vt:lpstr>
      <vt:lpstr>Clojure</vt:lpstr>
      <vt:lpstr>Names</vt:lpstr>
      <vt:lpstr>Example:</vt:lpstr>
      <vt:lpstr>Binding</vt:lpstr>
      <vt:lpstr>Example:</vt:lpstr>
      <vt:lpstr>Scope</vt:lpstr>
      <vt:lpstr>Example:</vt:lpstr>
      <vt:lpstr>Expressions</vt:lpstr>
      <vt:lpstr>Types of Clojure Expressions </vt:lpstr>
      <vt:lpstr>Clojure Assignment Statements</vt:lpstr>
      <vt:lpstr>Example:</vt:lpstr>
      <vt:lpstr>Data Types</vt:lpstr>
      <vt:lpstr>Example:</vt:lpstr>
      <vt:lpstr>Support for OO Programming</vt:lpstr>
      <vt:lpstr>PowerPoint Presentation</vt:lpstr>
      <vt:lpstr>Example:</vt:lpstr>
      <vt:lpstr>Functional Programming</vt:lpstr>
      <vt:lpstr>Example:</vt:lpstr>
      <vt:lpstr>Concurrency</vt:lpstr>
      <vt:lpstr>Example:</vt:lpstr>
      <vt:lpstr>Exception Handling</vt:lpstr>
      <vt:lpstr>Event Handling</vt:lpstr>
      <vt:lpstr>Example:</vt:lpstr>
      <vt:lpstr> Real-World Applications</vt:lpstr>
      <vt:lpstr>Project  Title- Algorithm Visualizer</vt:lpstr>
      <vt:lpstr>Objective</vt:lpstr>
      <vt:lpstr>Project Implementation</vt:lpstr>
      <vt:lpstr>Project Structure</vt:lpstr>
      <vt:lpstr>Project Implementation</vt:lpstr>
      <vt:lpstr>Project Implementation</vt:lpstr>
      <vt:lpstr>Project Implementation</vt:lpstr>
      <vt:lpstr>Project Implementation</vt:lpstr>
      <vt:lpstr>Project Implementation</vt:lpstr>
      <vt:lpstr>Features</vt:lpstr>
      <vt:lpstr>Technology</vt:lpstr>
      <vt:lpstr>Constraints</vt:lpstr>
      <vt:lpstr>Project Applications</vt:lpstr>
      <vt:lpstr>PowerPoint Presentation</vt:lpstr>
      <vt:lpstr>Project Github Repo- https://github.com/pree1609/CSCI_6221_Clojure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Raghavendra, Akash</dc:creator>
  <cp:lastModifiedBy>VARDH JAIN</cp:lastModifiedBy>
  <cp:revision>41</cp:revision>
  <dcterms:created xsi:type="dcterms:W3CDTF">2024-10-11T00:13:01Z</dcterms:created>
  <dcterms:modified xsi:type="dcterms:W3CDTF">2024-11-20T22:38:26Z</dcterms:modified>
</cp:coreProperties>
</file>