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5" d="100"/>
          <a:sy n="95" d="100"/>
        </p:scale>
        <p:origin x="-206"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A4AC8-683B-4E01-A163-38294C5C1687}"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F461C-CD54-4460-AD31-1B192F999E78}" type="slidenum">
              <a:rPr lang="en-IN" smtClean="0"/>
              <a:t>‹#›</a:t>
            </a:fld>
            <a:endParaRPr lang="en-IN"/>
          </a:p>
        </p:txBody>
      </p:sp>
    </p:spTree>
    <p:extLst>
      <p:ext uri="{BB962C8B-B14F-4D97-AF65-F5344CB8AC3E}">
        <p14:creationId xmlns:p14="http://schemas.microsoft.com/office/powerpoint/2010/main" val="381111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64F461C-CD54-4460-AD31-1B192F999E78}" type="slidenum">
              <a:rPr lang="en-IN" smtClean="0"/>
              <a:t>1</a:t>
            </a:fld>
            <a:endParaRPr lang="en-IN"/>
          </a:p>
        </p:txBody>
      </p:sp>
    </p:spTree>
    <p:extLst>
      <p:ext uri="{BB962C8B-B14F-4D97-AF65-F5344CB8AC3E}">
        <p14:creationId xmlns:p14="http://schemas.microsoft.com/office/powerpoint/2010/main" val="2936557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fld id="{B9B08F88-7597-4F4E-BF9A-F3694584EFEC}" type="datetime1">
              <a:rPr lang="en-IN" smtClean="0"/>
              <a:t>19-05-2024</a:t>
            </a:fld>
            <a:endParaRPr lang="en-IN"/>
          </a:p>
        </p:txBody>
      </p:sp>
      <p:sp>
        <p:nvSpPr>
          <p:cNvPr id="5" name="Footer Placeholder 4"/>
          <p:cNvSpPr>
            <a:spLocks noGrp="1"/>
          </p:cNvSpPr>
          <p:nvPr>
            <p:ph type="ftr" sz="quarter" idx="11"/>
          </p:nvPr>
        </p:nvSpPr>
        <p:spPr/>
        <p:txBody>
          <a:bodyPr/>
          <a:lstStyle/>
          <a:p>
            <a:r>
              <a:rPr lang="en-IN" smtClean="0"/>
              <a:t>Department of CSE</a:t>
            </a:r>
            <a:endParaRPr lang="en-IN" dirty="0"/>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pic>
        <p:nvPicPr>
          <p:cNvPr id="8" name="Picture 2">
            <a:extLst>
              <a:ext uri="{FF2B5EF4-FFF2-40B4-BE49-F238E27FC236}">
                <a16:creationId xmlns="" xmlns:a16="http://schemas.microsoft.com/office/drawing/2014/main" id="{8F8A6FE3-B52F-EC1B-5795-966ADBE2283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2410" y="61913"/>
            <a:ext cx="2190750"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A718A-531D-4B20-B72A-6FE5B8EF553C}" type="datetime1">
              <a:rPr lang="en-IN" smtClean="0"/>
              <a:t>19-05-2024</a:t>
            </a:fld>
            <a:endParaRPr lang="en-IN"/>
          </a:p>
        </p:txBody>
      </p:sp>
      <p:sp>
        <p:nvSpPr>
          <p:cNvPr id="5" name="Footer Placeholder 4"/>
          <p:cNvSpPr>
            <a:spLocks noGrp="1"/>
          </p:cNvSpPr>
          <p:nvPr>
            <p:ph type="ftr" sz="quarter" idx="11"/>
          </p:nvPr>
        </p:nvSpPr>
        <p:spPr/>
        <p:txBody>
          <a:bodyPr/>
          <a:lstStyle/>
          <a:p>
            <a:r>
              <a:rPr lang="en-IN" smtClean="0"/>
              <a:t>Department Name </a:t>
            </a:r>
            <a:endParaRPr lang="en-IN"/>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8E60-F2CE-4BE4-9406-79E2330E5046}" type="datetime1">
              <a:rPr lang="en-IN" smtClean="0"/>
              <a:t>19-05-2024</a:t>
            </a:fld>
            <a:endParaRPr lang="en-IN"/>
          </a:p>
        </p:txBody>
      </p:sp>
      <p:sp>
        <p:nvSpPr>
          <p:cNvPr id="5" name="Footer Placeholder 4"/>
          <p:cNvSpPr>
            <a:spLocks noGrp="1"/>
          </p:cNvSpPr>
          <p:nvPr>
            <p:ph type="ftr" sz="quarter" idx="11"/>
          </p:nvPr>
        </p:nvSpPr>
        <p:spPr/>
        <p:txBody>
          <a:bodyPr/>
          <a:lstStyle/>
          <a:p>
            <a:r>
              <a:rPr lang="en-IN" smtClean="0"/>
              <a:t>Department Name </a:t>
            </a:r>
            <a:endParaRPr lang="en-IN"/>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EEFF2A71-6AD5-4B51-92CD-A125176BEE0B}" type="datetime1">
              <a:rPr lang="en-IN" smtClean="0"/>
              <a:t>19-05-2024</a:t>
            </a:fld>
            <a:endParaRPr lang="en-IN"/>
          </a:p>
        </p:txBody>
      </p:sp>
      <p:sp>
        <p:nvSpPr>
          <p:cNvPr id="5" name="Footer Placeholder 4"/>
          <p:cNvSpPr>
            <a:spLocks noGrp="1"/>
          </p:cNvSpPr>
          <p:nvPr>
            <p:ph type="ftr" sz="quarter" idx="11"/>
          </p:nvPr>
        </p:nvSpPr>
        <p:spPr/>
        <p:txBody>
          <a:bodyPr/>
          <a:lstStyle/>
          <a:p>
            <a:r>
              <a:rPr lang="en-IN" smtClean="0"/>
              <a:t>Department Name </a:t>
            </a:r>
            <a:endParaRPr lang="en-IN"/>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
        <p:nvSpPr>
          <p:cNvPr id="8" name="Content Placeholder 7"/>
          <p:cNvSpPr>
            <a:spLocks noGrp="1"/>
          </p:cNvSpPr>
          <p:nvPr>
            <p:ph sz="quarter" idx="13"/>
          </p:nvPr>
        </p:nvSpPr>
        <p:spPr>
          <a:xfrm>
            <a:off x="812800" y="1600200"/>
            <a:ext cx="10566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2">
            <a:extLst>
              <a:ext uri="{FF2B5EF4-FFF2-40B4-BE49-F238E27FC236}">
                <a16:creationId xmlns="" xmlns:a16="http://schemas.microsoft.com/office/drawing/2014/main" id="{0E4E036D-081C-CAC8-E70E-65A959ABADF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 y="26987"/>
            <a:ext cx="2190750"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0E6779-741E-4B6F-B683-80F12A677CD9}" type="datetime1">
              <a:rPr lang="en-IN" smtClean="0"/>
              <a:t>19-05-2024</a:t>
            </a:fld>
            <a:endParaRPr lang="en-IN"/>
          </a:p>
        </p:txBody>
      </p:sp>
      <p:sp>
        <p:nvSpPr>
          <p:cNvPr id="5" name="Footer Placeholder 4"/>
          <p:cNvSpPr>
            <a:spLocks noGrp="1"/>
          </p:cNvSpPr>
          <p:nvPr>
            <p:ph type="ftr" sz="quarter" idx="11"/>
          </p:nvPr>
        </p:nvSpPr>
        <p:spPr/>
        <p:txBody>
          <a:bodyPr/>
          <a:lstStyle/>
          <a:p>
            <a:r>
              <a:rPr lang="en-IN" smtClean="0"/>
              <a:t>Department Name </a:t>
            </a:r>
            <a:endParaRPr lang="en-IN"/>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pic>
        <p:nvPicPr>
          <p:cNvPr id="7" name="Picture 2">
            <a:extLst>
              <a:ext uri="{FF2B5EF4-FFF2-40B4-BE49-F238E27FC236}">
                <a16:creationId xmlns="" xmlns:a16="http://schemas.microsoft.com/office/drawing/2014/main" id="{E7464B64-E646-B5D2-0FEB-67AAF093490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222" y="92075"/>
            <a:ext cx="2190750"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6D7B938-1D45-43F3-8C70-A7AB481CACF2}" type="datetime1">
              <a:rPr lang="en-IN" smtClean="0"/>
              <a:t>19-05-2024</a:t>
            </a:fld>
            <a:endParaRPr lang="en-IN"/>
          </a:p>
        </p:txBody>
      </p:sp>
      <p:sp>
        <p:nvSpPr>
          <p:cNvPr id="6" name="Footer Placeholder 5"/>
          <p:cNvSpPr>
            <a:spLocks noGrp="1"/>
          </p:cNvSpPr>
          <p:nvPr>
            <p:ph type="ftr" sz="quarter" idx="11"/>
          </p:nvPr>
        </p:nvSpPr>
        <p:spPr/>
        <p:txBody>
          <a:bodyPr/>
          <a:lstStyle/>
          <a:p>
            <a:r>
              <a:rPr lang="en-IN" smtClean="0"/>
              <a:t>Department Name </a:t>
            </a:r>
            <a:endParaRPr lang="en-IN"/>
          </a:p>
        </p:txBody>
      </p:sp>
      <p:sp>
        <p:nvSpPr>
          <p:cNvPr id="7" name="Slide Number Placeholder 6"/>
          <p:cNvSpPr>
            <a:spLocks noGrp="1"/>
          </p:cNvSpPr>
          <p:nvPr>
            <p:ph type="sldNum" sz="quarter" idx="12"/>
          </p:nvPr>
        </p:nvSpPr>
        <p:spPr/>
        <p:txBody>
          <a:bodyPr/>
          <a:lstStyle/>
          <a:p>
            <a:fld id="{7F3C451E-D43E-4EBA-A8B7-0A3C29D929DE}" type="slidenum">
              <a:rPr lang="en-IN" smtClean="0"/>
              <a:t>‹#›</a:t>
            </a:fld>
            <a:endParaRPr lang="en-IN"/>
          </a:p>
        </p:txBody>
      </p:sp>
      <p:pic>
        <p:nvPicPr>
          <p:cNvPr id="8" name="Picture 2">
            <a:extLst>
              <a:ext uri="{FF2B5EF4-FFF2-40B4-BE49-F238E27FC236}">
                <a16:creationId xmlns="" xmlns:a16="http://schemas.microsoft.com/office/drawing/2014/main" id="{87B26F5A-F882-3871-DDD8-16B622FA6B9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101" y="26987"/>
            <a:ext cx="2190750"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C3265A9-06A4-4A62-8A34-62159277BA8B}" type="datetime1">
              <a:rPr lang="en-IN" smtClean="0"/>
              <a:t>19-05-2024</a:t>
            </a:fld>
            <a:endParaRPr lang="en-IN"/>
          </a:p>
        </p:txBody>
      </p:sp>
      <p:sp>
        <p:nvSpPr>
          <p:cNvPr id="8" name="Footer Placeholder 7"/>
          <p:cNvSpPr>
            <a:spLocks noGrp="1"/>
          </p:cNvSpPr>
          <p:nvPr>
            <p:ph type="ftr" sz="quarter" idx="11"/>
          </p:nvPr>
        </p:nvSpPr>
        <p:spPr/>
        <p:txBody>
          <a:bodyPr/>
          <a:lstStyle/>
          <a:p>
            <a:r>
              <a:rPr lang="en-IN" smtClean="0"/>
              <a:t>Department Name </a:t>
            </a:r>
            <a:endParaRPr lang="en-IN"/>
          </a:p>
        </p:txBody>
      </p:sp>
      <p:sp>
        <p:nvSpPr>
          <p:cNvPr id="9" name="Slide Number Placeholder 8"/>
          <p:cNvSpPr>
            <a:spLocks noGrp="1"/>
          </p:cNvSpPr>
          <p:nvPr>
            <p:ph type="sldNum" sz="quarter" idx="12"/>
          </p:nvPr>
        </p:nvSpPr>
        <p:spPr/>
        <p:txBody>
          <a:bodyPr/>
          <a:lstStyle/>
          <a:p>
            <a:fld id="{7F3C451E-D43E-4EBA-A8B7-0A3C29D929DE}" type="slidenum">
              <a:rPr lang="en-IN" smtClean="0"/>
              <a:t>‹#›</a:t>
            </a:fld>
            <a:endParaRPr lang="en-IN"/>
          </a:p>
        </p:txBody>
      </p:sp>
      <p:pic>
        <p:nvPicPr>
          <p:cNvPr id="10" name="Picture 2">
            <a:extLst>
              <a:ext uri="{FF2B5EF4-FFF2-40B4-BE49-F238E27FC236}">
                <a16:creationId xmlns="" xmlns:a16="http://schemas.microsoft.com/office/drawing/2014/main" id="{BBC9CCE5-D333-2D81-7220-B563BCD9A7C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 y="26987"/>
            <a:ext cx="2190750"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683539-592F-4D69-ADFD-8B186908C44A}" type="datetime1">
              <a:rPr lang="en-IN" smtClean="0"/>
              <a:t>19-05-2024</a:t>
            </a:fld>
            <a:endParaRPr lang="en-IN"/>
          </a:p>
        </p:txBody>
      </p:sp>
      <p:sp>
        <p:nvSpPr>
          <p:cNvPr id="4" name="Footer Placeholder 3"/>
          <p:cNvSpPr>
            <a:spLocks noGrp="1"/>
          </p:cNvSpPr>
          <p:nvPr>
            <p:ph type="ftr" sz="quarter" idx="11"/>
          </p:nvPr>
        </p:nvSpPr>
        <p:spPr/>
        <p:txBody>
          <a:bodyPr/>
          <a:lstStyle/>
          <a:p>
            <a:r>
              <a:rPr lang="en-IN" smtClean="0"/>
              <a:t>Department Name </a:t>
            </a:r>
            <a:endParaRPr lang="en-IN"/>
          </a:p>
        </p:txBody>
      </p:sp>
      <p:sp>
        <p:nvSpPr>
          <p:cNvPr id="5" name="Slide Number Placeholder 4"/>
          <p:cNvSpPr>
            <a:spLocks noGrp="1"/>
          </p:cNvSpPr>
          <p:nvPr>
            <p:ph type="sldNum" sz="quarter" idx="12"/>
          </p:nvPr>
        </p:nvSpPr>
        <p:spPr/>
        <p:txBody>
          <a:bodyPr/>
          <a:lstStyle/>
          <a:p>
            <a:fld id="{7F3C451E-D43E-4EBA-A8B7-0A3C29D929DE}" type="slidenum">
              <a:rPr lang="en-IN" smtClean="0"/>
              <a:t>‹#›</a:t>
            </a:fld>
            <a:endParaRPr lang="en-IN"/>
          </a:p>
        </p:txBody>
      </p:sp>
      <p:pic>
        <p:nvPicPr>
          <p:cNvPr id="6" name="Picture 2">
            <a:extLst>
              <a:ext uri="{FF2B5EF4-FFF2-40B4-BE49-F238E27FC236}">
                <a16:creationId xmlns="" xmlns:a16="http://schemas.microsoft.com/office/drawing/2014/main" id="{F3DFDC76-FEFF-33DF-C32F-65D36D3EDC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9532" y="41856"/>
            <a:ext cx="2190750"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82F17-ECC6-40D2-878A-6EF2A9502164}" type="datetime1">
              <a:rPr lang="en-IN" smtClean="0"/>
              <a:t>19-05-2024</a:t>
            </a:fld>
            <a:endParaRPr lang="en-IN"/>
          </a:p>
        </p:txBody>
      </p:sp>
      <p:sp>
        <p:nvSpPr>
          <p:cNvPr id="3" name="Footer Placeholder 2"/>
          <p:cNvSpPr>
            <a:spLocks noGrp="1"/>
          </p:cNvSpPr>
          <p:nvPr>
            <p:ph type="ftr" sz="quarter" idx="11"/>
          </p:nvPr>
        </p:nvSpPr>
        <p:spPr/>
        <p:txBody>
          <a:bodyPr/>
          <a:lstStyle/>
          <a:p>
            <a:r>
              <a:rPr lang="en-IN" smtClean="0"/>
              <a:t>Department Name </a:t>
            </a:r>
            <a:endParaRPr lang="en-IN"/>
          </a:p>
        </p:txBody>
      </p:sp>
      <p:sp>
        <p:nvSpPr>
          <p:cNvPr id="4" name="Slide Number Placeholder 3"/>
          <p:cNvSpPr>
            <a:spLocks noGrp="1"/>
          </p:cNvSpPr>
          <p:nvPr>
            <p:ph type="sldNum" sz="quarter" idx="12"/>
          </p:nvPr>
        </p:nvSpPr>
        <p:spPr/>
        <p:txBody>
          <a:bodyPr/>
          <a:lstStyle/>
          <a:p>
            <a:fld id="{7F3C451E-D43E-4EBA-A8B7-0A3C29D929DE}" type="slidenum">
              <a:rPr lang="en-IN" smtClean="0"/>
              <a:t>‹#›</a:t>
            </a:fld>
            <a:endParaRPr lang="en-IN"/>
          </a:p>
        </p:txBody>
      </p:sp>
      <p:pic>
        <p:nvPicPr>
          <p:cNvPr id="5" name="Picture 2">
            <a:extLst>
              <a:ext uri="{FF2B5EF4-FFF2-40B4-BE49-F238E27FC236}">
                <a16:creationId xmlns="" xmlns:a16="http://schemas.microsoft.com/office/drawing/2014/main" id="{08CFA828-B3E8-D166-1979-39E43067F2D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 y="0"/>
            <a:ext cx="2190750"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15739-28E5-4955-97FB-90D28D7A9775}" type="datetime1">
              <a:rPr lang="en-IN" smtClean="0"/>
              <a:t>19-05-2024</a:t>
            </a:fld>
            <a:endParaRPr lang="en-IN"/>
          </a:p>
        </p:txBody>
      </p:sp>
      <p:sp>
        <p:nvSpPr>
          <p:cNvPr id="6" name="Footer Placeholder 5"/>
          <p:cNvSpPr>
            <a:spLocks noGrp="1"/>
          </p:cNvSpPr>
          <p:nvPr>
            <p:ph type="ftr" sz="quarter" idx="11"/>
          </p:nvPr>
        </p:nvSpPr>
        <p:spPr/>
        <p:txBody>
          <a:bodyPr/>
          <a:lstStyle/>
          <a:p>
            <a:r>
              <a:rPr lang="en-IN" smtClean="0"/>
              <a:t>Department Name </a:t>
            </a:r>
            <a:endParaRPr lang="en-IN"/>
          </a:p>
        </p:txBody>
      </p:sp>
      <p:sp>
        <p:nvSpPr>
          <p:cNvPr id="7" name="Slide Number Placeholder 6"/>
          <p:cNvSpPr>
            <a:spLocks noGrp="1"/>
          </p:cNvSpPr>
          <p:nvPr>
            <p:ph type="sldNum" sz="quarter" idx="12"/>
          </p:nvPr>
        </p:nvSpPr>
        <p:spPr/>
        <p:txBody>
          <a:bodyPr/>
          <a:lstStyle/>
          <a:p>
            <a:fld id="{7F3C451E-D43E-4EBA-A8B7-0A3C29D929DE}" type="slidenum">
              <a:rPr lang="en-IN" smtClean="0"/>
              <a:t>‹#›</a:t>
            </a:fld>
            <a:endParaRPr lang="en-IN"/>
          </a:p>
        </p:txBody>
      </p:sp>
      <p:pic>
        <p:nvPicPr>
          <p:cNvPr id="8" name="Picture 2">
            <a:extLst>
              <a:ext uri="{FF2B5EF4-FFF2-40B4-BE49-F238E27FC236}">
                <a16:creationId xmlns="" xmlns:a16="http://schemas.microsoft.com/office/drawing/2014/main" id="{A134B931-38BE-305F-83DE-0D31C7E8AD0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 y="49593"/>
            <a:ext cx="2190750"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2AD84-31E9-40F1-8941-D665008C99DB}" type="datetime1">
              <a:rPr lang="en-IN" smtClean="0"/>
              <a:t>19-05-2024</a:t>
            </a:fld>
            <a:endParaRPr lang="en-IN"/>
          </a:p>
        </p:txBody>
      </p:sp>
      <p:sp>
        <p:nvSpPr>
          <p:cNvPr id="6" name="Footer Placeholder 5"/>
          <p:cNvSpPr>
            <a:spLocks noGrp="1"/>
          </p:cNvSpPr>
          <p:nvPr>
            <p:ph type="ftr" sz="quarter" idx="11"/>
          </p:nvPr>
        </p:nvSpPr>
        <p:spPr/>
        <p:txBody>
          <a:bodyPr/>
          <a:lstStyle/>
          <a:p>
            <a:r>
              <a:rPr lang="en-IN" smtClean="0"/>
              <a:t>Department Name </a:t>
            </a:r>
            <a:endParaRPr lang="en-IN"/>
          </a:p>
        </p:txBody>
      </p:sp>
      <p:sp>
        <p:nvSpPr>
          <p:cNvPr id="7" name="Slide Number Placeholder 6"/>
          <p:cNvSpPr>
            <a:spLocks noGrp="1"/>
          </p:cNvSpPr>
          <p:nvPr>
            <p:ph type="sldNum" sz="quarter" idx="12"/>
          </p:nvPr>
        </p:nvSpPr>
        <p:spPr/>
        <p:txBody>
          <a:bodyPr/>
          <a:lstStyle/>
          <a:p>
            <a:fld id="{7F3C451E-D43E-4EBA-A8B7-0A3C29D929D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EEC8A643-BBB0-4F3F-9B94-D9CBFB2BFC9F}" type="datetime1">
              <a:rPr lang="en-IN" smtClean="0"/>
              <a:t>19-05-2024</a:t>
            </a:fld>
            <a:endParaRPr lang="en-IN"/>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r>
              <a:rPr lang="en-IN" smtClean="0"/>
              <a:t>Department Name </a:t>
            </a:r>
            <a:endParaRPr lang="en-IN"/>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fld id="{7F3C451E-D43E-4EBA-A8B7-0A3C29D929DE}"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michalsnik.github.io/aos/" TargetMode="External"/><Relationship Id="rId3" Type="http://schemas.openxmlformats.org/officeDocument/2006/relationships/hyperlink" Target="https://nodejs.org/en" TargetMode="External"/><Relationship Id="rId7" Type="http://schemas.openxmlformats.org/officeDocument/2006/relationships/hyperlink" Target="https://www.w3schools.com/Css/" TargetMode="External"/><Relationship Id="rId2" Type="http://schemas.openxmlformats.org/officeDocument/2006/relationships/hyperlink" Target="https://getbootstrap.com/" TargetMode="External"/><Relationship Id="rId1" Type="http://schemas.openxmlformats.org/officeDocument/2006/relationships/slideLayout" Target="../slideLayouts/slideLayout2.xml"/><Relationship Id="rId6" Type="http://schemas.openxmlformats.org/officeDocument/2006/relationships/hyperlink" Target="https://icons8.com/icons" TargetMode="External"/><Relationship Id="rId5" Type="http://schemas.openxmlformats.org/officeDocument/2006/relationships/hyperlink" Target="https://www.istockphoto.com/" TargetMode="External"/><Relationship Id="rId4" Type="http://schemas.openxmlformats.org/officeDocument/2006/relationships/hyperlink" Target="https://pixabay.com/photos/" TargetMode="External"/><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751936" y="6364977"/>
            <a:ext cx="4114800" cy="365125"/>
          </a:xfrm>
        </p:spPr>
        <p:txBody>
          <a:bodyPr/>
          <a:lstStyle/>
          <a:p>
            <a:r>
              <a:rPr lang="en-US" dirty="0" smtClean="0"/>
              <a:t>Computer Science and Engineering</a:t>
            </a:r>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1</a:t>
            </a:fld>
            <a:endParaRPr lang="en-IN"/>
          </a:p>
        </p:txBody>
      </p:sp>
      <p:sp>
        <p:nvSpPr>
          <p:cNvPr id="3" name="Subtitle 2"/>
          <p:cNvSpPr>
            <a:spLocks noGrp="1"/>
          </p:cNvSpPr>
          <p:nvPr>
            <p:ph type="subTitle" idx="1"/>
          </p:nvPr>
        </p:nvSpPr>
        <p:spPr>
          <a:xfrm>
            <a:off x="1524000" y="4122738"/>
            <a:ext cx="9144000" cy="1414462"/>
          </a:xfrm>
        </p:spPr>
        <p:txBody>
          <a:bodyPr>
            <a:normAutofit fontScale="92500" lnSpcReduction="20000"/>
          </a:bodyPr>
          <a:lstStyle/>
          <a:p>
            <a:pPr algn="l"/>
            <a:r>
              <a:rPr lang="en-US" sz="2200" dirty="0">
                <a:latin typeface="Calibri" pitchFamily="34" charset="0"/>
                <a:cs typeface="Calibri" pitchFamily="34" charset="0"/>
              </a:rPr>
              <a:t>Submitted </a:t>
            </a:r>
            <a:r>
              <a:rPr lang="en-US" sz="2200" dirty="0" smtClean="0">
                <a:latin typeface="Calibri" pitchFamily="34" charset="0"/>
                <a:cs typeface="Calibri" pitchFamily="34" charset="0"/>
              </a:rPr>
              <a:t>To:</a:t>
            </a:r>
            <a:r>
              <a:rPr lang="en-US" sz="2200" dirty="0">
                <a:latin typeface="Calibri" pitchFamily="34" charset="0"/>
                <a:cs typeface="Calibri" pitchFamily="34" charset="0"/>
              </a:rPr>
              <a:t>						Submitted </a:t>
            </a:r>
            <a:r>
              <a:rPr lang="en-US" sz="2200" dirty="0" smtClean="0">
                <a:latin typeface="Calibri" pitchFamily="34" charset="0"/>
                <a:cs typeface="Calibri" pitchFamily="34" charset="0"/>
              </a:rPr>
              <a:t>by:</a:t>
            </a:r>
            <a:r>
              <a:rPr lang="en-US" sz="2200" dirty="0">
                <a:latin typeface="Calibri" pitchFamily="34" charset="0"/>
                <a:cs typeface="Calibri" pitchFamily="34" charset="0"/>
              </a:rPr>
              <a:t/>
            </a:r>
            <a:br>
              <a:rPr lang="en-US" sz="2200" dirty="0">
                <a:latin typeface="Calibri" pitchFamily="34" charset="0"/>
                <a:cs typeface="Calibri" pitchFamily="34" charset="0"/>
              </a:rPr>
            </a:br>
            <a:r>
              <a:rPr lang="en-US" sz="2200" dirty="0" smtClean="0">
                <a:latin typeface="Calibri" pitchFamily="34" charset="0"/>
                <a:cs typeface="Calibri" pitchFamily="34" charset="0"/>
              </a:rPr>
              <a:t>Mr. Jagbir Singh</a:t>
            </a:r>
            <a:r>
              <a:rPr lang="en-US" sz="2200" dirty="0">
                <a:latin typeface="Calibri" pitchFamily="34" charset="0"/>
                <a:cs typeface="Calibri" pitchFamily="34" charset="0"/>
              </a:rPr>
              <a:t>						</a:t>
            </a:r>
            <a:r>
              <a:rPr lang="en-US" sz="2200" dirty="0" smtClean="0">
                <a:latin typeface="Calibri" pitchFamily="34" charset="0"/>
                <a:cs typeface="Calibri" pitchFamily="34" charset="0"/>
              </a:rPr>
              <a:t>Preekshit Dahiya</a:t>
            </a:r>
            <a:r>
              <a:rPr lang="en-US" sz="2200" dirty="0">
                <a:latin typeface="Calibri" pitchFamily="34" charset="0"/>
                <a:cs typeface="Calibri" pitchFamily="34" charset="0"/>
              </a:rPr>
              <a:t>	</a:t>
            </a:r>
          </a:p>
          <a:p>
            <a:pPr algn="l"/>
            <a:r>
              <a:rPr lang="en-US" sz="2200" dirty="0">
                <a:latin typeface="Calibri" pitchFamily="34" charset="0"/>
                <a:cs typeface="Calibri" pitchFamily="34" charset="0"/>
              </a:rPr>
              <a:t>							</a:t>
            </a:r>
            <a:r>
              <a:rPr lang="en-US" sz="2200" dirty="0" smtClean="0">
                <a:latin typeface="Calibri" pitchFamily="34" charset="0"/>
                <a:cs typeface="Calibri" pitchFamily="34" charset="0"/>
              </a:rPr>
              <a:t>2019214</a:t>
            </a:r>
            <a:r>
              <a:rPr lang="en-US" sz="2200" dirty="0">
                <a:latin typeface="Calibri" pitchFamily="34" charset="0"/>
                <a:cs typeface="Calibri" pitchFamily="34" charset="0"/>
              </a:rPr>
              <a:t>	</a:t>
            </a:r>
            <a:r>
              <a:rPr lang="en-US" dirty="0"/>
              <a:t>				</a:t>
            </a:r>
            <a:br>
              <a:rPr lang="en-US" dirty="0"/>
            </a:br>
            <a:endParaRPr lang="en-IN" dirty="0"/>
          </a:p>
        </p:txBody>
      </p:sp>
      <p:sp>
        <p:nvSpPr>
          <p:cNvPr id="2" name="Title 1"/>
          <p:cNvSpPr>
            <a:spLocks noGrp="1"/>
          </p:cNvSpPr>
          <p:nvPr>
            <p:ph type="ctrTitle"/>
          </p:nvPr>
        </p:nvSpPr>
        <p:spPr>
          <a:xfrm>
            <a:off x="1524000" y="1765300"/>
            <a:ext cx="9144000" cy="906338"/>
          </a:xfrm>
        </p:spPr>
        <p:txBody>
          <a:bodyPr>
            <a:normAutofit fontScale="90000"/>
          </a:bodyPr>
          <a:lstStyle/>
          <a:p>
            <a:r>
              <a:rPr lang="en-US" sz="4000" dirty="0" smtClean="0">
                <a:solidFill>
                  <a:srgbClr val="FF0000"/>
                </a:solidFill>
                <a:latin typeface="Brush Script MT" pitchFamily="66" charset="0"/>
              </a:rPr>
              <a:t>The Resto</a:t>
            </a:r>
            <a:br>
              <a:rPr lang="en-US" sz="4000" dirty="0" smtClean="0">
                <a:solidFill>
                  <a:srgbClr val="FF0000"/>
                </a:solidFill>
                <a:latin typeface="Brush Script MT" pitchFamily="66" charset="0"/>
              </a:rPr>
            </a:br>
            <a:r>
              <a:rPr lang="en-US" sz="4000" dirty="0">
                <a:solidFill>
                  <a:srgbClr val="FF0000"/>
                </a:solidFill>
                <a:latin typeface="Brush Script MT" pitchFamily="66" charset="0"/>
              </a:rPr>
              <a:t/>
            </a:r>
            <a:br>
              <a:rPr lang="en-US" sz="4000" dirty="0">
                <a:solidFill>
                  <a:srgbClr val="FF0000"/>
                </a:solidFill>
                <a:latin typeface="Brush Script MT" pitchFamily="66" charset="0"/>
              </a:rPr>
            </a:br>
            <a:r>
              <a:rPr lang="en-US" sz="4000" dirty="0" smtClean="0">
                <a:solidFill>
                  <a:schemeClr val="accent2">
                    <a:lumMod val="40000"/>
                    <a:lumOff val="60000"/>
                  </a:schemeClr>
                </a:solidFill>
              </a:rPr>
              <a:t>Food delivery website</a:t>
            </a:r>
            <a:endParaRPr lang="en-IN" sz="4000" dirty="0">
              <a:solidFill>
                <a:schemeClr val="accent2">
                  <a:lumMod val="40000"/>
                  <a:lumOff val="60000"/>
                </a:schemeClr>
              </a:solidFill>
            </a:endParaRPr>
          </a:p>
        </p:txBody>
      </p:sp>
      <p:pic>
        <p:nvPicPr>
          <p:cNvPr id="1026" name="Picture 2" descr="E:\The Resto\ui\public\images\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36908" y="62110"/>
            <a:ext cx="1394129" cy="123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28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Computer Science and Engineering</a:t>
            </a:r>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10</a:t>
            </a:fld>
            <a:endParaRPr lang="en-IN"/>
          </a:p>
        </p:txBody>
      </p:sp>
      <p:sp>
        <p:nvSpPr>
          <p:cNvPr id="3" name="Content Placeholder 2"/>
          <p:cNvSpPr>
            <a:spLocks noGrp="1"/>
          </p:cNvSpPr>
          <p:nvPr>
            <p:ph sz="quarter" idx="13"/>
          </p:nvPr>
        </p:nvSpPr>
        <p:spPr>
          <a:xfrm>
            <a:off x="820947" y="1931838"/>
            <a:ext cx="10515600" cy="1155700"/>
          </a:xfrm>
        </p:spPr>
        <p:txBody>
          <a:bodyPr>
            <a:normAutofit lnSpcReduction="10000"/>
          </a:bodyPr>
          <a:lstStyle/>
          <a:p>
            <a:pPr marL="0" indent="0" algn="ctr">
              <a:buNone/>
            </a:pPr>
            <a:r>
              <a:rPr lang="en-US" sz="2900" b="1" dirty="0">
                <a:solidFill>
                  <a:schemeClr val="accent2">
                    <a:lumMod val="40000"/>
                    <a:lumOff val="60000"/>
                  </a:schemeClr>
                </a:solidFill>
              </a:rPr>
              <a:t>Thank You</a:t>
            </a:r>
          </a:p>
          <a:p>
            <a:pPr marL="0" indent="0" algn="ctr">
              <a:buNone/>
            </a:pPr>
            <a:r>
              <a:rPr lang="en-US" sz="2900" b="1" dirty="0">
                <a:solidFill>
                  <a:schemeClr val="accent2">
                    <a:lumMod val="40000"/>
                    <a:lumOff val="60000"/>
                  </a:schemeClr>
                </a:solidFill>
              </a:rPr>
              <a:t>Queries?</a:t>
            </a:r>
          </a:p>
          <a:p>
            <a:endParaRPr lang="en-IN" dirty="0"/>
          </a:p>
        </p:txBody>
      </p:sp>
      <p:pic>
        <p:nvPicPr>
          <p:cNvPr id="6" name="Picture 2" descr="E:\The Resto\ui\public\images\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6908" y="87989"/>
            <a:ext cx="1394129" cy="123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96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770" y="-331667"/>
            <a:ext cx="10515600" cy="1325563"/>
          </a:xfrm>
        </p:spPr>
        <p:txBody>
          <a:bodyPr/>
          <a:lstStyle/>
          <a:p>
            <a:pPr algn="ctr"/>
            <a:r>
              <a:rPr lang="en-US" sz="3200" b="1" dirty="0">
                <a:solidFill>
                  <a:schemeClr val="accent2">
                    <a:lumMod val="40000"/>
                    <a:lumOff val="60000"/>
                  </a:schemeClr>
                </a:solidFill>
                <a:latin typeface="+mn-lt"/>
              </a:rPr>
              <a:t>Abstract</a:t>
            </a:r>
            <a:endParaRPr lang="en-IN" sz="3200" b="1" dirty="0">
              <a:solidFill>
                <a:schemeClr val="accent2">
                  <a:lumMod val="40000"/>
                  <a:lumOff val="60000"/>
                </a:schemeClr>
              </a:solidFill>
              <a:latin typeface="+mn-lt"/>
            </a:endParaRPr>
          </a:p>
        </p:txBody>
      </p:sp>
      <p:sp>
        <p:nvSpPr>
          <p:cNvPr id="5" name="Footer Placeholder 4"/>
          <p:cNvSpPr>
            <a:spLocks noGrp="1"/>
          </p:cNvSpPr>
          <p:nvPr>
            <p:ph type="ftr" sz="quarter" idx="11"/>
          </p:nvPr>
        </p:nvSpPr>
        <p:spPr>
          <a:xfrm>
            <a:off x="614393" y="6339098"/>
            <a:ext cx="3860800" cy="365125"/>
          </a:xfrm>
        </p:spPr>
        <p:txBody>
          <a:bodyPr/>
          <a:lstStyle/>
          <a:p>
            <a:r>
              <a:rPr lang="en-US" dirty="0"/>
              <a:t>Computer Science and Engineering</a:t>
            </a:r>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2</a:t>
            </a:fld>
            <a:endParaRPr lang="en-IN"/>
          </a:p>
        </p:txBody>
      </p:sp>
      <p:sp>
        <p:nvSpPr>
          <p:cNvPr id="3" name="Content Placeholder 2"/>
          <p:cNvSpPr>
            <a:spLocks noGrp="1"/>
          </p:cNvSpPr>
          <p:nvPr>
            <p:ph sz="quarter" idx="13"/>
          </p:nvPr>
        </p:nvSpPr>
        <p:spPr>
          <a:xfrm>
            <a:off x="889958" y="1420005"/>
            <a:ext cx="9435860" cy="4627563"/>
          </a:xfrm>
        </p:spPr>
        <p:txBody>
          <a:bodyPr>
            <a:normAutofit/>
          </a:bodyPr>
          <a:lstStyle/>
          <a:p>
            <a:r>
              <a:rPr lang="en-US" sz="2000" dirty="0" smtClean="0">
                <a:latin typeface="Calibri" pitchFamily="34" charset="0"/>
                <a:cs typeface="Calibri" pitchFamily="34" charset="0"/>
              </a:rPr>
              <a:t>It is a food delivery website for a specially designed for the restaurant “</a:t>
            </a:r>
            <a:r>
              <a:rPr lang="en-US" sz="2000" dirty="0" smtClean="0">
                <a:latin typeface="Brush Script MT" pitchFamily="66" charset="0"/>
                <a:cs typeface="Calibri" pitchFamily="34" charset="0"/>
              </a:rPr>
              <a:t>The Resto</a:t>
            </a:r>
            <a:r>
              <a:rPr lang="en-US" sz="2000" dirty="0" smtClean="0">
                <a:latin typeface="Calibri" pitchFamily="34" charset="0"/>
                <a:cs typeface="Calibri" pitchFamily="34" charset="0"/>
              </a:rPr>
              <a:t>” .</a:t>
            </a:r>
          </a:p>
          <a:p>
            <a:r>
              <a:rPr lang="en-US" sz="2000" dirty="0" smtClean="0">
                <a:latin typeface="Calibri" pitchFamily="34" charset="0"/>
                <a:cs typeface="Calibri" pitchFamily="34" charset="0"/>
              </a:rPr>
              <a:t>It </a:t>
            </a:r>
            <a:r>
              <a:rPr lang="en-US" sz="2000" dirty="0" smtClean="0">
                <a:latin typeface="Calibri" pitchFamily="34" charset="0"/>
                <a:cs typeface="Calibri" pitchFamily="34" charset="0"/>
              </a:rPr>
              <a:t>has a simple and responsive design.</a:t>
            </a:r>
          </a:p>
          <a:p>
            <a:r>
              <a:rPr lang="en-US" sz="2000" dirty="0" smtClean="0">
                <a:latin typeface="Calibri" pitchFamily="34" charset="0"/>
                <a:cs typeface="Calibri" pitchFamily="34" charset="0"/>
              </a:rPr>
              <a:t>Menu </a:t>
            </a:r>
            <a:r>
              <a:rPr lang="en-US" sz="2000" dirty="0" smtClean="0">
                <a:latin typeface="Calibri" pitchFamily="34" charset="0"/>
                <a:cs typeface="Calibri" pitchFamily="34" charset="0"/>
              </a:rPr>
              <a:t>driven, understandable, and user </a:t>
            </a:r>
            <a:r>
              <a:rPr lang="en-US" sz="2000" dirty="0">
                <a:latin typeface="Calibri" pitchFamily="34" charset="0"/>
                <a:cs typeface="Calibri" pitchFamily="34" charset="0"/>
              </a:rPr>
              <a:t>friendly </a:t>
            </a:r>
            <a:r>
              <a:rPr lang="en-US" sz="2000" dirty="0" smtClean="0">
                <a:latin typeface="Calibri" pitchFamily="34" charset="0"/>
                <a:cs typeface="Calibri" pitchFamily="34" charset="0"/>
              </a:rPr>
              <a:t>interface which is </a:t>
            </a:r>
            <a:r>
              <a:rPr lang="en-US" sz="2000" dirty="0">
                <a:latin typeface="Calibri" pitchFamily="34" charset="0"/>
                <a:cs typeface="Calibri" pitchFamily="34" charset="0"/>
              </a:rPr>
              <a:t>compatible to use.</a:t>
            </a:r>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This </a:t>
            </a:r>
            <a:r>
              <a:rPr lang="en-US" sz="2000" dirty="0" smtClean="0">
                <a:latin typeface="Calibri" pitchFamily="34" charset="0"/>
                <a:cs typeface="Calibri" pitchFamily="34" charset="0"/>
              </a:rPr>
              <a:t>restaurant has its specialty in Indian foods.</a:t>
            </a:r>
          </a:p>
          <a:p>
            <a:r>
              <a:rPr lang="en-US" sz="2000" dirty="0" smtClean="0">
                <a:latin typeface="Calibri" pitchFamily="34" charset="0"/>
                <a:cs typeface="Calibri" pitchFamily="34" charset="0"/>
              </a:rPr>
              <a:t>Provide </a:t>
            </a:r>
            <a:r>
              <a:rPr lang="en-US" sz="2000" dirty="0" smtClean="0">
                <a:latin typeface="Calibri" pitchFamily="34" charset="0"/>
                <a:cs typeface="Calibri" pitchFamily="34" charset="0"/>
              </a:rPr>
              <a:t>attractive offers on different meals. </a:t>
            </a:r>
          </a:p>
          <a:p>
            <a:endParaRPr lang="en-US" sz="2000" dirty="0" smtClean="0">
              <a:latin typeface="Calibri" pitchFamily="34" charset="0"/>
              <a:cs typeface="Calibri" pitchFamily="34" charset="0"/>
            </a:endParaRPr>
          </a:p>
          <a:p>
            <a:endParaRPr lang="en-IN" sz="2000" dirty="0">
              <a:latin typeface="Calibri" pitchFamily="34" charset="0"/>
              <a:cs typeface="Calibri" pitchFamily="34" charset="0"/>
            </a:endParaRPr>
          </a:p>
        </p:txBody>
      </p:sp>
      <p:pic>
        <p:nvPicPr>
          <p:cNvPr id="6" name="Picture 2" descr="E:\The Resto\ui\public\images\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6908" y="87989"/>
            <a:ext cx="1394129" cy="123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2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solidFill>
                  <a:schemeClr val="accent2"/>
                </a:solidFill>
                <a:latin typeface="+mn-lt"/>
              </a:rPr>
              <a:t>Introduction</a:t>
            </a:r>
            <a:endParaRPr lang="en-IN" sz="3200" b="1" dirty="0">
              <a:solidFill>
                <a:schemeClr val="accent2"/>
              </a:solidFill>
              <a:latin typeface="+mn-lt"/>
            </a:endParaRPr>
          </a:p>
        </p:txBody>
      </p:sp>
      <p:sp>
        <p:nvSpPr>
          <p:cNvPr id="5" name="Footer Placeholder 4"/>
          <p:cNvSpPr>
            <a:spLocks noGrp="1"/>
          </p:cNvSpPr>
          <p:nvPr>
            <p:ph type="ftr" sz="quarter" idx="11"/>
          </p:nvPr>
        </p:nvSpPr>
        <p:spPr/>
        <p:txBody>
          <a:bodyPr/>
          <a:lstStyle/>
          <a:p>
            <a:r>
              <a:rPr lang="en-US" dirty="0"/>
              <a:t>Computer Science and Engineering</a:t>
            </a:r>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3</a:t>
            </a:fld>
            <a:endParaRPr lang="en-IN"/>
          </a:p>
        </p:txBody>
      </p:sp>
      <p:sp>
        <p:nvSpPr>
          <p:cNvPr id="3" name="Content Placeholder 2"/>
          <p:cNvSpPr>
            <a:spLocks noGrp="1"/>
          </p:cNvSpPr>
          <p:nvPr>
            <p:ph sz="quarter" idx="13"/>
          </p:nvPr>
        </p:nvSpPr>
        <p:spPr>
          <a:xfrm>
            <a:off x="838200" y="1549400"/>
            <a:ext cx="10515600" cy="4627563"/>
          </a:xfrm>
        </p:spPr>
        <p:txBody>
          <a:bodyPr>
            <a:normAutofit/>
          </a:bodyPr>
          <a:lstStyle/>
          <a:p>
            <a:pPr marL="0" indent="0">
              <a:buNone/>
            </a:pPr>
            <a:r>
              <a:rPr lang="en-US" sz="2000" dirty="0" smtClean="0">
                <a:latin typeface="Calibri" pitchFamily="34" charset="0"/>
                <a:cs typeface="Calibri" pitchFamily="34" charset="0"/>
              </a:rPr>
              <a:t>This website is made to provide the service of online food ordering and delivery to the customers of the restaurant named “</a:t>
            </a:r>
            <a:r>
              <a:rPr lang="en-US" sz="2000" dirty="0" smtClean="0">
                <a:latin typeface="Brush Script MT" pitchFamily="66" charset="0"/>
                <a:cs typeface="Calibri" pitchFamily="34" charset="0"/>
              </a:rPr>
              <a:t>The Resto</a:t>
            </a:r>
            <a:r>
              <a:rPr lang="en-US" sz="2000" dirty="0" smtClean="0">
                <a:latin typeface="Calibri" pitchFamily="34" charset="0"/>
                <a:cs typeface="Calibri" pitchFamily="34" charset="0"/>
              </a:rPr>
              <a:t>”. </a:t>
            </a:r>
          </a:p>
          <a:p>
            <a:pPr marL="0" indent="0">
              <a:buNone/>
            </a:pPr>
            <a:r>
              <a:rPr lang="en-US" sz="2000" dirty="0" smtClean="0">
                <a:latin typeface="Calibri" pitchFamily="34" charset="0"/>
                <a:cs typeface="Calibri" pitchFamily="34" charset="0"/>
              </a:rPr>
              <a:t>It contain various web-pages serving various purposes(Home, Menu, Offers, Login, </a:t>
            </a:r>
            <a:r>
              <a:rPr lang="en-US" sz="2000" dirty="0" smtClean="0">
                <a:latin typeface="Calibri" pitchFamily="34" charset="0"/>
                <a:cs typeface="Calibri" pitchFamily="34" charset="0"/>
              </a:rPr>
              <a:t>Contact </a:t>
            </a:r>
            <a:r>
              <a:rPr lang="en-US" sz="2000" dirty="0" smtClean="0">
                <a:latin typeface="Calibri" pitchFamily="34" charset="0"/>
                <a:cs typeface="Calibri" pitchFamily="34" charset="0"/>
              </a:rPr>
              <a:t>and </a:t>
            </a:r>
            <a:r>
              <a:rPr lang="en-US" sz="2000" dirty="0" smtClean="0">
                <a:latin typeface="Calibri" pitchFamily="34" charset="0"/>
                <a:cs typeface="Calibri" pitchFamily="34" charset="0"/>
              </a:rPr>
              <a:t>About Us).</a:t>
            </a:r>
            <a:endParaRPr lang="en-US" sz="2000" dirty="0" smtClean="0">
              <a:latin typeface="Calibri" pitchFamily="34" charset="0"/>
              <a:cs typeface="Calibri" pitchFamily="34" charset="0"/>
            </a:endParaRPr>
          </a:p>
          <a:p>
            <a:pPr marL="0" indent="0">
              <a:buNone/>
            </a:pPr>
            <a:r>
              <a:rPr lang="en-US" sz="2000" dirty="0" smtClean="0">
                <a:latin typeface="Calibri" pitchFamily="34" charset="0"/>
                <a:cs typeface="Calibri" pitchFamily="34" charset="0"/>
              </a:rPr>
              <a:t>Its home page also contain the special meals of the restaurant providing extra attraction to the customers.</a:t>
            </a:r>
          </a:p>
          <a:p>
            <a:pPr marL="0" indent="0">
              <a:buNone/>
            </a:pPr>
            <a:r>
              <a:rPr lang="en-US" sz="2000" dirty="0" smtClean="0">
                <a:latin typeface="Calibri" pitchFamily="34" charset="0"/>
                <a:cs typeface="Calibri" pitchFamily="34" charset="0"/>
              </a:rPr>
              <a:t>It </a:t>
            </a:r>
            <a:r>
              <a:rPr lang="en-US" sz="2000" dirty="0">
                <a:latin typeface="Calibri" pitchFamily="34" charset="0"/>
                <a:cs typeface="Calibri" pitchFamily="34" charset="0"/>
              </a:rPr>
              <a:t>is made to attract the customers rather than to distribute </a:t>
            </a:r>
            <a:r>
              <a:rPr lang="en-US" sz="2000" dirty="0" smtClean="0">
                <a:latin typeface="Calibri" pitchFamily="34" charset="0"/>
                <a:cs typeface="Calibri" pitchFamily="34" charset="0"/>
              </a:rPr>
              <a:t>the </a:t>
            </a:r>
            <a:r>
              <a:rPr lang="en-US" sz="2000" dirty="0">
                <a:latin typeface="Calibri" pitchFamily="34" charset="0"/>
                <a:cs typeface="Calibri" pitchFamily="34" charset="0"/>
              </a:rPr>
              <a:t>customers which enhance the business much </a:t>
            </a:r>
            <a:r>
              <a:rPr lang="en-US" sz="2000" dirty="0" smtClean="0">
                <a:latin typeface="Calibri" pitchFamily="34" charset="0"/>
                <a:cs typeface="Calibri" pitchFamily="34" charset="0"/>
              </a:rPr>
              <a:t>effectively.</a:t>
            </a:r>
            <a:endParaRPr lang="en-IN" sz="2000" dirty="0">
              <a:latin typeface="Calibri" pitchFamily="34" charset="0"/>
              <a:cs typeface="Calibri" pitchFamily="34" charset="0"/>
            </a:endParaRPr>
          </a:p>
        </p:txBody>
      </p:sp>
      <p:pic>
        <p:nvPicPr>
          <p:cNvPr id="6" name="Picture 2" descr="E:\The Resto\ui\public\images\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6908" y="79363"/>
            <a:ext cx="1394129" cy="123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16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solidFill>
                  <a:schemeClr val="accent2">
                    <a:lumMod val="40000"/>
                    <a:lumOff val="60000"/>
                  </a:schemeClr>
                </a:solidFill>
                <a:latin typeface="Calibri" pitchFamily="34" charset="0"/>
                <a:cs typeface="Calibri" pitchFamily="34" charset="0"/>
              </a:rPr>
              <a:t>Objectives of Project</a:t>
            </a:r>
            <a:endParaRPr lang="en-IN" sz="3200" b="1" dirty="0">
              <a:solidFill>
                <a:schemeClr val="accent2">
                  <a:lumMod val="40000"/>
                  <a:lumOff val="60000"/>
                </a:schemeClr>
              </a:solidFill>
              <a:latin typeface="Calibri" pitchFamily="34" charset="0"/>
              <a:cs typeface="Calibri" pitchFamily="34" charset="0"/>
            </a:endParaRPr>
          </a:p>
        </p:txBody>
      </p:sp>
      <p:sp>
        <p:nvSpPr>
          <p:cNvPr id="5" name="Footer Placeholder 4"/>
          <p:cNvSpPr>
            <a:spLocks noGrp="1"/>
          </p:cNvSpPr>
          <p:nvPr>
            <p:ph type="ftr" sz="quarter" idx="11"/>
          </p:nvPr>
        </p:nvSpPr>
        <p:spPr/>
        <p:txBody>
          <a:bodyPr/>
          <a:lstStyle/>
          <a:p>
            <a:r>
              <a:rPr lang="en-US" dirty="0"/>
              <a:t>Computer Science and Engineering</a:t>
            </a:r>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4</a:t>
            </a:fld>
            <a:endParaRPr lang="en-IN"/>
          </a:p>
        </p:txBody>
      </p:sp>
      <p:sp>
        <p:nvSpPr>
          <p:cNvPr id="3" name="Content Placeholder 2"/>
          <p:cNvSpPr>
            <a:spLocks noGrp="1"/>
          </p:cNvSpPr>
          <p:nvPr>
            <p:ph sz="quarter" idx="13"/>
          </p:nvPr>
        </p:nvSpPr>
        <p:spPr>
          <a:xfrm>
            <a:off x="838200" y="2130725"/>
            <a:ext cx="10515600" cy="4046238"/>
          </a:xfrm>
        </p:spPr>
        <p:txBody>
          <a:bodyPr/>
          <a:lstStyle/>
          <a:p>
            <a:r>
              <a:rPr lang="en-US" sz="2000" dirty="0" smtClean="0">
                <a:latin typeface="Calibri" pitchFamily="34" charset="0"/>
                <a:cs typeface="Calibri" pitchFamily="34" charset="0"/>
              </a:rPr>
              <a:t>This website is made with the objective to provide Food delivery system for the specific restaurant named “The Resto”.</a:t>
            </a:r>
          </a:p>
          <a:p>
            <a:r>
              <a:rPr lang="en-US" sz="2000" dirty="0" smtClean="0">
                <a:latin typeface="Calibri" pitchFamily="34" charset="0"/>
                <a:cs typeface="Calibri" pitchFamily="34" charset="0"/>
              </a:rPr>
              <a:t>With this platform users can easily order for their foods without much difficulty.</a:t>
            </a:r>
          </a:p>
          <a:p>
            <a:r>
              <a:rPr lang="en-US" sz="2000" dirty="0" smtClean="0">
                <a:latin typeface="Calibri" pitchFamily="34" charset="0"/>
                <a:cs typeface="Calibri" pitchFamily="34" charset="0"/>
              </a:rPr>
              <a:t>Rather than focusing on general and combined business it focuses on specific one.</a:t>
            </a:r>
          </a:p>
          <a:p>
            <a:r>
              <a:rPr lang="en-US" sz="2000" dirty="0" smtClean="0">
                <a:latin typeface="Calibri" pitchFamily="34" charset="0"/>
                <a:cs typeface="Calibri" pitchFamily="34" charset="0"/>
              </a:rPr>
              <a:t>It is made to attract the customers rather than to distribute for customers which enhances the business much effectively.   </a:t>
            </a:r>
            <a:endParaRPr lang="en-US" sz="2000" dirty="0">
              <a:latin typeface="Calibri" pitchFamily="34" charset="0"/>
              <a:cs typeface="Calibri" pitchFamily="34" charset="0"/>
            </a:endParaRPr>
          </a:p>
          <a:p>
            <a:endParaRPr lang="en-IN" dirty="0"/>
          </a:p>
        </p:txBody>
      </p:sp>
      <p:pic>
        <p:nvPicPr>
          <p:cNvPr id="6" name="Picture 2" descr="E:\The Resto\ui\public\images\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6907" y="70736"/>
            <a:ext cx="1394129" cy="123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37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smtClean="0">
                <a:solidFill>
                  <a:schemeClr val="accent2"/>
                </a:solidFill>
                <a:latin typeface="+mn-lt"/>
              </a:rPr>
              <a:t>Technology</a:t>
            </a:r>
            <a:endParaRPr lang="en-IN" sz="3200" b="1" dirty="0">
              <a:solidFill>
                <a:schemeClr val="accent2"/>
              </a:solidFill>
              <a:latin typeface="+mn-lt"/>
            </a:endParaRPr>
          </a:p>
        </p:txBody>
      </p:sp>
      <p:sp>
        <p:nvSpPr>
          <p:cNvPr id="5" name="Footer Placeholder 4"/>
          <p:cNvSpPr>
            <a:spLocks noGrp="1"/>
          </p:cNvSpPr>
          <p:nvPr>
            <p:ph type="ftr" sz="quarter" idx="11"/>
          </p:nvPr>
        </p:nvSpPr>
        <p:spPr/>
        <p:txBody>
          <a:bodyPr/>
          <a:lstStyle/>
          <a:p>
            <a:r>
              <a:rPr lang="en-US" dirty="0"/>
              <a:t>Computer Science and Engineering</a:t>
            </a:r>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5</a:t>
            </a:fld>
            <a:endParaRPr lang="en-IN"/>
          </a:p>
        </p:txBody>
      </p:sp>
      <p:sp>
        <p:nvSpPr>
          <p:cNvPr id="3" name="Content Placeholder 2"/>
          <p:cNvSpPr>
            <a:spLocks noGrp="1"/>
          </p:cNvSpPr>
          <p:nvPr>
            <p:ph sz="quarter" idx="13"/>
          </p:nvPr>
        </p:nvSpPr>
        <p:spPr>
          <a:xfrm>
            <a:off x="669758" y="1700765"/>
            <a:ext cx="11049000" cy="4115250"/>
          </a:xfrm>
        </p:spPr>
        <p:txBody>
          <a:bodyPr>
            <a:normAutofit/>
          </a:bodyPr>
          <a:lstStyle/>
          <a:p>
            <a:pPr marL="0" marR="848360" indent="0">
              <a:lnSpc>
                <a:spcPct val="115000"/>
              </a:lnSpc>
              <a:spcAft>
                <a:spcPts val="0"/>
              </a:spcAft>
              <a:buNone/>
            </a:pPr>
            <a:r>
              <a:rPr lang="en-US" sz="2000" dirty="0" smtClean="0">
                <a:latin typeface="Calibri" panose="020F0502020204030204" pitchFamily="34" charset="0"/>
                <a:ea typeface="Arial" panose="020B0604020202020204" pitchFamily="34" charset="0"/>
                <a:cs typeface="Calibri" panose="020F0502020204030204" pitchFamily="34" charset="0"/>
              </a:rPr>
              <a:t>In </a:t>
            </a:r>
            <a:r>
              <a:rPr lang="en-US" sz="2000" dirty="0">
                <a:latin typeface="Calibri" panose="020F0502020204030204" pitchFamily="34" charset="0"/>
                <a:ea typeface="Arial" panose="020B0604020202020204" pitchFamily="34" charset="0"/>
                <a:cs typeface="Calibri" panose="020F0502020204030204" pitchFamily="34" charset="0"/>
              </a:rPr>
              <a:t>this project </a:t>
            </a:r>
            <a:r>
              <a:rPr lang="en-US" sz="2000" dirty="0" smtClean="0">
                <a:latin typeface="Calibri" panose="020F0502020204030204" pitchFamily="34" charset="0"/>
                <a:ea typeface="Arial" panose="020B0604020202020204" pitchFamily="34" charset="0"/>
                <a:cs typeface="Calibri" panose="020F0502020204030204" pitchFamily="34" charset="0"/>
              </a:rPr>
              <a:t>, </a:t>
            </a:r>
            <a:r>
              <a:rPr lang="en-US" sz="2000" dirty="0" smtClean="0">
                <a:solidFill>
                  <a:schemeClr val="accent2"/>
                </a:solidFill>
                <a:latin typeface="Calibri" panose="020F0502020204030204" pitchFamily="34" charset="0"/>
                <a:ea typeface="Arial" panose="020B0604020202020204" pitchFamily="34" charset="0"/>
                <a:cs typeface="Calibri" panose="020F0502020204030204" pitchFamily="34" charset="0"/>
              </a:rPr>
              <a:t>REACT JS </a:t>
            </a:r>
            <a:r>
              <a:rPr lang="en-US" sz="2000" dirty="0">
                <a:latin typeface="Calibri" panose="020F0502020204030204" pitchFamily="34" charset="0"/>
                <a:ea typeface="Arial" panose="020B0604020202020204" pitchFamily="34" charset="0"/>
                <a:cs typeface="Calibri" panose="020F0502020204030204" pitchFamily="34" charset="0"/>
              </a:rPr>
              <a:t>which  is a free and </a:t>
            </a:r>
            <a:r>
              <a:rPr lang="en-US" sz="2000" dirty="0" smtClean="0">
                <a:latin typeface="Calibri" panose="020F0502020204030204" pitchFamily="34" charset="0"/>
                <a:ea typeface="Arial" panose="020B0604020202020204" pitchFamily="34" charset="0"/>
                <a:cs typeface="Calibri" panose="020F0502020204030204" pitchFamily="34" charset="0"/>
              </a:rPr>
              <a:t>open-source front-end JavaScript   library, is </a:t>
            </a:r>
            <a:r>
              <a:rPr lang="en-US" sz="2000" dirty="0">
                <a:latin typeface="Calibri" panose="020F0502020204030204" pitchFamily="34" charset="0"/>
                <a:ea typeface="Arial" panose="020B0604020202020204" pitchFamily="34" charset="0"/>
                <a:cs typeface="Calibri" panose="020F0502020204030204" pitchFamily="34" charset="0"/>
              </a:rPr>
              <a:t>used to develop </a:t>
            </a:r>
            <a:r>
              <a:rPr lang="en-US" sz="2000" dirty="0" smtClean="0">
                <a:latin typeface="Calibri" panose="020F0502020204030204" pitchFamily="34" charset="0"/>
                <a:ea typeface="Arial" panose="020B0604020202020204" pitchFamily="34" charset="0"/>
                <a:cs typeface="Calibri" panose="020F0502020204030204" pitchFamily="34" charset="0"/>
              </a:rPr>
              <a:t>the user-interface. React JS features in importing </a:t>
            </a:r>
            <a:r>
              <a:rPr lang="en-US" sz="2000" dirty="0">
                <a:latin typeface="Calibri" panose="020F0502020204030204" pitchFamily="34" charset="0"/>
                <a:ea typeface="Arial" panose="020B0604020202020204" pitchFamily="34" charset="0"/>
                <a:cs typeface="Calibri" panose="020F0502020204030204" pitchFamily="34" charset="0"/>
              </a:rPr>
              <a:t>and exporting files, </a:t>
            </a:r>
            <a:r>
              <a:rPr lang="en-US" sz="2000" dirty="0" smtClean="0">
                <a:latin typeface="Calibri" panose="020F0502020204030204" pitchFamily="34" charset="0"/>
                <a:ea typeface="Arial" panose="020B0604020202020204" pitchFamily="34" charset="0"/>
                <a:cs typeface="Calibri" panose="020F0502020204030204" pitchFamily="34" charset="0"/>
              </a:rPr>
              <a:t>routing </a:t>
            </a:r>
            <a:r>
              <a:rPr lang="en-US" sz="2000" dirty="0">
                <a:latin typeface="Calibri" panose="020F0502020204030204" pitchFamily="34" charset="0"/>
                <a:ea typeface="Arial" panose="020B0604020202020204" pitchFamily="34" charset="0"/>
                <a:cs typeface="Calibri" panose="020F0502020204030204" pitchFamily="34" charset="0"/>
              </a:rPr>
              <a:t>etc. T</a:t>
            </a:r>
            <a:r>
              <a:rPr lang="en-US" sz="2000" dirty="0" smtClean="0">
                <a:latin typeface="Calibri" panose="020F0502020204030204" pitchFamily="34" charset="0"/>
                <a:ea typeface="Arial" panose="020B0604020202020204" pitchFamily="34" charset="0"/>
                <a:cs typeface="Calibri" panose="020F0502020204030204" pitchFamily="34" charset="0"/>
              </a:rPr>
              <a:t>o </a:t>
            </a:r>
            <a:r>
              <a:rPr lang="en-US" sz="2000" dirty="0">
                <a:latin typeface="Calibri" panose="020F0502020204030204" pitchFamily="34" charset="0"/>
                <a:ea typeface="Arial" panose="020B0604020202020204" pitchFamily="34" charset="0"/>
                <a:cs typeface="Calibri" panose="020F0502020204030204" pitchFamily="34" charset="0"/>
              </a:rPr>
              <a:t>design the </a:t>
            </a:r>
            <a:r>
              <a:rPr lang="en-US" sz="2000" dirty="0" smtClean="0">
                <a:latin typeface="Calibri" panose="020F0502020204030204" pitchFamily="34" charset="0"/>
                <a:ea typeface="Arial" panose="020B0604020202020204" pitchFamily="34" charset="0"/>
                <a:cs typeface="Calibri" panose="020F0502020204030204" pitchFamily="34" charset="0"/>
              </a:rPr>
              <a:t>UI </a:t>
            </a:r>
            <a:r>
              <a:rPr lang="en-US" sz="2000" dirty="0">
                <a:latin typeface="Calibri" panose="020F0502020204030204" pitchFamily="34" charset="0"/>
                <a:ea typeface="Arial" panose="020B0604020202020204" pitchFamily="34" charset="0"/>
                <a:cs typeface="Calibri" panose="020F0502020204030204" pitchFamily="34" charset="0"/>
              </a:rPr>
              <a:t>of this </a:t>
            </a:r>
            <a:r>
              <a:rPr lang="en-US" sz="2000" dirty="0" smtClean="0">
                <a:latin typeface="Calibri" panose="020F0502020204030204" pitchFamily="34" charset="0"/>
                <a:ea typeface="Arial" panose="020B0604020202020204" pitchFamily="34" charset="0"/>
                <a:cs typeface="Calibri" panose="020F0502020204030204" pitchFamily="34" charset="0"/>
              </a:rPr>
              <a:t>project, further </a:t>
            </a:r>
            <a:r>
              <a:rPr lang="en-US" sz="2400" dirty="0">
                <a:solidFill>
                  <a:schemeClr val="accent2"/>
                </a:solidFill>
                <a:latin typeface="Calibri" panose="020F0502020204030204" pitchFamily="34" charset="0"/>
                <a:ea typeface="Arial" panose="020B0604020202020204" pitchFamily="34" charset="0"/>
                <a:cs typeface="Calibri" panose="020F0502020204030204" pitchFamily="34" charset="0"/>
              </a:rPr>
              <a:t>CSS</a:t>
            </a:r>
            <a:r>
              <a:rPr lang="en-US" sz="2000" dirty="0">
                <a:latin typeface="Calibri" panose="020F0502020204030204" pitchFamily="34" charset="0"/>
                <a:ea typeface="Arial" panose="020B0604020202020204" pitchFamily="34" charset="0"/>
                <a:cs typeface="Calibri" panose="020F0502020204030204" pitchFamily="34" charset="0"/>
              </a:rPr>
              <a:t> concepts are used</a:t>
            </a:r>
            <a:r>
              <a:rPr lang="en-US" sz="2000" dirty="0" smtClean="0">
                <a:latin typeface="Calibri" panose="020F0502020204030204" pitchFamily="34" charset="0"/>
                <a:ea typeface="Arial" panose="020B0604020202020204" pitchFamily="34" charset="0"/>
                <a:cs typeface="Calibri" panose="020F0502020204030204" pitchFamily="34" charset="0"/>
              </a:rPr>
              <a:t>. </a:t>
            </a:r>
          </a:p>
          <a:p>
            <a:pPr marL="0" marR="848360" indent="0">
              <a:lnSpc>
                <a:spcPct val="115000"/>
              </a:lnSpc>
              <a:spcAft>
                <a:spcPts val="0"/>
              </a:spcAft>
              <a:buNone/>
            </a:pPr>
            <a:r>
              <a:rPr lang="en-US" sz="2000" dirty="0" smtClean="0">
                <a:latin typeface="Calibri" panose="020F0502020204030204" pitchFamily="34" charset="0"/>
                <a:ea typeface="Arial" panose="020B0604020202020204" pitchFamily="34" charset="0"/>
                <a:cs typeface="Calibri" panose="020F0502020204030204" pitchFamily="34" charset="0"/>
              </a:rPr>
              <a:t>Further this platform </a:t>
            </a:r>
            <a:r>
              <a:rPr lang="en-US" sz="2000" dirty="0">
                <a:latin typeface="Calibri" panose="020F0502020204030204" pitchFamily="34" charset="0"/>
                <a:ea typeface="Arial" panose="020B0604020202020204" pitchFamily="34" charset="0"/>
                <a:cs typeface="Calibri" panose="020F0502020204030204" pitchFamily="34" charset="0"/>
              </a:rPr>
              <a:t>i</a:t>
            </a:r>
            <a:r>
              <a:rPr lang="en-US" sz="2000" dirty="0" smtClean="0">
                <a:latin typeface="Calibri" panose="020F0502020204030204" pitchFamily="34" charset="0"/>
                <a:ea typeface="Arial" panose="020B0604020202020204" pitchFamily="34" charset="0"/>
                <a:cs typeface="Calibri" panose="020F0502020204030204" pitchFamily="34" charset="0"/>
              </a:rPr>
              <a:t>s made responsive by the use of </a:t>
            </a:r>
            <a:r>
              <a:rPr lang="en-US" sz="2000" dirty="0" smtClean="0">
                <a:solidFill>
                  <a:schemeClr val="accent2"/>
                </a:solidFill>
                <a:latin typeface="Calibri" panose="020F0502020204030204" pitchFamily="34" charset="0"/>
                <a:ea typeface="Arial" panose="020B0604020202020204" pitchFamily="34" charset="0"/>
                <a:cs typeface="Calibri" panose="020F0502020204030204" pitchFamily="34" charset="0"/>
              </a:rPr>
              <a:t>BOOTSTRAP</a:t>
            </a:r>
            <a:r>
              <a:rPr lang="en-US" sz="2000" dirty="0" smtClean="0">
                <a:latin typeface="Calibri" panose="020F0502020204030204" pitchFamily="34" charset="0"/>
                <a:ea typeface="Arial" panose="020B0604020202020204" pitchFamily="34" charset="0"/>
                <a:cs typeface="Calibri" panose="020F0502020204030204" pitchFamily="34" charset="0"/>
              </a:rPr>
              <a:t>.</a:t>
            </a:r>
          </a:p>
          <a:p>
            <a:pPr marL="0" marR="848360" indent="0">
              <a:lnSpc>
                <a:spcPct val="115000"/>
              </a:lnSpc>
              <a:spcAft>
                <a:spcPts val="0"/>
              </a:spcAft>
              <a:buNone/>
            </a:pPr>
            <a:endParaRPr lang="en-US" sz="2000" dirty="0">
              <a:latin typeface="Calibri" panose="020F0502020204030204" pitchFamily="34" charset="0"/>
              <a:ea typeface="Arial" panose="020B0604020202020204" pitchFamily="34" charset="0"/>
              <a:cs typeface="Calibri" panose="020F0502020204030204" pitchFamily="34" charset="0"/>
            </a:endParaRPr>
          </a:p>
          <a:p>
            <a:pPr marL="0" marR="848360" indent="0">
              <a:lnSpc>
                <a:spcPct val="115000"/>
              </a:lnSpc>
              <a:spcAft>
                <a:spcPts val="0"/>
              </a:spcAft>
              <a:buNone/>
            </a:pPr>
            <a:r>
              <a:rPr lang="en-US" sz="2000" dirty="0" smtClean="0">
                <a:latin typeface="Calibri" panose="020F0502020204030204" pitchFamily="34" charset="0"/>
                <a:ea typeface="Arial" panose="020B0604020202020204" pitchFamily="34" charset="0"/>
                <a:cs typeface="Calibri" panose="020F0502020204030204" pitchFamily="34" charset="0"/>
              </a:rPr>
              <a:t>This project provides Backend support with </a:t>
            </a:r>
            <a:r>
              <a:rPr lang="en-US" sz="2000" dirty="0" smtClean="0">
                <a:solidFill>
                  <a:schemeClr val="accent2"/>
                </a:solidFill>
                <a:latin typeface="Calibri" panose="020F0502020204030204" pitchFamily="34" charset="0"/>
                <a:ea typeface="Arial" panose="020B0604020202020204" pitchFamily="34" charset="0"/>
                <a:cs typeface="Calibri" panose="020F0502020204030204" pitchFamily="34" charset="0"/>
              </a:rPr>
              <a:t>NODE JS </a:t>
            </a:r>
            <a:r>
              <a:rPr lang="en-US" sz="2000" dirty="0" smtClean="0">
                <a:solidFill>
                  <a:schemeClr val="accent2"/>
                </a:solidFill>
                <a:latin typeface="Calibri" panose="020F0502020204030204" pitchFamily="34" charset="0"/>
                <a:ea typeface="Arial" panose="020B0604020202020204" pitchFamily="34" charset="0"/>
                <a:cs typeface="Calibri" panose="020F0502020204030204" pitchFamily="34" charset="0"/>
              </a:rPr>
              <a:t>AND EXPRESS JS </a:t>
            </a:r>
            <a:r>
              <a:rPr lang="en-US" sz="2000" dirty="0" smtClean="0">
                <a:latin typeface="Calibri" pitchFamily="34" charset="0"/>
                <a:cs typeface="Calibri" pitchFamily="34" charset="0"/>
              </a:rPr>
              <a:t>which is </a:t>
            </a:r>
            <a:r>
              <a:rPr lang="en-US" sz="2000" dirty="0">
                <a:latin typeface="Calibri" pitchFamily="34" charset="0"/>
                <a:cs typeface="Calibri" pitchFamily="34" charset="0"/>
              </a:rPr>
              <a:t>an open source server environment. </a:t>
            </a:r>
            <a:r>
              <a:rPr lang="en-US" sz="2000" b="1" dirty="0" smtClean="0">
                <a:latin typeface="Calibri" pitchFamily="34" charset="0"/>
                <a:cs typeface="Calibri" pitchFamily="34" charset="0"/>
              </a:rPr>
              <a:t>Node</a:t>
            </a:r>
            <a:r>
              <a:rPr lang="en-US" sz="2000" dirty="0">
                <a:latin typeface="Calibri" pitchFamily="34" charset="0"/>
                <a:cs typeface="Calibri" pitchFamily="34" charset="0"/>
              </a:rPr>
              <a:t> </a:t>
            </a:r>
            <a:r>
              <a:rPr lang="en-US" sz="2000" dirty="0" smtClean="0">
                <a:latin typeface="Calibri" pitchFamily="34" charset="0"/>
                <a:cs typeface="Calibri" pitchFamily="34" charset="0"/>
              </a:rPr>
              <a:t>JS</a:t>
            </a:r>
            <a:r>
              <a:rPr lang="en-US" sz="2000" dirty="0">
                <a:latin typeface="Calibri" pitchFamily="34" charset="0"/>
                <a:cs typeface="Calibri" pitchFamily="34" charset="0"/>
              </a:rPr>
              <a:t> allows you to run JavaScript on the server</a:t>
            </a:r>
            <a:r>
              <a:rPr lang="en-US" sz="2000" dirty="0" smtClean="0"/>
              <a:t>. </a:t>
            </a:r>
            <a:r>
              <a:rPr lang="en-US" sz="2000" dirty="0" smtClean="0">
                <a:latin typeface="Calibri" pitchFamily="34" charset="0"/>
                <a:cs typeface="Calibri" pitchFamily="34" charset="0"/>
              </a:rPr>
              <a:t>Further it uses </a:t>
            </a:r>
            <a:r>
              <a:rPr lang="en-US" sz="2000" dirty="0" smtClean="0">
                <a:solidFill>
                  <a:schemeClr val="accent2"/>
                </a:solidFill>
                <a:latin typeface="Calibri" pitchFamily="34" charset="0"/>
                <a:cs typeface="Calibri" pitchFamily="34" charset="0"/>
              </a:rPr>
              <a:t>MONGO DB </a:t>
            </a:r>
            <a:r>
              <a:rPr lang="en-US" sz="2000" dirty="0" smtClean="0">
                <a:latin typeface="Calibri" pitchFamily="34" charset="0"/>
                <a:cs typeface="Calibri" pitchFamily="34" charset="0"/>
              </a:rPr>
              <a:t>database to save data from the website. </a:t>
            </a:r>
            <a:r>
              <a:rPr lang="en-US" sz="2000" dirty="0">
                <a:latin typeface="Calibri" pitchFamily="34" charset="0"/>
                <a:cs typeface="Calibri" pitchFamily="34" charset="0"/>
              </a:rPr>
              <a:t> </a:t>
            </a:r>
            <a:endParaRPr lang="en-US" sz="2000" dirty="0">
              <a:solidFill>
                <a:schemeClr val="accent2"/>
              </a:solidFill>
              <a:latin typeface="Calibri" panose="020F0502020204030204" pitchFamily="34" charset="0"/>
              <a:ea typeface="Arial" panose="020B0604020202020204" pitchFamily="34" charset="0"/>
              <a:cs typeface="Calibri" panose="020F0502020204030204" pitchFamily="34" charset="0"/>
            </a:endParaRPr>
          </a:p>
          <a:p>
            <a:pPr marL="243205" marR="848360">
              <a:lnSpc>
                <a:spcPct val="115000"/>
              </a:lnSpc>
              <a:spcAft>
                <a:spcPts val="0"/>
              </a:spcAft>
            </a:pPr>
            <a:endParaRPr lang="en-IN" sz="2000" dirty="0">
              <a:latin typeface="Calibri" pitchFamily="34" charset="0"/>
              <a:cs typeface="Calibri" pitchFamily="34" charset="0"/>
            </a:endParaRPr>
          </a:p>
        </p:txBody>
      </p:sp>
      <p:pic>
        <p:nvPicPr>
          <p:cNvPr id="6" name="Picture 2" descr="E:\The Resto\ui\public\images\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6908" y="96616"/>
            <a:ext cx="1394129" cy="123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42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smtClean="0">
                <a:solidFill>
                  <a:schemeClr val="accent2">
                    <a:lumMod val="60000"/>
                    <a:lumOff val="40000"/>
                  </a:schemeClr>
                </a:solidFill>
                <a:latin typeface="+mn-lt"/>
              </a:rPr>
              <a:t>IMPLEMENTATION</a:t>
            </a:r>
            <a:endParaRPr lang="en-IN" sz="3200" b="1" dirty="0">
              <a:solidFill>
                <a:schemeClr val="accent2">
                  <a:lumMod val="60000"/>
                  <a:lumOff val="40000"/>
                </a:schemeClr>
              </a:solidFill>
              <a:latin typeface="+mn-lt"/>
            </a:endParaRPr>
          </a:p>
        </p:txBody>
      </p:sp>
      <p:sp>
        <p:nvSpPr>
          <p:cNvPr id="5" name="Footer Placeholder 4"/>
          <p:cNvSpPr>
            <a:spLocks noGrp="1"/>
          </p:cNvSpPr>
          <p:nvPr>
            <p:ph type="ftr" sz="quarter" idx="11"/>
          </p:nvPr>
        </p:nvSpPr>
        <p:spPr/>
        <p:txBody>
          <a:bodyPr/>
          <a:lstStyle/>
          <a:p>
            <a:r>
              <a:rPr lang="en-US" dirty="0"/>
              <a:t>Computer Science and Engineering</a:t>
            </a:r>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6</a:t>
            </a:fld>
            <a:endParaRPr lang="en-IN"/>
          </a:p>
        </p:txBody>
      </p:sp>
      <p:pic>
        <p:nvPicPr>
          <p:cNvPr id="6" name="Picture 2" descr="E:\The Resto\ui\public\images\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6907" y="87990"/>
            <a:ext cx="1394129" cy="123245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quarter" idx="13"/>
          </p:nvPr>
        </p:nvSpPr>
        <p:spPr>
          <a:xfrm>
            <a:off x="812800" y="1724526"/>
            <a:ext cx="10566400" cy="3990474"/>
          </a:xfrm>
        </p:spPr>
        <p:txBody>
          <a:bodyPr/>
          <a:lstStyle/>
          <a:p>
            <a:r>
              <a:rPr lang="en-US" sz="2000" dirty="0" smtClean="0">
                <a:latin typeface="Calibri" pitchFamily="34" charset="0"/>
                <a:ea typeface="Calibri" pitchFamily="34" charset="0"/>
                <a:cs typeface="Calibri" pitchFamily="34" charset="0"/>
              </a:rPr>
              <a:t>User Interface:</a:t>
            </a:r>
          </a:p>
          <a:p>
            <a:pPr marL="0" indent="0">
              <a:buNone/>
            </a:pPr>
            <a:r>
              <a:rPr lang="en-US" sz="2000" dirty="0" smtClean="0">
                <a:latin typeface="Calibri" pitchFamily="34" charset="0"/>
                <a:ea typeface="Calibri" pitchFamily="34" charset="0"/>
                <a:cs typeface="Calibri" pitchFamily="34" charset="0"/>
              </a:rPr>
              <a:t>     It contains components like </a:t>
            </a:r>
            <a:r>
              <a:rPr lang="en-US" sz="2000" dirty="0" err="1" smtClean="0">
                <a:latin typeface="Calibri" pitchFamily="34" charset="0"/>
                <a:ea typeface="Calibri" pitchFamily="34" charset="0"/>
                <a:cs typeface="Calibri" pitchFamily="34" charset="0"/>
              </a:rPr>
              <a:t>Navbar</a:t>
            </a:r>
            <a:r>
              <a:rPr lang="en-US" sz="2000" dirty="0" smtClean="0">
                <a:latin typeface="Calibri" pitchFamily="34" charset="0"/>
                <a:ea typeface="Calibri" pitchFamily="34" charset="0"/>
                <a:cs typeface="Calibri" pitchFamily="34" charset="0"/>
              </a:rPr>
              <a:t>, Home, Cards, Footer, Menu, Login, Registration, Offers,        </a:t>
            </a:r>
          </a:p>
          <a:p>
            <a:pPr marL="0" indent="0">
              <a:buNone/>
            </a:pPr>
            <a:r>
              <a:rPr lang="en-US" sz="2000" dirty="0">
                <a:latin typeface="Calibri" pitchFamily="34" charset="0"/>
                <a:ea typeface="Calibri" pitchFamily="34" charset="0"/>
                <a:cs typeface="Calibri" pitchFamily="34" charset="0"/>
              </a:rPr>
              <a:t> </a:t>
            </a:r>
            <a:r>
              <a:rPr lang="en-US" sz="2000" dirty="0" smtClean="0">
                <a:latin typeface="Calibri" pitchFamily="34" charset="0"/>
                <a:ea typeface="Calibri" pitchFamily="34" charset="0"/>
                <a:cs typeface="Calibri" pitchFamily="34" charset="0"/>
              </a:rPr>
              <a:t>    Contact and About Us.</a:t>
            </a:r>
          </a:p>
          <a:p>
            <a:r>
              <a:rPr lang="en-US" sz="2000" dirty="0" smtClean="0">
                <a:latin typeface="Calibri" pitchFamily="34" charset="0"/>
                <a:ea typeface="Calibri" pitchFamily="34" charset="0"/>
                <a:cs typeface="Calibri" pitchFamily="34" charset="0"/>
              </a:rPr>
              <a:t>Server:</a:t>
            </a:r>
          </a:p>
          <a:p>
            <a:pPr marL="0" indent="0">
              <a:buNone/>
            </a:pPr>
            <a:r>
              <a:rPr lang="en-US" sz="2000" dirty="0">
                <a:latin typeface="Calibri" pitchFamily="34" charset="0"/>
                <a:ea typeface="Calibri" pitchFamily="34" charset="0"/>
                <a:cs typeface="Calibri" pitchFamily="34" charset="0"/>
              </a:rPr>
              <a:t> </a:t>
            </a:r>
            <a:r>
              <a:rPr lang="en-US" sz="2000" dirty="0" smtClean="0">
                <a:latin typeface="Calibri" pitchFamily="34" charset="0"/>
                <a:ea typeface="Calibri" pitchFamily="34" charset="0"/>
                <a:cs typeface="Calibri" pitchFamily="34" charset="0"/>
              </a:rPr>
              <a:t>     It contains components like Index (which includes main backend programming) and Models    </a:t>
            </a:r>
          </a:p>
          <a:p>
            <a:pPr marL="0" indent="0">
              <a:buNone/>
            </a:pPr>
            <a:r>
              <a:rPr lang="en-US" sz="2000" dirty="0">
                <a:latin typeface="Calibri" pitchFamily="34" charset="0"/>
                <a:ea typeface="Calibri" pitchFamily="34" charset="0"/>
                <a:cs typeface="Calibri" pitchFamily="34" charset="0"/>
              </a:rPr>
              <a:t> </a:t>
            </a:r>
            <a:r>
              <a:rPr lang="en-US" sz="2000" dirty="0" smtClean="0">
                <a:latin typeface="Calibri" pitchFamily="34" charset="0"/>
                <a:ea typeface="Calibri" pitchFamily="34" charset="0"/>
                <a:cs typeface="Calibri" pitchFamily="34" charset="0"/>
              </a:rPr>
              <a:t>     (which defines schema and models of the database).</a:t>
            </a:r>
            <a:r>
              <a:rPr lang="en-US" dirty="0" smtClean="0"/>
              <a:t>  </a:t>
            </a:r>
            <a:endParaRPr lang="en-IN" dirty="0"/>
          </a:p>
        </p:txBody>
      </p:sp>
    </p:spTree>
    <p:extLst>
      <p:ext uri="{BB962C8B-B14F-4D97-AF65-F5344CB8AC3E}">
        <p14:creationId xmlns:p14="http://schemas.microsoft.com/office/powerpoint/2010/main" val="265044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smtClean="0">
                <a:solidFill>
                  <a:schemeClr val="accent2">
                    <a:lumMod val="60000"/>
                    <a:lumOff val="40000"/>
                  </a:schemeClr>
                </a:solidFill>
                <a:latin typeface="+mn-lt"/>
              </a:rPr>
              <a:t>RESULT &amp; DISCUSSION</a:t>
            </a:r>
            <a:endParaRPr lang="en-IN" sz="3200" b="1" dirty="0">
              <a:solidFill>
                <a:schemeClr val="accent2">
                  <a:lumMod val="60000"/>
                  <a:lumOff val="40000"/>
                </a:schemeClr>
              </a:solidFill>
              <a:latin typeface="+mn-lt"/>
            </a:endParaRPr>
          </a:p>
        </p:txBody>
      </p:sp>
      <p:sp>
        <p:nvSpPr>
          <p:cNvPr id="5" name="Footer Placeholder 4"/>
          <p:cNvSpPr>
            <a:spLocks noGrp="1"/>
          </p:cNvSpPr>
          <p:nvPr>
            <p:ph type="ftr" sz="quarter" idx="11"/>
          </p:nvPr>
        </p:nvSpPr>
        <p:spPr/>
        <p:txBody>
          <a:bodyPr/>
          <a:lstStyle/>
          <a:p>
            <a:r>
              <a:rPr lang="en-US" dirty="0"/>
              <a:t>Computer Science and Engineering</a:t>
            </a:r>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7</a:t>
            </a:fld>
            <a:endParaRPr lang="en-IN"/>
          </a:p>
        </p:txBody>
      </p:sp>
      <p:sp>
        <p:nvSpPr>
          <p:cNvPr id="3" name="Content Placeholder 2"/>
          <p:cNvSpPr>
            <a:spLocks noGrp="1"/>
          </p:cNvSpPr>
          <p:nvPr>
            <p:ph sz="quarter" idx="13"/>
          </p:nvPr>
        </p:nvSpPr>
        <p:spPr>
          <a:xfrm>
            <a:off x="838200" y="1549400"/>
            <a:ext cx="10515600" cy="4627563"/>
          </a:xfrm>
        </p:spPr>
        <p:txBody>
          <a:bodyPr>
            <a:normAutofit/>
          </a:bodyPr>
          <a:lstStyle/>
          <a:p>
            <a:pPr marL="0" indent="0">
              <a:buNone/>
            </a:pPr>
            <a:r>
              <a:rPr lang="en-US" sz="2000" dirty="0">
                <a:latin typeface="Calibri" pitchFamily="34" charset="0"/>
                <a:ea typeface="Calibri" pitchFamily="34" charset="0"/>
                <a:cs typeface="Calibri" pitchFamily="34" charset="0"/>
              </a:rPr>
              <a:t>This project proved good for me as it provided practical knowledge of not only programming in Full stack but also on web based application and on some extent Windows Application and Mongo DB Server, and also about all handling procedure related with </a:t>
            </a:r>
            <a:r>
              <a:rPr lang="en-US" sz="2000" dirty="0" smtClean="0">
                <a:latin typeface="Calibri" pitchFamily="34" charset="0"/>
                <a:ea typeface="Calibri" pitchFamily="34" charset="0"/>
                <a:cs typeface="Calibri" pitchFamily="34" charset="0"/>
              </a:rPr>
              <a:t>project. </a:t>
            </a:r>
            <a:r>
              <a:rPr lang="en-US" sz="2000" dirty="0" smtClean="0">
                <a:latin typeface="Calibri" pitchFamily="34" charset="0"/>
                <a:cs typeface="Calibri" pitchFamily="34" charset="0"/>
              </a:rPr>
              <a:t>The </a:t>
            </a:r>
            <a:r>
              <a:rPr lang="en-US" sz="2000" dirty="0" smtClean="0">
                <a:latin typeface="Calibri" pitchFamily="34" charset="0"/>
                <a:cs typeface="Calibri" pitchFamily="34" charset="0"/>
              </a:rPr>
              <a:t>following work </a:t>
            </a:r>
            <a:r>
              <a:rPr lang="en-US" sz="2000" dirty="0" smtClean="0">
                <a:latin typeface="Calibri" pitchFamily="34" charset="0"/>
                <a:cs typeface="Calibri" pitchFamily="34" charset="0"/>
              </a:rPr>
              <a:t>can  </a:t>
            </a:r>
            <a:r>
              <a:rPr lang="en-US" sz="2000" dirty="0" smtClean="0">
                <a:latin typeface="Calibri" pitchFamily="34" charset="0"/>
                <a:cs typeface="Calibri" pitchFamily="34" charset="0"/>
              </a:rPr>
              <a:t>be done </a:t>
            </a:r>
            <a:r>
              <a:rPr lang="en-US" sz="2000" dirty="0" smtClean="0">
                <a:latin typeface="Calibri" pitchFamily="34" charset="0"/>
                <a:cs typeface="Calibri" pitchFamily="34" charset="0"/>
              </a:rPr>
              <a:t>in </a:t>
            </a:r>
            <a:r>
              <a:rPr lang="en-US" sz="2000" dirty="0" smtClean="0">
                <a:latin typeface="Calibri" pitchFamily="34" charset="0"/>
                <a:cs typeface="Calibri" pitchFamily="34" charset="0"/>
              </a:rPr>
              <a:t>this project further:</a:t>
            </a:r>
            <a:endParaRPr lang="en-US" sz="2000" dirty="0" smtClean="0">
              <a:latin typeface="Calibri" pitchFamily="34" charset="0"/>
              <a:cs typeface="Calibri" pitchFamily="34" charset="0"/>
            </a:endParaRPr>
          </a:p>
          <a:p>
            <a:pPr marL="0" indent="0">
              <a:buNone/>
            </a:pPr>
            <a:r>
              <a:rPr lang="en-US" sz="2000" dirty="0">
                <a:latin typeface="Calibri" pitchFamily="34" charset="0"/>
                <a:ea typeface="Calibri" pitchFamily="34" charset="0"/>
                <a:cs typeface="Calibri" pitchFamily="34" charset="0"/>
                <a:sym typeface="Symbol"/>
              </a:rPr>
              <a:t></a:t>
            </a:r>
            <a:r>
              <a:rPr lang="en-US" sz="2000" dirty="0">
                <a:latin typeface="Calibri" pitchFamily="34" charset="0"/>
                <a:ea typeface="Calibri" pitchFamily="34" charset="0"/>
                <a:cs typeface="Calibri" pitchFamily="34" charset="0"/>
              </a:rPr>
              <a:t> Search engine optimization can be used for providing better search facility. </a:t>
            </a:r>
            <a:endParaRPr lang="en-IN" sz="2000" dirty="0">
              <a:latin typeface="Calibri" pitchFamily="34" charset="0"/>
              <a:ea typeface="Calibri" pitchFamily="34" charset="0"/>
              <a:cs typeface="Calibri" pitchFamily="34" charset="0"/>
            </a:endParaRPr>
          </a:p>
          <a:p>
            <a:pPr marL="0" indent="0">
              <a:buNone/>
            </a:pPr>
            <a:r>
              <a:rPr lang="en-US" sz="2000" dirty="0">
                <a:latin typeface="Calibri" pitchFamily="34" charset="0"/>
                <a:ea typeface="Calibri" pitchFamily="34" charset="0"/>
                <a:cs typeface="Calibri" pitchFamily="34" charset="0"/>
                <a:sym typeface="Symbol"/>
              </a:rPr>
              <a:t></a:t>
            </a:r>
            <a:r>
              <a:rPr lang="en-US" sz="2000" dirty="0">
                <a:latin typeface="Calibri" pitchFamily="34" charset="0"/>
                <a:ea typeface="Calibri" pitchFamily="34" charset="0"/>
                <a:cs typeface="Calibri" pitchFamily="34" charset="0"/>
              </a:rPr>
              <a:t> Recommendations can be made to the customers by using artificial intelligence.</a:t>
            </a:r>
            <a:endParaRPr lang="en-IN" sz="2000" dirty="0">
              <a:latin typeface="Calibri" pitchFamily="34" charset="0"/>
              <a:ea typeface="Calibri" pitchFamily="34" charset="0"/>
              <a:cs typeface="Calibri" pitchFamily="34" charset="0"/>
            </a:endParaRPr>
          </a:p>
          <a:p>
            <a:pPr marL="0" indent="0">
              <a:buNone/>
            </a:pPr>
            <a:r>
              <a:rPr lang="en-US" sz="2000" dirty="0">
                <a:latin typeface="Calibri" pitchFamily="34" charset="0"/>
                <a:ea typeface="Calibri" pitchFamily="34" charset="0"/>
                <a:cs typeface="Calibri" pitchFamily="34" charset="0"/>
                <a:sym typeface="Symbol"/>
              </a:rPr>
              <a:t></a:t>
            </a:r>
            <a:r>
              <a:rPr lang="en-US" sz="2000" dirty="0">
                <a:latin typeface="Calibri" pitchFamily="34" charset="0"/>
                <a:ea typeface="Calibri" pitchFamily="34" charset="0"/>
                <a:cs typeface="Calibri" pitchFamily="34" charset="0"/>
              </a:rPr>
              <a:t> User history can be stored and used for giving better suggestions. </a:t>
            </a:r>
            <a:endParaRPr lang="en-IN" sz="2000" dirty="0">
              <a:latin typeface="Calibri" pitchFamily="34" charset="0"/>
              <a:ea typeface="Calibri" pitchFamily="34" charset="0"/>
              <a:cs typeface="Calibri" pitchFamily="34" charset="0"/>
            </a:endParaRPr>
          </a:p>
          <a:p>
            <a:pPr marL="0" indent="0">
              <a:buNone/>
            </a:pPr>
            <a:r>
              <a:rPr lang="en-US" sz="2000" dirty="0">
                <a:latin typeface="Calibri" pitchFamily="34" charset="0"/>
                <a:ea typeface="Calibri" pitchFamily="34" charset="0"/>
                <a:cs typeface="Calibri" pitchFamily="34" charset="0"/>
                <a:sym typeface="Symbol"/>
              </a:rPr>
              <a:t></a:t>
            </a:r>
            <a:r>
              <a:rPr lang="en-US" sz="2000" dirty="0">
                <a:latin typeface="Calibri" pitchFamily="34" charset="0"/>
                <a:ea typeface="Calibri" pitchFamily="34" charset="0"/>
                <a:cs typeface="Calibri" pitchFamily="34" charset="0"/>
              </a:rPr>
              <a:t> More payment options can be used for better usage of the website.</a:t>
            </a:r>
            <a:endParaRPr lang="en-IN" sz="2000" dirty="0">
              <a:latin typeface="Calibri" pitchFamily="34" charset="0"/>
              <a:ea typeface="Calibri" pitchFamily="34" charset="0"/>
              <a:cs typeface="Calibri" pitchFamily="34" charset="0"/>
            </a:endParaRPr>
          </a:p>
          <a:p>
            <a:pPr marL="0" indent="0">
              <a:buNone/>
            </a:pPr>
            <a:r>
              <a:rPr lang="en-US" sz="2000" dirty="0">
                <a:latin typeface="Calibri" pitchFamily="34" charset="0"/>
                <a:ea typeface="Calibri" pitchFamily="34" charset="0"/>
                <a:cs typeface="Calibri" pitchFamily="34" charset="0"/>
                <a:sym typeface="Symbol"/>
              </a:rPr>
              <a:t></a:t>
            </a:r>
            <a:r>
              <a:rPr lang="en-US" sz="2000" dirty="0">
                <a:latin typeface="Calibri" pitchFamily="34" charset="0"/>
                <a:ea typeface="Calibri" pitchFamily="34" charset="0"/>
                <a:cs typeface="Calibri" pitchFamily="34" charset="0"/>
              </a:rPr>
              <a:t> Order tracking facility can also be added to provide user satisfaction</a:t>
            </a:r>
            <a:r>
              <a:rPr lang="en-US" sz="2000" dirty="0"/>
              <a:t>.</a:t>
            </a:r>
            <a:endParaRPr lang="en-IN" sz="2000" dirty="0"/>
          </a:p>
        </p:txBody>
      </p:sp>
      <p:pic>
        <p:nvPicPr>
          <p:cNvPr id="6" name="Picture 2" descr="E:\The Resto\ui\public\images\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6907" y="79363"/>
            <a:ext cx="1394129" cy="123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62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smtClean="0">
                <a:solidFill>
                  <a:schemeClr val="accent2">
                    <a:lumMod val="60000"/>
                    <a:lumOff val="40000"/>
                  </a:schemeClr>
                </a:solidFill>
                <a:latin typeface="+mn-lt"/>
              </a:rPr>
              <a:t>Future scope</a:t>
            </a:r>
            <a:endParaRPr lang="en-IN" sz="3200" b="1" dirty="0">
              <a:solidFill>
                <a:schemeClr val="accent2">
                  <a:lumMod val="60000"/>
                  <a:lumOff val="40000"/>
                </a:schemeClr>
              </a:solidFill>
              <a:latin typeface="+mn-lt"/>
            </a:endParaRPr>
          </a:p>
        </p:txBody>
      </p:sp>
      <p:sp>
        <p:nvSpPr>
          <p:cNvPr id="5" name="Footer Placeholder 4"/>
          <p:cNvSpPr>
            <a:spLocks noGrp="1"/>
          </p:cNvSpPr>
          <p:nvPr>
            <p:ph type="ftr" sz="quarter" idx="11"/>
          </p:nvPr>
        </p:nvSpPr>
        <p:spPr/>
        <p:txBody>
          <a:bodyPr/>
          <a:lstStyle/>
          <a:p>
            <a:r>
              <a:rPr lang="en-US" dirty="0"/>
              <a:t>Computer Science and Engineering</a:t>
            </a:r>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8</a:t>
            </a:fld>
            <a:endParaRPr lang="en-IN"/>
          </a:p>
        </p:txBody>
      </p:sp>
      <p:sp>
        <p:nvSpPr>
          <p:cNvPr id="3" name="Content Placeholder 2"/>
          <p:cNvSpPr>
            <a:spLocks noGrp="1"/>
          </p:cNvSpPr>
          <p:nvPr>
            <p:ph sz="quarter" idx="13"/>
          </p:nvPr>
        </p:nvSpPr>
        <p:spPr>
          <a:xfrm>
            <a:off x="838200" y="1892968"/>
            <a:ext cx="10515600" cy="4283995"/>
          </a:xfrm>
        </p:spPr>
        <p:txBody>
          <a:bodyPr>
            <a:normAutofit/>
          </a:bodyPr>
          <a:lstStyle/>
          <a:p>
            <a:pPr algn="just"/>
            <a:r>
              <a:rPr lang="en-US" sz="2000" dirty="0">
                <a:latin typeface="Calibri" pitchFamily="34" charset="0"/>
                <a:ea typeface="Calibri" pitchFamily="34" charset="0"/>
                <a:cs typeface="Calibri" pitchFamily="34" charset="0"/>
              </a:rPr>
              <a:t>This website has a great scope in Restaurant market where it only focuses on single motive to </a:t>
            </a:r>
            <a:r>
              <a:rPr lang="en-US" sz="2000" dirty="0" smtClean="0">
                <a:latin typeface="Calibri" pitchFamily="34" charset="0"/>
                <a:ea typeface="Calibri" pitchFamily="34" charset="0"/>
                <a:cs typeface="Calibri" pitchFamily="34" charset="0"/>
              </a:rPr>
              <a:t>attract </a:t>
            </a:r>
            <a:r>
              <a:rPr lang="en-US" sz="2000" dirty="0">
                <a:latin typeface="Calibri" pitchFamily="34" charset="0"/>
                <a:ea typeface="Calibri" pitchFamily="34" charset="0"/>
                <a:cs typeface="Calibri" pitchFamily="34" charset="0"/>
              </a:rPr>
              <a:t>customers. </a:t>
            </a:r>
            <a:endParaRPr lang="en-US" sz="2000" dirty="0" smtClean="0">
              <a:latin typeface="Calibri" pitchFamily="34" charset="0"/>
              <a:ea typeface="Calibri" pitchFamily="34" charset="0"/>
              <a:cs typeface="Calibri" pitchFamily="34" charset="0"/>
            </a:endParaRPr>
          </a:p>
          <a:p>
            <a:pPr algn="just"/>
            <a:r>
              <a:rPr lang="en-US" sz="2000" dirty="0" smtClean="0">
                <a:latin typeface="Calibri" pitchFamily="34" charset="0"/>
                <a:ea typeface="Calibri" pitchFamily="34" charset="0"/>
                <a:cs typeface="Calibri" pitchFamily="34" charset="0"/>
              </a:rPr>
              <a:t>Its </a:t>
            </a:r>
            <a:r>
              <a:rPr lang="en-US" sz="2000" dirty="0">
                <a:latin typeface="Calibri" pitchFamily="34" charset="0"/>
                <a:ea typeface="Calibri" pitchFamily="34" charset="0"/>
                <a:cs typeface="Calibri" pitchFamily="34" charset="0"/>
              </a:rPr>
              <a:t>objective to not distribute customers make more beneficial for business in this field. With decrease in distribution of customers it can focus only on one goal to increase </a:t>
            </a:r>
            <a:r>
              <a:rPr lang="en-US" sz="2000" dirty="0" smtClean="0">
                <a:latin typeface="Calibri" pitchFamily="34" charset="0"/>
                <a:ea typeface="Calibri" pitchFamily="34" charset="0"/>
                <a:cs typeface="Calibri" pitchFamily="34" charset="0"/>
              </a:rPr>
              <a:t>the </a:t>
            </a:r>
            <a:r>
              <a:rPr lang="en-US" sz="2000" dirty="0">
                <a:latin typeface="Calibri" pitchFamily="34" charset="0"/>
                <a:ea typeface="Calibri" pitchFamily="34" charset="0"/>
                <a:cs typeface="Calibri" pitchFamily="34" charset="0"/>
              </a:rPr>
              <a:t>number of customers.</a:t>
            </a:r>
            <a:endParaRPr lang="en-IN" sz="2000" dirty="0">
              <a:latin typeface="Calibri" pitchFamily="34" charset="0"/>
              <a:ea typeface="Calibri" pitchFamily="34" charset="0"/>
              <a:cs typeface="Calibri" pitchFamily="34" charset="0"/>
            </a:endParaRPr>
          </a:p>
          <a:p>
            <a:r>
              <a:rPr lang="en-US" sz="2000" dirty="0">
                <a:latin typeface="Calibri" pitchFamily="34" charset="0"/>
                <a:ea typeface="Calibri" pitchFamily="34" charset="0"/>
                <a:cs typeface="Calibri" pitchFamily="34" charset="0"/>
              </a:rPr>
              <a:t>With this platform users can easily order for their foods without much difficulty. Rather than </a:t>
            </a:r>
            <a:r>
              <a:rPr lang="en-US" sz="2000" dirty="0" smtClean="0">
                <a:latin typeface="Calibri" pitchFamily="34" charset="0"/>
                <a:ea typeface="Calibri" pitchFamily="34" charset="0"/>
                <a:cs typeface="Calibri" pitchFamily="34" charset="0"/>
              </a:rPr>
              <a:t>focusing </a:t>
            </a:r>
            <a:r>
              <a:rPr lang="en-US" sz="2000" dirty="0">
                <a:latin typeface="Calibri" pitchFamily="34" charset="0"/>
                <a:ea typeface="Calibri" pitchFamily="34" charset="0"/>
                <a:cs typeface="Calibri" pitchFamily="34" charset="0"/>
              </a:rPr>
              <a:t>on general and combined business it focuses on specific one.</a:t>
            </a:r>
            <a:endParaRPr lang="en-IN" sz="2000" dirty="0">
              <a:latin typeface="Calibri" pitchFamily="34" charset="0"/>
              <a:ea typeface="Calibri" pitchFamily="34" charset="0"/>
              <a:cs typeface="Calibri" pitchFamily="34" charset="0"/>
            </a:endParaRPr>
          </a:p>
        </p:txBody>
      </p:sp>
      <p:pic>
        <p:nvPicPr>
          <p:cNvPr id="6" name="Picture 2" descr="E:\The Resto\ui\public\images\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6908" y="96616"/>
            <a:ext cx="1394129" cy="123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57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solidFill>
                  <a:schemeClr val="accent2">
                    <a:lumMod val="60000"/>
                    <a:lumOff val="40000"/>
                  </a:schemeClr>
                </a:solidFill>
                <a:latin typeface="+mn-lt"/>
              </a:rPr>
              <a:t>References</a:t>
            </a:r>
            <a:endParaRPr lang="en-IN" sz="3200" b="1" dirty="0">
              <a:solidFill>
                <a:schemeClr val="accent2">
                  <a:lumMod val="60000"/>
                  <a:lumOff val="40000"/>
                </a:schemeClr>
              </a:solidFill>
              <a:latin typeface="+mn-lt"/>
            </a:endParaRPr>
          </a:p>
        </p:txBody>
      </p:sp>
      <p:sp>
        <p:nvSpPr>
          <p:cNvPr id="5" name="Footer Placeholder 4"/>
          <p:cNvSpPr>
            <a:spLocks noGrp="1"/>
          </p:cNvSpPr>
          <p:nvPr>
            <p:ph type="ftr" sz="quarter" idx="11"/>
          </p:nvPr>
        </p:nvSpPr>
        <p:spPr/>
        <p:txBody>
          <a:bodyPr/>
          <a:lstStyle/>
          <a:p>
            <a:r>
              <a:rPr lang="en-US" dirty="0"/>
              <a:t>Computer Science and Engineering</a:t>
            </a:r>
            <a:endParaRPr lang="en-IN" dirty="0"/>
          </a:p>
        </p:txBody>
      </p:sp>
      <p:sp>
        <p:nvSpPr>
          <p:cNvPr id="4" name="Slide Number Placeholder 3"/>
          <p:cNvSpPr>
            <a:spLocks noGrp="1"/>
          </p:cNvSpPr>
          <p:nvPr>
            <p:ph type="sldNum" sz="quarter" idx="12"/>
          </p:nvPr>
        </p:nvSpPr>
        <p:spPr/>
        <p:txBody>
          <a:bodyPr/>
          <a:lstStyle/>
          <a:p>
            <a:fld id="{7F3C451E-D43E-4EBA-A8B7-0A3C29D929DE}" type="slidenum">
              <a:rPr lang="en-IN" smtClean="0"/>
              <a:t>9</a:t>
            </a:fld>
            <a:endParaRPr lang="en-IN"/>
          </a:p>
        </p:txBody>
      </p:sp>
      <p:sp>
        <p:nvSpPr>
          <p:cNvPr id="3" name="Content Placeholder 2"/>
          <p:cNvSpPr>
            <a:spLocks noGrp="1"/>
          </p:cNvSpPr>
          <p:nvPr>
            <p:ph sz="quarter" idx="13"/>
          </p:nvPr>
        </p:nvSpPr>
        <p:spPr>
          <a:xfrm>
            <a:off x="838200" y="1802921"/>
            <a:ext cx="10515600" cy="4374042"/>
          </a:xfrm>
        </p:spPr>
        <p:txBody>
          <a:bodyPr>
            <a:normAutofit/>
          </a:bodyPr>
          <a:lstStyle/>
          <a:p>
            <a:r>
              <a:rPr lang="en-US" sz="2000" dirty="0">
                <a:latin typeface="Calibri" pitchFamily="34" charset="0"/>
                <a:cs typeface="Calibri" pitchFamily="34" charset="0"/>
                <a:hlinkClick r:id="rId2"/>
              </a:rPr>
              <a:t>https://</a:t>
            </a:r>
            <a:r>
              <a:rPr lang="en-US" sz="2000" dirty="0" smtClean="0">
                <a:latin typeface="Calibri" pitchFamily="34" charset="0"/>
                <a:cs typeface="Calibri" pitchFamily="34" charset="0"/>
                <a:hlinkClick r:id="rId2"/>
              </a:rPr>
              <a:t>getbootstrap.com/</a:t>
            </a:r>
            <a:endParaRPr lang="en-US" sz="2000" dirty="0" smtClean="0">
              <a:latin typeface="Calibri" pitchFamily="34" charset="0"/>
              <a:cs typeface="Calibri" pitchFamily="34" charset="0"/>
            </a:endParaRPr>
          </a:p>
          <a:p>
            <a:r>
              <a:rPr lang="en-IN" sz="2000" dirty="0" smtClean="0">
                <a:latin typeface="Calibri" pitchFamily="34" charset="0"/>
                <a:cs typeface="Calibri" pitchFamily="34" charset="0"/>
                <a:hlinkClick r:id="rId3"/>
              </a:rPr>
              <a:t>https</a:t>
            </a:r>
            <a:r>
              <a:rPr lang="en-IN" sz="2000" dirty="0">
                <a:latin typeface="Calibri" pitchFamily="34" charset="0"/>
                <a:cs typeface="Calibri" pitchFamily="34" charset="0"/>
                <a:hlinkClick r:id="rId3"/>
              </a:rPr>
              <a:t>://</a:t>
            </a:r>
            <a:r>
              <a:rPr lang="en-IN" sz="2000" dirty="0" smtClean="0">
                <a:latin typeface="Calibri" pitchFamily="34" charset="0"/>
                <a:cs typeface="Calibri" pitchFamily="34" charset="0"/>
                <a:hlinkClick r:id="rId3"/>
              </a:rPr>
              <a:t>nodejs.org/en</a:t>
            </a:r>
            <a:endParaRPr lang="en-IN" sz="2000" dirty="0" smtClean="0">
              <a:latin typeface="Calibri" pitchFamily="34" charset="0"/>
              <a:cs typeface="Calibri" pitchFamily="34" charset="0"/>
            </a:endParaRPr>
          </a:p>
          <a:p>
            <a:r>
              <a:rPr lang="en-IN" sz="2000" dirty="0">
                <a:latin typeface="Calibri" pitchFamily="34" charset="0"/>
                <a:cs typeface="Calibri" pitchFamily="34" charset="0"/>
                <a:hlinkClick r:id="rId4"/>
              </a:rPr>
              <a:t>https://pixabay.com/photos</a:t>
            </a:r>
            <a:r>
              <a:rPr lang="en-IN" sz="2000" dirty="0" smtClean="0">
                <a:latin typeface="Calibri" pitchFamily="34" charset="0"/>
                <a:cs typeface="Calibri" pitchFamily="34" charset="0"/>
                <a:hlinkClick r:id="rId4"/>
              </a:rPr>
              <a:t>/</a:t>
            </a:r>
            <a:endParaRPr lang="en-IN" sz="2000" dirty="0" smtClean="0">
              <a:latin typeface="Calibri" pitchFamily="34" charset="0"/>
              <a:cs typeface="Calibri" pitchFamily="34" charset="0"/>
            </a:endParaRPr>
          </a:p>
          <a:p>
            <a:r>
              <a:rPr lang="en-IN" sz="2000" dirty="0">
                <a:latin typeface="Calibri" pitchFamily="34" charset="0"/>
                <a:cs typeface="Calibri" pitchFamily="34" charset="0"/>
                <a:hlinkClick r:id="rId5"/>
              </a:rPr>
              <a:t>https://www.istockphoto.com</a:t>
            </a:r>
            <a:r>
              <a:rPr lang="en-IN" sz="2000" dirty="0" smtClean="0">
                <a:latin typeface="Calibri" pitchFamily="34" charset="0"/>
                <a:cs typeface="Calibri" pitchFamily="34" charset="0"/>
                <a:hlinkClick r:id="rId5"/>
              </a:rPr>
              <a:t>/</a:t>
            </a:r>
            <a:endParaRPr lang="en-IN" sz="2000" dirty="0" smtClean="0">
              <a:latin typeface="Calibri" pitchFamily="34" charset="0"/>
              <a:cs typeface="Calibri" pitchFamily="34" charset="0"/>
            </a:endParaRPr>
          </a:p>
          <a:p>
            <a:r>
              <a:rPr lang="en-IN" sz="2000" dirty="0">
                <a:latin typeface="Calibri" pitchFamily="34" charset="0"/>
                <a:cs typeface="Calibri" pitchFamily="34" charset="0"/>
                <a:hlinkClick r:id="rId6"/>
              </a:rPr>
              <a:t>https://</a:t>
            </a:r>
            <a:r>
              <a:rPr lang="en-IN" sz="2000" dirty="0" smtClean="0">
                <a:latin typeface="Calibri" pitchFamily="34" charset="0"/>
                <a:cs typeface="Calibri" pitchFamily="34" charset="0"/>
                <a:hlinkClick r:id="rId6"/>
              </a:rPr>
              <a:t>icons8.com/icons</a:t>
            </a:r>
            <a:endParaRPr lang="en-IN" sz="2000" dirty="0" smtClean="0">
              <a:latin typeface="Calibri" pitchFamily="34" charset="0"/>
              <a:cs typeface="Calibri" pitchFamily="34" charset="0"/>
            </a:endParaRPr>
          </a:p>
          <a:p>
            <a:r>
              <a:rPr lang="en-IN" sz="2000" dirty="0">
                <a:latin typeface="Calibri" pitchFamily="34" charset="0"/>
                <a:cs typeface="Calibri" pitchFamily="34" charset="0"/>
                <a:hlinkClick r:id="rId7"/>
              </a:rPr>
              <a:t>https://www.w3schools.com/Css</a:t>
            </a:r>
            <a:r>
              <a:rPr lang="en-IN" sz="2000" dirty="0" smtClean="0">
                <a:latin typeface="Calibri" pitchFamily="34" charset="0"/>
                <a:cs typeface="Calibri" pitchFamily="34" charset="0"/>
                <a:hlinkClick r:id="rId7"/>
              </a:rPr>
              <a:t>/</a:t>
            </a:r>
            <a:endParaRPr lang="en-IN" sz="2000" dirty="0" smtClean="0">
              <a:latin typeface="Calibri" pitchFamily="34" charset="0"/>
              <a:cs typeface="Calibri" pitchFamily="34" charset="0"/>
            </a:endParaRPr>
          </a:p>
          <a:p>
            <a:r>
              <a:rPr lang="en-IN" sz="2000" dirty="0">
                <a:latin typeface="Calibri" pitchFamily="34" charset="0"/>
                <a:cs typeface="Calibri" pitchFamily="34" charset="0"/>
                <a:hlinkClick r:id="rId8"/>
              </a:rPr>
              <a:t>https://michalsnik.github.io/aos</a:t>
            </a:r>
            <a:r>
              <a:rPr lang="en-IN" sz="2000" dirty="0" smtClean="0">
                <a:latin typeface="Calibri" pitchFamily="34" charset="0"/>
                <a:cs typeface="Calibri" pitchFamily="34" charset="0"/>
                <a:hlinkClick r:id="rId8"/>
              </a:rPr>
              <a:t>/</a:t>
            </a:r>
            <a:endParaRPr lang="en-IN" sz="2000" dirty="0" smtClean="0">
              <a:latin typeface="Calibri" pitchFamily="34" charset="0"/>
              <a:cs typeface="Calibri" pitchFamily="34" charset="0"/>
            </a:endParaRPr>
          </a:p>
          <a:p>
            <a:endParaRPr lang="en-IN" sz="2000" dirty="0" smtClean="0">
              <a:latin typeface="Calibri" pitchFamily="34" charset="0"/>
              <a:cs typeface="Calibri" pitchFamily="34" charset="0"/>
            </a:endParaRPr>
          </a:p>
          <a:p>
            <a:endParaRPr lang="en-IN" sz="2000" dirty="0" smtClean="0">
              <a:latin typeface="Calibri" pitchFamily="34" charset="0"/>
              <a:cs typeface="Calibri" pitchFamily="34" charset="0"/>
            </a:endParaRPr>
          </a:p>
          <a:p>
            <a:endParaRPr lang="en-IN" sz="2000" dirty="0" smtClean="0">
              <a:latin typeface="Calibri" pitchFamily="34" charset="0"/>
              <a:cs typeface="Calibri" pitchFamily="34" charset="0"/>
            </a:endParaRPr>
          </a:p>
          <a:p>
            <a:endParaRPr lang="en-IN" sz="2000" dirty="0" smtClean="0">
              <a:latin typeface="Calibri" pitchFamily="34" charset="0"/>
              <a:cs typeface="Calibri" pitchFamily="34" charset="0"/>
            </a:endParaRPr>
          </a:p>
          <a:p>
            <a:endParaRPr lang="en-IN" sz="2000" dirty="0" smtClean="0">
              <a:latin typeface="Calibri" pitchFamily="34" charset="0"/>
              <a:cs typeface="Calibri" pitchFamily="34" charset="0"/>
            </a:endParaRPr>
          </a:p>
          <a:p>
            <a:endParaRPr lang="en-IN" sz="2000" dirty="0">
              <a:latin typeface="Calibri" pitchFamily="34" charset="0"/>
              <a:cs typeface="Calibri" pitchFamily="34" charset="0"/>
            </a:endParaRPr>
          </a:p>
        </p:txBody>
      </p:sp>
      <p:pic>
        <p:nvPicPr>
          <p:cNvPr id="6" name="Picture 2" descr="E:\The Resto\ui\public\images\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36907" y="96615"/>
            <a:ext cx="1394129" cy="123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677755"/>
      </p:ext>
    </p:extLst>
  </p:cSld>
  <p:clrMapOvr>
    <a:masterClrMapping/>
  </p:clrMapOvr>
</p:sld>
</file>

<file path=ppt/theme/theme1.xml><?xml version="1.0" encoding="utf-8"?>
<a:theme xmlns:a="http://schemas.openxmlformats.org/drawingml/2006/main" name="Horizo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Horizon</Template>
  <TotalTime>141</TotalTime>
  <Words>650</Words>
  <Application>Microsoft Office PowerPoint</Application>
  <PresentationFormat>Custom</PresentationFormat>
  <Paragraphs>77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Horizon</vt:lpstr>
      <vt:lpstr>The Resto  Food delivery website</vt:lpstr>
      <vt:lpstr>Abstract</vt:lpstr>
      <vt:lpstr>Introduction</vt:lpstr>
      <vt:lpstr>Objectives of Project</vt:lpstr>
      <vt:lpstr>Technology</vt:lpstr>
      <vt:lpstr>IMPLEMENTATION</vt:lpstr>
      <vt:lpstr>RESULT &amp; DISCUSSION</vt:lpstr>
      <vt:lpstr>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Presentation on “Topic”</dc:title>
  <dc:creator>Admin</dc:creator>
  <cp:lastModifiedBy>preekshit</cp:lastModifiedBy>
  <cp:revision>46</cp:revision>
  <dcterms:created xsi:type="dcterms:W3CDTF">2021-04-30T06:32:54Z</dcterms:created>
  <dcterms:modified xsi:type="dcterms:W3CDTF">2024-05-19T06:36:36Z</dcterms:modified>
</cp:coreProperties>
</file>