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7" r:id="rId4"/>
    <p:sldId id="268" r:id="rId5"/>
    <p:sldId id="266" r:id="rId6"/>
    <p:sldId id="258" r:id="rId7"/>
    <p:sldId id="259" r:id="rId8"/>
    <p:sldId id="261" r:id="rId9"/>
    <p:sldId id="260" r:id="rId10"/>
    <p:sldId id="262" r:id="rId11"/>
    <p:sldId id="263" r:id="rId12"/>
    <p:sldId id="264" r:id="rId13"/>
    <p:sldId id="273" r:id="rId14"/>
    <p:sldId id="272" r:id="rId15"/>
    <p:sldId id="265" r:id="rId16"/>
    <p:sldId id="269"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2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4A1E-5875-B2AA-B387-DB852579A6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BF0B49-701F-5D79-BEE1-9A3630FE1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149F7B-A182-EC91-45E8-1F32514B1052}"/>
              </a:ext>
            </a:extLst>
          </p:cNvPr>
          <p:cNvSpPr>
            <a:spLocks noGrp="1"/>
          </p:cNvSpPr>
          <p:nvPr>
            <p:ph type="dt" sz="half" idx="10"/>
          </p:nvPr>
        </p:nvSpPr>
        <p:spPr/>
        <p:txBody>
          <a:bodyPr/>
          <a:lstStyle/>
          <a:p>
            <a:fld id="{C1FA3AEB-A44E-45EF-AF84-B429BCA28BC4}" type="datetimeFigureOut">
              <a:rPr lang="en-US" smtClean="0"/>
              <a:t>9/7/2024</a:t>
            </a:fld>
            <a:endParaRPr lang="en-US"/>
          </a:p>
        </p:txBody>
      </p:sp>
      <p:sp>
        <p:nvSpPr>
          <p:cNvPr id="5" name="Footer Placeholder 4">
            <a:extLst>
              <a:ext uri="{FF2B5EF4-FFF2-40B4-BE49-F238E27FC236}">
                <a16:creationId xmlns:a16="http://schemas.microsoft.com/office/drawing/2014/main" id="{CE57E104-0FCA-F8DE-6BBC-EF4C6E710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B74D1-A340-07E3-AD40-47829B107A79}"/>
              </a:ext>
            </a:extLst>
          </p:cNvPr>
          <p:cNvSpPr>
            <a:spLocks noGrp="1"/>
          </p:cNvSpPr>
          <p:nvPr>
            <p:ph type="sldNum" sz="quarter" idx="12"/>
          </p:nvPr>
        </p:nvSpPr>
        <p:spPr/>
        <p:txBody>
          <a:bodyPr/>
          <a:lstStyle/>
          <a:p>
            <a:fld id="{D54B3DE8-E292-4E14-8720-305F91640105}" type="slidenum">
              <a:rPr lang="en-US" smtClean="0"/>
              <a:t>‹#›</a:t>
            </a:fld>
            <a:endParaRPr lang="en-US"/>
          </a:p>
        </p:txBody>
      </p:sp>
    </p:spTree>
    <p:extLst>
      <p:ext uri="{BB962C8B-B14F-4D97-AF65-F5344CB8AC3E}">
        <p14:creationId xmlns:p14="http://schemas.microsoft.com/office/powerpoint/2010/main" val="269664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597B-F580-97BC-895F-11037B347A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614C95-86EA-3003-F0DC-D4779E698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A6A33-E89A-EEEC-5D8D-E8C8C8A1A65D}"/>
              </a:ext>
            </a:extLst>
          </p:cNvPr>
          <p:cNvSpPr>
            <a:spLocks noGrp="1"/>
          </p:cNvSpPr>
          <p:nvPr>
            <p:ph type="dt" sz="half" idx="10"/>
          </p:nvPr>
        </p:nvSpPr>
        <p:spPr/>
        <p:txBody>
          <a:bodyPr/>
          <a:lstStyle/>
          <a:p>
            <a:fld id="{C1FA3AEB-A44E-45EF-AF84-B429BCA28BC4}" type="datetimeFigureOut">
              <a:rPr lang="en-US" smtClean="0"/>
              <a:t>9/7/2024</a:t>
            </a:fld>
            <a:endParaRPr lang="en-US"/>
          </a:p>
        </p:txBody>
      </p:sp>
      <p:sp>
        <p:nvSpPr>
          <p:cNvPr id="5" name="Footer Placeholder 4">
            <a:extLst>
              <a:ext uri="{FF2B5EF4-FFF2-40B4-BE49-F238E27FC236}">
                <a16:creationId xmlns:a16="http://schemas.microsoft.com/office/drawing/2014/main" id="{0EDAD8E3-5E1D-DF17-67CA-86C28F162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21CDC-0A43-BF50-F2EC-B34DBEEDC474}"/>
              </a:ext>
            </a:extLst>
          </p:cNvPr>
          <p:cNvSpPr>
            <a:spLocks noGrp="1"/>
          </p:cNvSpPr>
          <p:nvPr>
            <p:ph type="sldNum" sz="quarter" idx="12"/>
          </p:nvPr>
        </p:nvSpPr>
        <p:spPr/>
        <p:txBody>
          <a:bodyPr/>
          <a:lstStyle/>
          <a:p>
            <a:fld id="{D54B3DE8-E292-4E14-8720-305F91640105}" type="slidenum">
              <a:rPr lang="en-US" smtClean="0"/>
              <a:t>‹#›</a:t>
            </a:fld>
            <a:endParaRPr lang="en-US"/>
          </a:p>
        </p:txBody>
      </p:sp>
    </p:spTree>
    <p:extLst>
      <p:ext uri="{BB962C8B-B14F-4D97-AF65-F5344CB8AC3E}">
        <p14:creationId xmlns:p14="http://schemas.microsoft.com/office/powerpoint/2010/main" val="202540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BAC11-24AC-1F42-0DAF-F0BA82F36F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48F324-B07B-66DC-CD56-99BA95CB73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9523D-B7C9-7EFE-E716-5120620EEE17}"/>
              </a:ext>
            </a:extLst>
          </p:cNvPr>
          <p:cNvSpPr>
            <a:spLocks noGrp="1"/>
          </p:cNvSpPr>
          <p:nvPr>
            <p:ph type="dt" sz="half" idx="10"/>
          </p:nvPr>
        </p:nvSpPr>
        <p:spPr/>
        <p:txBody>
          <a:bodyPr/>
          <a:lstStyle/>
          <a:p>
            <a:fld id="{C1FA3AEB-A44E-45EF-AF84-B429BCA28BC4}" type="datetimeFigureOut">
              <a:rPr lang="en-US" smtClean="0"/>
              <a:t>9/7/2024</a:t>
            </a:fld>
            <a:endParaRPr lang="en-US"/>
          </a:p>
        </p:txBody>
      </p:sp>
      <p:sp>
        <p:nvSpPr>
          <p:cNvPr id="5" name="Footer Placeholder 4">
            <a:extLst>
              <a:ext uri="{FF2B5EF4-FFF2-40B4-BE49-F238E27FC236}">
                <a16:creationId xmlns:a16="http://schemas.microsoft.com/office/drawing/2014/main" id="{6169F0BB-EAE8-C183-4FFB-A960D84A6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10736-7CE7-FDFC-6A2E-9BC0B30EC643}"/>
              </a:ext>
            </a:extLst>
          </p:cNvPr>
          <p:cNvSpPr>
            <a:spLocks noGrp="1"/>
          </p:cNvSpPr>
          <p:nvPr>
            <p:ph type="sldNum" sz="quarter" idx="12"/>
          </p:nvPr>
        </p:nvSpPr>
        <p:spPr/>
        <p:txBody>
          <a:bodyPr/>
          <a:lstStyle/>
          <a:p>
            <a:fld id="{D54B3DE8-E292-4E14-8720-305F91640105}" type="slidenum">
              <a:rPr lang="en-US" smtClean="0"/>
              <a:t>‹#›</a:t>
            </a:fld>
            <a:endParaRPr lang="en-US"/>
          </a:p>
        </p:txBody>
      </p:sp>
    </p:spTree>
    <p:extLst>
      <p:ext uri="{BB962C8B-B14F-4D97-AF65-F5344CB8AC3E}">
        <p14:creationId xmlns:p14="http://schemas.microsoft.com/office/powerpoint/2010/main" val="8691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1CCE-5C92-1555-F9B9-E05A8547CB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4D738-F05D-7CBB-DC36-B44991DA92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0479D-8CC7-CAD1-44BE-AC4CE5780C1C}"/>
              </a:ext>
            </a:extLst>
          </p:cNvPr>
          <p:cNvSpPr>
            <a:spLocks noGrp="1"/>
          </p:cNvSpPr>
          <p:nvPr>
            <p:ph type="dt" sz="half" idx="10"/>
          </p:nvPr>
        </p:nvSpPr>
        <p:spPr/>
        <p:txBody>
          <a:bodyPr/>
          <a:lstStyle/>
          <a:p>
            <a:fld id="{C1FA3AEB-A44E-45EF-AF84-B429BCA28BC4}" type="datetimeFigureOut">
              <a:rPr lang="en-US" smtClean="0"/>
              <a:t>9/7/2024</a:t>
            </a:fld>
            <a:endParaRPr lang="en-US"/>
          </a:p>
        </p:txBody>
      </p:sp>
      <p:sp>
        <p:nvSpPr>
          <p:cNvPr id="5" name="Footer Placeholder 4">
            <a:extLst>
              <a:ext uri="{FF2B5EF4-FFF2-40B4-BE49-F238E27FC236}">
                <a16:creationId xmlns:a16="http://schemas.microsoft.com/office/drawing/2014/main" id="{9DD37057-B02D-5E78-DF59-6491673D4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43673-C79F-9060-67E8-421718946BC4}"/>
              </a:ext>
            </a:extLst>
          </p:cNvPr>
          <p:cNvSpPr>
            <a:spLocks noGrp="1"/>
          </p:cNvSpPr>
          <p:nvPr>
            <p:ph type="sldNum" sz="quarter" idx="12"/>
          </p:nvPr>
        </p:nvSpPr>
        <p:spPr/>
        <p:txBody>
          <a:bodyPr/>
          <a:lstStyle/>
          <a:p>
            <a:fld id="{D54B3DE8-E292-4E14-8720-305F91640105}" type="slidenum">
              <a:rPr lang="en-US" smtClean="0"/>
              <a:t>‹#›</a:t>
            </a:fld>
            <a:endParaRPr lang="en-US"/>
          </a:p>
        </p:txBody>
      </p:sp>
    </p:spTree>
    <p:extLst>
      <p:ext uri="{BB962C8B-B14F-4D97-AF65-F5344CB8AC3E}">
        <p14:creationId xmlns:p14="http://schemas.microsoft.com/office/powerpoint/2010/main" val="1690711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6C81-57B2-F781-CA23-0AB082232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EF3E43-67ED-12E5-4A99-77B2A0EDC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438E4-BF56-7E56-046B-955D2B0213FF}"/>
              </a:ext>
            </a:extLst>
          </p:cNvPr>
          <p:cNvSpPr>
            <a:spLocks noGrp="1"/>
          </p:cNvSpPr>
          <p:nvPr>
            <p:ph type="dt" sz="half" idx="10"/>
          </p:nvPr>
        </p:nvSpPr>
        <p:spPr/>
        <p:txBody>
          <a:bodyPr/>
          <a:lstStyle/>
          <a:p>
            <a:fld id="{C1FA3AEB-A44E-45EF-AF84-B429BCA28BC4}" type="datetimeFigureOut">
              <a:rPr lang="en-US" smtClean="0"/>
              <a:t>9/7/2024</a:t>
            </a:fld>
            <a:endParaRPr lang="en-US"/>
          </a:p>
        </p:txBody>
      </p:sp>
      <p:sp>
        <p:nvSpPr>
          <p:cNvPr id="5" name="Footer Placeholder 4">
            <a:extLst>
              <a:ext uri="{FF2B5EF4-FFF2-40B4-BE49-F238E27FC236}">
                <a16:creationId xmlns:a16="http://schemas.microsoft.com/office/drawing/2014/main" id="{0DE5CA1A-D446-43A0-2C7B-D8631C868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72E66-7528-36FA-1881-C7108488A7AB}"/>
              </a:ext>
            </a:extLst>
          </p:cNvPr>
          <p:cNvSpPr>
            <a:spLocks noGrp="1"/>
          </p:cNvSpPr>
          <p:nvPr>
            <p:ph type="sldNum" sz="quarter" idx="12"/>
          </p:nvPr>
        </p:nvSpPr>
        <p:spPr/>
        <p:txBody>
          <a:bodyPr/>
          <a:lstStyle/>
          <a:p>
            <a:fld id="{D54B3DE8-E292-4E14-8720-305F91640105}" type="slidenum">
              <a:rPr lang="en-US" smtClean="0"/>
              <a:t>‹#›</a:t>
            </a:fld>
            <a:endParaRPr lang="en-US"/>
          </a:p>
        </p:txBody>
      </p:sp>
    </p:spTree>
    <p:extLst>
      <p:ext uri="{BB962C8B-B14F-4D97-AF65-F5344CB8AC3E}">
        <p14:creationId xmlns:p14="http://schemas.microsoft.com/office/powerpoint/2010/main" val="297181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1D1E-5CBB-D3D4-AFB4-DB5505CC04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CA648-96D7-61F1-9112-B26F4AD64D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142555-6B21-0DF4-A772-C8C237F655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F59ECA-DFE8-51B5-9D4A-C1A5355CF541}"/>
              </a:ext>
            </a:extLst>
          </p:cNvPr>
          <p:cNvSpPr>
            <a:spLocks noGrp="1"/>
          </p:cNvSpPr>
          <p:nvPr>
            <p:ph type="dt" sz="half" idx="10"/>
          </p:nvPr>
        </p:nvSpPr>
        <p:spPr/>
        <p:txBody>
          <a:bodyPr/>
          <a:lstStyle/>
          <a:p>
            <a:fld id="{C1FA3AEB-A44E-45EF-AF84-B429BCA28BC4}" type="datetimeFigureOut">
              <a:rPr lang="en-US" smtClean="0"/>
              <a:t>9/7/2024</a:t>
            </a:fld>
            <a:endParaRPr lang="en-US"/>
          </a:p>
        </p:txBody>
      </p:sp>
      <p:sp>
        <p:nvSpPr>
          <p:cNvPr id="6" name="Footer Placeholder 5">
            <a:extLst>
              <a:ext uri="{FF2B5EF4-FFF2-40B4-BE49-F238E27FC236}">
                <a16:creationId xmlns:a16="http://schemas.microsoft.com/office/drawing/2014/main" id="{CFE176BF-25C2-3847-2CEB-354CEEF26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7D644F-B184-1088-EB4D-40BDF0ACF63D}"/>
              </a:ext>
            </a:extLst>
          </p:cNvPr>
          <p:cNvSpPr>
            <a:spLocks noGrp="1"/>
          </p:cNvSpPr>
          <p:nvPr>
            <p:ph type="sldNum" sz="quarter" idx="12"/>
          </p:nvPr>
        </p:nvSpPr>
        <p:spPr/>
        <p:txBody>
          <a:bodyPr/>
          <a:lstStyle/>
          <a:p>
            <a:fld id="{D54B3DE8-E292-4E14-8720-305F91640105}" type="slidenum">
              <a:rPr lang="en-US" smtClean="0"/>
              <a:t>‹#›</a:t>
            </a:fld>
            <a:endParaRPr lang="en-US"/>
          </a:p>
        </p:txBody>
      </p:sp>
    </p:spTree>
    <p:extLst>
      <p:ext uri="{BB962C8B-B14F-4D97-AF65-F5344CB8AC3E}">
        <p14:creationId xmlns:p14="http://schemas.microsoft.com/office/powerpoint/2010/main" val="128068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2D4F-AADA-DBE6-53DC-D59C8DADBA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FC4FA1-F1DD-E05B-5366-11279A086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BCA616-A31A-0B0E-FFD4-D38D6F4F3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E96780-44D9-385C-9F25-F43AA9B375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11AC3-2131-DF04-1E36-7659A4BEA2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E8678D-D2B8-B1A5-EBEB-E68279F05229}"/>
              </a:ext>
            </a:extLst>
          </p:cNvPr>
          <p:cNvSpPr>
            <a:spLocks noGrp="1"/>
          </p:cNvSpPr>
          <p:nvPr>
            <p:ph type="dt" sz="half" idx="10"/>
          </p:nvPr>
        </p:nvSpPr>
        <p:spPr/>
        <p:txBody>
          <a:bodyPr/>
          <a:lstStyle/>
          <a:p>
            <a:fld id="{C1FA3AEB-A44E-45EF-AF84-B429BCA28BC4}" type="datetimeFigureOut">
              <a:rPr lang="en-US" smtClean="0"/>
              <a:t>9/7/2024</a:t>
            </a:fld>
            <a:endParaRPr lang="en-US"/>
          </a:p>
        </p:txBody>
      </p:sp>
      <p:sp>
        <p:nvSpPr>
          <p:cNvPr id="8" name="Footer Placeholder 7">
            <a:extLst>
              <a:ext uri="{FF2B5EF4-FFF2-40B4-BE49-F238E27FC236}">
                <a16:creationId xmlns:a16="http://schemas.microsoft.com/office/drawing/2014/main" id="{D80386EE-282A-9703-1CE9-1E698776D4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A13FC-9D4C-E05F-0EF1-723CD8FFC185}"/>
              </a:ext>
            </a:extLst>
          </p:cNvPr>
          <p:cNvSpPr>
            <a:spLocks noGrp="1"/>
          </p:cNvSpPr>
          <p:nvPr>
            <p:ph type="sldNum" sz="quarter" idx="12"/>
          </p:nvPr>
        </p:nvSpPr>
        <p:spPr/>
        <p:txBody>
          <a:bodyPr/>
          <a:lstStyle/>
          <a:p>
            <a:fld id="{D54B3DE8-E292-4E14-8720-305F91640105}" type="slidenum">
              <a:rPr lang="en-US" smtClean="0"/>
              <a:t>‹#›</a:t>
            </a:fld>
            <a:endParaRPr lang="en-US"/>
          </a:p>
        </p:txBody>
      </p:sp>
    </p:spTree>
    <p:extLst>
      <p:ext uri="{BB962C8B-B14F-4D97-AF65-F5344CB8AC3E}">
        <p14:creationId xmlns:p14="http://schemas.microsoft.com/office/powerpoint/2010/main" val="225763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F904-C126-C1DD-B0A1-D8F3D97098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D9EC74-E2AD-6A70-EA7B-7DB2DF2009DA}"/>
              </a:ext>
            </a:extLst>
          </p:cNvPr>
          <p:cNvSpPr>
            <a:spLocks noGrp="1"/>
          </p:cNvSpPr>
          <p:nvPr>
            <p:ph type="dt" sz="half" idx="10"/>
          </p:nvPr>
        </p:nvSpPr>
        <p:spPr/>
        <p:txBody>
          <a:bodyPr/>
          <a:lstStyle/>
          <a:p>
            <a:fld id="{C1FA3AEB-A44E-45EF-AF84-B429BCA28BC4}" type="datetimeFigureOut">
              <a:rPr lang="en-US" smtClean="0"/>
              <a:t>9/7/2024</a:t>
            </a:fld>
            <a:endParaRPr lang="en-US"/>
          </a:p>
        </p:txBody>
      </p:sp>
      <p:sp>
        <p:nvSpPr>
          <p:cNvPr id="4" name="Footer Placeholder 3">
            <a:extLst>
              <a:ext uri="{FF2B5EF4-FFF2-40B4-BE49-F238E27FC236}">
                <a16:creationId xmlns:a16="http://schemas.microsoft.com/office/drawing/2014/main" id="{2ED56A7D-6CB3-E139-6EF0-E4C46BF1B5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B24407-9A2C-594E-D52E-48E4168F4148}"/>
              </a:ext>
            </a:extLst>
          </p:cNvPr>
          <p:cNvSpPr>
            <a:spLocks noGrp="1"/>
          </p:cNvSpPr>
          <p:nvPr>
            <p:ph type="sldNum" sz="quarter" idx="12"/>
          </p:nvPr>
        </p:nvSpPr>
        <p:spPr/>
        <p:txBody>
          <a:bodyPr/>
          <a:lstStyle/>
          <a:p>
            <a:fld id="{D54B3DE8-E292-4E14-8720-305F91640105}" type="slidenum">
              <a:rPr lang="en-US" smtClean="0"/>
              <a:t>‹#›</a:t>
            </a:fld>
            <a:endParaRPr lang="en-US"/>
          </a:p>
        </p:txBody>
      </p:sp>
    </p:spTree>
    <p:extLst>
      <p:ext uri="{BB962C8B-B14F-4D97-AF65-F5344CB8AC3E}">
        <p14:creationId xmlns:p14="http://schemas.microsoft.com/office/powerpoint/2010/main" val="93605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D00BB-3634-E8DE-502B-E491E4BFECD1}"/>
              </a:ext>
            </a:extLst>
          </p:cNvPr>
          <p:cNvSpPr>
            <a:spLocks noGrp="1"/>
          </p:cNvSpPr>
          <p:nvPr>
            <p:ph type="dt" sz="half" idx="10"/>
          </p:nvPr>
        </p:nvSpPr>
        <p:spPr/>
        <p:txBody>
          <a:bodyPr/>
          <a:lstStyle/>
          <a:p>
            <a:fld id="{C1FA3AEB-A44E-45EF-AF84-B429BCA28BC4}" type="datetimeFigureOut">
              <a:rPr lang="en-US" smtClean="0"/>
              <a:t>9/7/2024</a:t>
            </a:fld>
            <a:endParaRPr lang="en-US"/>
          </a:p>
        </p:txBody>
      </p:sp>
      <p:sp>
        <p:nvSpPr>
          <p:cNvPr id="3" name="Footer Placeholder 2">
            <a:extLst>
              <a:ext uri="{FF2B5EF4-FFF2-40B4-BE49-F238E27FC236}">
                <a16:creationId xmlns:a16="http://schemas.microsoft.com/office/drawing/2014/main" id="{47AB2B23-5083-D3C2-CEBE-EFA687614C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53E733-22EE-7A12-DF66-3FF80E386926}"/>
              </a:ext>
            </a:extLst>
          </p:cNvPr>
          <p:cNvSpPr>
            <a:spLocks noGrp="1"/>
          </p:cNvSpPr>
          <p:nvPr>
            <p:ph type="sldNum" sz="quarter" idx="12"/>
          </p:nvPr>
        </p:nvSpPr>
        <p:spPr/>
        <p:txBody>
          <a:bodyPr/>
          <a:lstStyle/>
          <a:p>
            <a:fld id="{D54B3DE8-E292-4E14-8720-305F91640105}" type="slidenum">
              <a:rPr lang="en-US" smtClean="0"/>
              <a:t>‹#›</a:t>
            </a:fld>
            <a:endParaRPr lang="en-US"/>
          </a:p>
        </p:txBody>
      </p:sp>
    </p:spTree>
    <p:extLst>
      <p:ext uri="{BB962C8B-B14F-4D97-AF65-F5344CB8AC3E}">
        <p14:creationId xmlns:p14="http://schemas.microsoft.com/office/powerpoint/2010/main" val="357012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D7FB-3402-DA0B-7B12-2FC0D3AF9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1E8EFF-DD0B-62D6-7348-3787F0A5C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C9F712-C897-2BB7-9ED3-C84FB0424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9D8BC-0678-35BD-717A-E8944E548750}"/>
              </a:ext>
            </a:extLst>
          </p:cNvPr>
          <p:cNvSpPr>
            <a:spLocks noGrp="1"/>
          </p:cNvSpPr>
          <p:nvPr>
            <p:ph type="dt" sz="half" idx="10"/>
          </p:nvPr>
        </p:nvSpPr>
        <p:spPr/>
        <p:txBody>
          <a:bodyPr/>
          <a:lstStyle/>
          <a:p>
            <a:fld id="{C1FA3AEB-A44E-45EF-AF84-B429BCA28BC4}" type="datetimeFigureOut">
              <a:rPr lang="en-US" smtClean="0"/>
              <a:t>9/7/2024</a:t>
            </a:fld>
            <a:endParaRPr lang="en-US"/>
          </a:p>
        </p:txBody>
      </p:sp>
      <p:sp>
        <p:nvSpPr>
          <p:cNvPr id="6" name="Footer Placeholder 5">
            <a:extLst>
              <a:ext uri="{FF2B5EF4-FFF2-40B4-BE49-F238E27FC236}">
                <a16:creationId xmlns:a16="http://schemas.microsoft.com/office/drawing/2014/main" id="{8883463F-B3FD-4276-61F0-D2219AF07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32DAD-CE81-8DDB-1DE1-B9EEC2FC8EC9}"/>
              </a:ext>
            </a:extLst>
          </p:cNvPr>
          <p:cNvSpPr>
            <a:spLocks noGrp="1"/>
          </p:cNvSpPr>
          <p:nvPr>
            <p:ph type="sldNum" sz="quarter" idx="12"/>
          </p:nvPr>
        </p:nvSpPr>
        <p:spPr/>
        <p:txBody>
          <a:bodyPr/>
          <a:lstStyle/>
          <a:p>
            <a:fld id="{D54B3DE8-E292-4E14-8720-305F91640105}" type="slidenum">
              <a:rPr lang="en-US" smtClean="0"/>
              <a:t>‹#›</a:t>
            </a:fld>
            <a:endParaRPr lang="en-US"/>
          </a:p>
        </p:txBody>
      </p:sp>
    </p:spTree>
    <p:extLst>
      <p:ext uri="{BB962C8B-B14F-4D97-AF65-F5344CB8AC3E}">
        <p14:creationId xmlns:p14="http://schemas.microsoft.com/office/powerpoint/2010/main" val="253634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9C9B-6D4B-C7FD-BC7E-8AD728438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34EDE0-C6A5-85CB-DDD6-D83264C2B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FB0DB4-EF5C-42E4-3650-2926DAF53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49A1E-226C-B834-814E-54BA201974BC}"/>
              </a:ext>
            </a:extLst>
          </p:cNvPr>
          <p:cNvSpPr>
            <a:spLocks noGrp="1"/>
          </p:cNvSpPr>
          <p:nvPr>
            <p:ph type="dt" sz="half" idx="10"/>
          </p:nvPr>
        </p:nvSpPr>
        <p:spPr/>
        <p:txBody>
          <a:bodyPr/>
          <a:lstStyle/>
          <a:p>
            <a:fld id="{C1FA3AEB-A44E-45EF-AF84-B429BCA28BC4}" type="datetimeFigureOut">
              <a:rPr lang="en-US" smtClean="0"/>
              <a:t>9/7/2024</a:t>
            </a:fld>
            <a:endParaRPr lang="en-US"/>
          </a:p>
        </p:txBody>
      </p:sp>
      <p:sp>
        <p:nvSpPr>
          <p:cNvPr id="6" name="Footer Placeholder 5">
            <a:extLst>
              <a:ext uri="{FF2B5EF4-FFF2-40B4-BE49-F238E27FC236}">
                <a16:creationId xmlns:a16="http://schemas.microsoft.com/office/drawing/2014/main" id="{7A666B1F-F639-A7D6-7CCE-FFA1F9247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CF746-E320-9F9C-B3DE-ABA56A865186}"/>
              </a:ext>
            </a:extLst>
          </p:cNvPr>
          <p:cNvSpPr>
            <a:spLocks noGrp="1"/>
          </p:cNvSpPr>
          <p:nvPr>
            <p:ph type="sldNum" sz="quarter" idx="12"/>
          </p:nvPr>
        </p:nvSpPr>
        <p:spPr/>
        <p:txBody>
          <a:bodyPr/>
          <a:lstStyle/>
          <a:p>
            <a:fld id="{D54B3DE8-E292-4E14-8720-305F91640105}" type="slidenum">
              <a:rPr lang="en-US" smtClean="0"/>
              <a:t>‹#›</a:t>
            </a:fld>
            <a:endParaRPr lang="en-US"/>
          </a:p>
        </p:txBody>
      </p:sp>
    </p:spTree>
    <p:extLst>
      <p:ext uri="{BB962C8B-B14F-4D97-AF65-F5344CB8AC3E}">
        <p14:creationId xmlns:p14="http://schemas.microsoft.com/office/powerpoint/2010/main" val="315530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DF3DDF-E268-90CD-E238-E1852D612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12079C-17BC-E80B-0AA9-4C124863E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BBD2E-B35A-0D6F-6747-BB74B1583C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FA3AEB-A44E-45EF-AF84-B429BCA28BC4}" type="datetimeFigureOut">
              <a:rPr lang="en-US" smtClean="0"/>
              <a:t>9/7/2024</a:t>
            </a:fld>
            <a:endParaRPr lang="en-US"/>
          </a:p>
        </p:txBody>
      </p:sp>
      <p:sp>
        <p:nvSpPr>
          <p:cNvPr id="5" name="Footer Placeholder 4">
            <a:extLst>
              <a:ext uri="{FF2B5EF4-FFF2-40B4-BE49-F238E27FC236}">
                <a16:creationId xmlns:a16="http://schemas.microsoft.com/office/drawing/2014/main" id="{25BA2A64-C5C2-BA40-8AB5-C67F0888B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A96CF1-CFF4-50A0-9706-04AC3554A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4B3DE8-E292-4E14-8720-305F91640105}" type="slidenum">
              <a:rPr lang="en-US" smtClean="0"/>
              <a:t>‹#›</a:t>
            </a:fld>
            <a:endParaRPr lang="en-US"/>
          </a:p>
        </p:txBody>
      </p:sp>
    </p:spTree>
    <p:extLst>
      <p:ext uri="{BB962C8B-B14F-4D97-AF65-F5344CB8AC3E}">
        <p14:creationId xmlns:p14="http://schemas.microsoft.com/office/powerpoint/2010/main" val="33473691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34A4-672B-DA03-8C15-B28F02478F3E}"/>
              </a:ext>
            </a:extLst>
          </p:cNvPr>
          <p:cNvSpPr>
            <a:spLocks noGrp="1"/>
          </p:cNvSpPr>
          <p:nvPr>
            <p:ph type="ctrTitle"/>
          </p:nvPr>
        </p:nvSpPr>
        <p:spPr/>
        <p:txBody>
          <a:bodyPr/>
          <a:lstStyle/>
          <a:p>
            <a:r>
              <a:rPr lang="en-US" dirty="0"/>
              <a:t>Algorithm Design and Analysis</a:t>
            </a:r>
          </a:p>
        </p:txBody>
      </p:sp>
      <p:sp>
        <p:nvSpPr>
          <p:cNvPr id="3" name="Subtitle 2">
            <a:extLst>
              <a:ext uri="{FF2B5EF4-FFF2-40B4-BE49-F238E27FC236}">
                <a16:creationId xmlns:a16="http://schemas.microsoft.com/office/drawing/2014/main" id="{EF05741A-96C4-222B-5F9C-FDE9A29A59D0}"/>
              </a:ext>
            </a:extLst>
          </p:cNvPr>
          <p:cNvSpPr>
            <a:spLocks noGrp="1"/>
          </p:cNvSpPr>
          <p:nvPr>
            <p:ph type="subTitle" idx="1"/>
          </p:nvPr>
        </p:nvSpPr>
        <p:spPr/>
        <p:txBody>
          <a:bodyPr/>
          <a:lstStyle/>
          <a:p>
            <a:r>
              <a:rPr lang="en-US" dirty="0"/>
              <a:t>NMU - </a:t>
            </a:r>
            <a:r>
              <a:rPr lang="en-US"/>
              <a:t>Week 1_1</a:t>
            </a:r>
            <a:endParaRPr lang="en-US" dirty="0"/>
          </a:p>
        </p:txBody>
      </p:sp>
    </p:spTree>
    <p:extLst>
      <p:ext uri="{BB962C8B-B14F-4D97-AF65-F5344CB8AC3E}">
        <p14:creationId xmlns:p14="http://schemas.microsoft.com/office/powerpoint/2010/main" val="3234281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9518-7EDD-EC4E-123F-7B96806BE2F6}"/>
              </a:ext>
            </a:extLst>
          </p:cNvPr>
          <p:cNvSpPr>
            <a:spLocks noGrp="1"/>
          </p:cNvSpPr>
          <p:nvPr>
            <p:ph type="title"/>
          </p:nvPr>
        </p:nvSpPr>
        <p:spPr/>
        <p:txBody>
          <a:bodyPr/>
          <a:lstStyle/>
          <a:p>
            <a:r>
              <a:rPr lang="en-US" dirty="0"/>
              <a:t>What are input and output?</a:t>
            </a:r>
          </a:p>
        </p:txBody>
      </p:sp>
      <p:sp>
        <p:nvSpPr>
          <p:cNvPr id="3" name="Content Placeholder 2">
            <a:extLst>
              <a:ext uri="{FF2B5EF4-FFF2-40B4-BE49-F238E27FC236}">
                <a16:creationId xmlns:a16="http://schemas.microsoft.com/office/drawing/2014/main" id="{CF3A2CE8-5383-54E5-B34D-F512456C7960}"/>
              </a:ext>
            </a:extLst>
          </p:cNvPr>
          <p:cNvSpPr>
            <a:spLocks noGrp="1"/>
          </p:cNvSpPr>
          <p:nvPr>
            <p:ph idx="1"/>
          </p:nvPr>
        </p:nvSpPr>
        <p:spPr/>
        <p:txBody>
          <a:bodyPr/>
          <a:lstStyle/>
          <a:p>
            <a:r>
              <a:rPr lang="en-US" dirty="0"/>
              <a:t>2+5=?</a:t>
            </a:r>
          </a:p>
          <a:p>
            <a:r>
              <a:rPr lang="en-US" dirty="0"/>
              <a:t>(((2*5)+20)-(7+8)) =?</a:t>
            </a:r>
          </a:p>
          <a:p>
            <a:r>
              <a:rPr lang="en-US" dirty="0"/>
              <a:t>Find the average age of students in Algorithm class</a:t>
            </a:r>
          </a:p>
          <a:p>
            <a:r>
              <a:rPr lang="en-US" dirty="0"/>
              <a:t>Sorting problem</a:t>
            </a:r>
          </a:p>
          <a:p>
            <a:r>
              <a:rPr lang="en-US" dirty="0"/>
              <a:t>Also, you need to know the conditions of the problem</a:t>
            </a:r>
          </a:p>
        </p:txBody>
      </p:sp>
    </p:spTree>
    <p:extLst>
      <p:ext uri="{BB962C8B-B14F-4D97-AF65-F5344CB8AC3E}">
        <p14:creationId xmlns:p14="http://schemas.microsoft.com/office/powerpoint/2010/main" val="421332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FE7-9B25-A53E-6670-A8ADA14834EF}"/>
              </a:ext>
            </a:extLst>
          </p:cNvPr>
          <p:cNvSpPr>
            <a:spLocks noGrp="1"/>
          </p:cNvSpPr>
          <p:nvPr>
            <p:ph type="title"/>
          </p:nvPr>
        </p:nvSpPr>
        <p:spPr/>
        <p:txBody>
          <a:bodyPr/>
          <a:lstStyle/>
          <a:p>
            <a:r>
              <a:rPr lang="en-US" dirty="0"/>
              <a:t>Sorting problem</a:t>
            </a:r>
          </a:p>
        </p:txBody>
      </p:sp>
      <p:sp>
        <p:nvSpPr>
          <p:cNvPr id="3" name="Content Placeholder 2">
            <a:extLst>
              <a:ext uri="{FF2B5EF4-FFF2-40B4-BE49-F238E27FC236}">
                <a16:creationId xmlns:a16="http://schemas.microsoft.com/office/drawing/2014/main" id="{8CCED465-BC4C-7CB7-7506-DA5A9C73255A}"/>
              </a:ext>
            </a:extLst>
          </p:cNvPr>
          <p:cNvSpPr>
            <a:spLocks noGrp="1"/>
          </p:cNvSpPr>
          <p:nvPr>
            <p:ph idx="1"/>
          </p:nvPr>
        </p:nvSpPr>
        <p:spPr/>
        <p:txBody>
          <a:bodyPr>
            <a:normAutofit/>
          </a:bodyPr>
          <a:lstStyle/>
          <a:p>
            <a:pPr algn="l"/>
            <a:endParaRPr lang="en-US" sz="2000" b="0" i="0" u="none" strike="noStrike" baseline="0" dirty="0">
              <a:solidFill>
                <a:srgbClr val="000000"/>
              </a:solidFill>
              <a:latin typeface="Calibri" panose="020F0502020204030204" pitchFamily="34" charset="0"/>
            </a:endParaRPr>
          </a:p>
          <a:p>
            <a:pPr marR="75300" algn="just"/>
            <a:r>
              <a:rPr lang="en-US" sz="2400" b="0" i="0" u="none" strike="noStrike" baseline="0" dirty="0">
                <a:latin typeface="Calibri" panose="020F0502020204030204" pitchFamily="34" charset="0"/>
              </a:rPr>
              <a:t>SORTING PROBLEM</a:t>
            </a:r>
          </a:p>
          <a:p>
            <a:pPr marR="0" algn="just"/>
            <a:r>
              <a:rPr lang="en-US" sz="2400" b="1" i="0" u="none" strike="noStrike" baseline="0" dirty="0">
                <a:latin typeface="Calibri" panose="020F0502020204030204" pitchFamily="34" charset="0"/>
              </a:rPr>
              <a:t>Input</a:t>
            </a:r>
            <a:r>
              <a:rPr lang="en-US" sz="2400" b="0" i="0" u="none" strike="noStrike" baseline="0" dirty="0">
                <a:latin typeface="Calibri" panose="020F0502020204030204" pitchFamily="34" charset="0"/>
              </a:rPr>
              <a:t>: A sequence of n number(a1,a2,…,an)</a:t>
            </a:r>
          </a:p>
          <a:p>
            <a:pPr marR="0" algn="just"/>
            <a:r>
              <a:rPr lang="en-US" sz="2400" b="1" i="0" u="none" strike="noStrike" baseline="0" dirty="0">
                <a:latin typeface="Calibri" panose="020F0502020204030204" pitchFamily="34" charset="0"/>
              </a:rPr>
              <a:t>Output</a:t>
            </a:r>
            <a:r>
              <a:rPr lang="en-US" sz="2400" b="0" i="0" u="none" strike="noStrike" baseline="0" dirty="0">
                <a:latin typeface="Calibri" panose="020F0502020204030204" pitchFamily="34" charset="0"/>
              </a:rPr>
              <a:t>: A permutation(reordering)(a1’,a2’,…,an’)of the input sequence such that a1’≤a2’≤…≤an’</a:t>
            </a:r>
          </a:p>
          <a:p>
            <a:pPr marR="0" algn="just"/>
            <a:r>
              <a:rPr lang="en-US" sz="2400" b="1" i="0" u="none" strike="noStrike" baseline="0" dirty="0">
                <a:latin typeface="Calibri" panose="020F0502020204030204" pitchFamily="34" charset="0"/>
              </a:rPr>
              <a:t>EX</a:t>
            </a:r>
            <a:r>
              <a:rPr lang="en-US" sz="2400" b="0" i="0" u="none" strike="noStrike" baseline="0" dirty="0">
                <a:latin typeface="Calibri" panose="020F0502020204030204" pitchFamily="34" charset="0"/>
              </a:rPr>
              <a:t>: give nan input(5,4,1,3,2), a sorting algorithm return the output(1,2,3,4,5)</a:t>
            </a:r>
          </a:p>
          <a:p>
            <a:pPr marR="0" algn="just"/>
            <a:r>
              <a:rPr lang="en-US" sz="2400" b="0" i="0" u="none" strike="noStrike" baseline="0" dirty="0">
                <a:latin typeface="Calibri" panose="020F0502020204030204" pitchFamily="34" charset="0"/>
              </a:rPr>
              <a:t>The input sequence,(5,4,1,3,2),is called an </a:t>
            </a:r>
            <a:r>
              <a:rPr lang="en-US" sz="2400" b="1" i="0" u="none" strike="noStrike" baseline="0" dirty="0">
                <a:latin typeface="Calibri" panose="020F0502020204030204" pitchFamily="34" charset="0"/>
              </a:rPr>
              <a:t>instance </a:t>
            </a:r>
            <a:r>
              <a:rPr lang="en-US" sz="2400" b="0" i="0" u="none" strike="noStrike" baseline="0" dirty="0">
                <a:latin typeface="Calibri" panose="020F0502020204030204" pitchFamily="34" charset="0"/>
              </a:rPr>
              <a:t>of the sorting problem.</a:t>
            </a:r>
          </a:p>
          <a:p>
            <a:pPr marR="0" algn="just"/>
            <a:r>
              <a:rPr lang="en-US" sz="2400" b="0" i="0" u="none" strike="noStrike" baseline="0" dirty="0">
                <a:latin typeface="Calibri" panose="020F0502020204030204" pitchFamily="34" charset="0"/>
              </a:rPr>
              <a:t>An </a:t>
            </a:r>
            <a:r>
              <a:rPr lang="en-US" sz="2400" b="1" i="0" u="none" strike="noStrike" baseline="0" dirty="0">
                <a:latin typeface="Calibri" panose="020F0502020204030204" pitchFamily="34" charset="0"/>
              </a:rPr>
              <a:t>INSTANCE OF A PROBLEM </a:t>
            </a:r>
            <a:r>
              <a:rPr lang="en-US" sz="2400" b="0" i="0" u="none" strike="noStrike" baseline="0" dirty="0">
                <a:latin typeface="Calibri" panose="020F0502020204030204" pitchFamily="34" charset="0"/>
              </a:rPr>
              <a:t>consists of the input needed to compute the solution of the problem. </a:t>
            </a:r>
          </a:p>
          <a:p>
            <a:endParaRPr lang="en-US" dirty="0"/>
          </a:p>
        </p:txBody>
      </p:sp>
    </p:spTree>
    <p:extLst>
      <p:ext uri="{BB962C8B-B14F-4D97-AF65-F5344CB8AC3E}">
        <p14:creationId xmlns:p14="http://schemas.microsoft.com/office/powerpoint/2010/main" val="2506663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8BB8-6436-8936-81DD-AAEDBA54DD36}"/>
              </a:ext>
            </a:extLst>
          </p:cNvPr>
          <p:cNvSpPr>
            <a:spLocks noGrp="1"/>
          </p:cNvSpPr>
          <p:nvPr>
            <p:ph type="title"/>
          </p:nvPr>
        </p:nvSpPr>
        <p:spPr/>
        <p:txBody>
          <a:bodyPr>
            <a:normAutofit/>
          </a:bodyPr>
          <a:lstStyle/>
          <a:p>
            <a:r>
              <a:rPr lang="en-US" dirty="0"/>
              <a:t>What kinds of problems are solved by algorithms?</a:t>
            </a:r>
          </a:p>
        </p:txBody>
      </p:sp>
      <p:sp>
        <p:nvSpPr>
          <p:cNvPr id="3" name="Content Placeholder 2">
            <a:extLst>
              <a:ext uri="{FF2B5EF4-FFF2-40B4-BE49-F238E27FC236}">
                <a16:creationId xmlns:a16="http://schemas.microsoft.com/office/drawing/2014/main" id="{7DB42E43-5181-963C-E296-B6467213C14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D58C1BF-D041-54B2-31A0-587417F2B4BA}"/>
              </a:ext>
            </a:extLst>
          </p:cNvPr>
          <p:cNvPicPr>
            <a:picLocks noChangeAspect="1"/>
          </p:cNvPicPr>
          <p:nvPr/>
        </p:nvPicPr>
        <p:blipFill>
          <a:blip r:embed="rId2"/>
          <a:stretch>
            <a:fillRect/>
          </a:stretch>
        </p:blipFill>
        <p:spPr>
          <a:xfrm>
            <a:off x="2244975" y="1825625"/>
            <a:ext cx="7702049" cy="4734917"/>
          </a:xfrm>
          <a:prstGeom prst="rect">
            <a:avLst/>
          </a:prstGeom>
        </p:spPr>
      </p:pic>
    </p:spTree>
    <p:extLst>
      <p:ext uri="{BB962C8B-B14F-4D97-AF65-F5344CB8AC3E}">
        <p14:creationId xmlns:p14="http://schemas.microsoft.com/office/powerpoint/2010/main" val="123827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3DEE53-1723-0FF8-AC9B-4E67D7C3635E}"/>
              </a:ext>
            </a:extLst>
          </p:cNvPr>
          <p:cNvPicPr>
            <a:picLocks noGrp="1" noChangeAspect="1"/>
          </p:cNvPicPr>
          <p:nvPr>
            <p:ph idx="1"/>
          </p:nvPr>
        </p:nvPicPr>
        <p:blipFill>
          <a:blip r:embed="rId2"/>
          <a:stretch>
            <a:fillRect/>
          </a:stretch>
        </p:blipFill>
        <p:spPr>
          <a:xfrm>
            <a:off x="2011680" y="268750"/>
            <a:ext cx="7896551" cy="5862493"/>
          </a:xfrm>
        </p:spPr>
      </p:pic>
    </p:spTree>
    <p:extLst>
      <p:ext uri="{BB962C8B-B14F-4D97-AF65-F5344CB8AC3E}">
        <p14:creationId xmlns:p14="http://schemas.microsoft.com/office/powerpoint/2010/main" val="100357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5DC7FE-60E3-0F2D-2248-02DFB11B7821}"/>
              </a:ext>
            </a:extLst>
          </p:cNvPr>
          <p:cNvPicPr>
            <a:picLocks noGrp="1" noChangeAspect="1"/>
          </p:cNvPicPr>
          <p:nvPr>
            <p:ph idx="1"/>
          </p:nvPr>
        </p:nvPicPr>
        <p:blipFill>
          <a:blip r:embed="rId2"/>
          <a:stretch>
            <a:fillRect/>
          </a:stretch>
        </p:blipFill>
        <p:spPr>
          <a:xfrm>
            <a:off x="1371600" y="687990"/>
            <a:ext cx="8943586" cy="5810233"/>
          </a:xfrm>
        </p:spPr>
      </p:pic>
    </p:spTree>
    <p:extLst>
      <p:ext uri="{BB962C8B-B14F-4D97-AF65-F5344CB8AC3E}">
        <p14:creationId xmlns:p14="http://schemas.microsoft.com/office/powerpoint/2010/main" val="358287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1BF4-2C06-4F5C-8991-B86FA0E09922}"/>
              </a:ext>
            </a:extLst>
          </p:cNvPr>
          <p:cNvSpPr>
            <a:spLocks noGrp="1"/>
          </p:cNvSpPr>
          <p:nvPr>
            <p:ph type="title"/>
          </p:nvPr>
        </p:nvSpPr>
        <p:spPr/>
        <p:txBody>
          <a:bodyPr>
            <a:normAutofit/>
          </a:bodyPr>
          <a:lstStyle/>
          <a:p>
            <a:r>
              <a:rPr lang="en-US" sz="4400" b="0" i="0" u="none" strike="noStrike" baseline="0" dirty="0">
                <a:latin typeface="Calibri" panose="020F0502020204030204" pitchFamily="34" charset="0"/>
              </a:rPr>
              <a:t>You</a:t>
            </a:r>
            <a:r>
              <a:rPr lang="th-TH" sz="4400" b="0" i="0" u="none" strike="noStrike" baseline="0" dirty="0">
                <a:latin typeface="Calibri" panose="020F0502020204030204" pitchFamily="34" charset="0"/>
              </a:rPr>
              <a:t> </a:t>
            </a:r>
            <a:r>
              <a:rPr lang="en-US" sz="4400" b="0" i="0" u="none" strike="noStrike" baseline="0" dirty="0">
                <a:latin typeface="Calibri" panose="020F0502020204030204" pitchFamily="34" charset="0"/>
              </a:rPr>
              <a:t>have</a:t>
            </a:r>
            <a:r>
              <a:rPr lang="th-TH" sz="4400" b="0" i="0" u="none" strike="noStrike" baseline="0" dirty="0">
                <a:latin typeface="Calibri" panose="020F0502020204030204" pitchFamily="34" charset="0"/>
              </a:rPr>
              <a:t> </a:t>
            </a:r>
            <a:r>
              <a:rPr lang="en-US" sz="4400" b="0" i="0" u="none" strike="noStrike" baseline="0" dirty="0">
                <a:latin typeface="Calibri" panose="020F0502020204030204" pitchFamily="34" charset="0"/>
              </a:rPr>
              <a:t>learnt</a:t>
            </a:r>
            <a:r>
              <a:rPr lang="th-TH" sz="4400" b="0" i="0" u="none" strike="noStrike" baseline="0" dirty="0">
                <a:latin typeface="Calibri" panose="020F0502020204030204" pitchFamily="34" charset="0"/>
              </a:rPr>
              <a:t> </a:t>
            </a:r>
            <a:r>
              <a:rPr lang="en-US" sz="4400" b="0" i="0" u="none" strike="noStrike" baseline="0" dirty="0" err="1">
                <a:latin typeface="Calibri" panose="020F0502020204030204" pitchFamily="34" charset="0"/>
              </a:rPr>
              <a:t>inADT</a:t>
            </a:r>
            <a:br>
              <a:rPr lang="en-US" sz="4400" b="0" i="0" u="none" strike="noStrike" baseline="0" dirty="0">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CB8875AB-FEA2-CF42-FC98-EEF32D7E82DD}"/>
              </a:ext>
            </a:extLst>
          </p:cNvPr>
          <p:cNvSpPr>
            <a:spLocks noGrp="1"/>
          </p:cNvSpPr>
          <p:nvPr>
            <p:ph idx="1"/>
          </p:nvPr>
        </p:nvSpPr>
        <p:spPr/>
        <p:txBody>
          <a:bodyPr>
            <a:normAutofit lnSpcReduction="10000"/>
          </a:bodyPr>
          <a:lstStyle/>
          <a:p>
            <a:pPr algn="l"/>
            <a:endParaRPr lang="en-US" b="0" i="0" u="none" strike="noStrike" baseline="0" dirty="0">
              <a:solidFill>
                <a:srgbClr val="000000"/>
              </a:solidFill>
              <a:latin typeface="Calibri" panose="020F0502020204030204" pitchFamily="34" charset="0"/>
            </a:endParaRPr>
          </a:p>
          <a:p>
            <a:pPr marR="0" algn="just"/>
            <a:r>
              <a:rPr lang="en-US" b="0" i="0" u="none" strike="noStrike" baseline="0" dirty="0">
                <a:latin typeface="Calibri" panose="020F0502020204030204" pitchFamily="34" charset="0"/>
              </a:rPr>
              <a:t>How</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to</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find</a:t>
            </a:r>
            <a:r>
              <a:rPr lang="th-TH" b="0" i="0" u="none" strike="noStrike" baseline="0" dirty="0">
                <a:latin typeface="Calibri" panose="020F0502020204030204" pitchFamily="34" charset="0"/>
              </a:rPr>
              <a:t> </a:t>
            </a:r>
            <a:r>
              <a:rPr lang="en-US" b="0" i="0" u="none" strike="noStrike" baseline="0" dirty="0" err="1">
                <a:latin typeface="Calibri" panose="020F0502020204030204" pitchFamily="34" charset="0"/>
              </a:rPr>
              <a:t>MaxValue</a:t>
            </a:r>
            <a:endParaRPr lang="en-US" b="0" i="0" u="none" strike="noStrike" baseline="0" dirty="0">
              <a:latin typeface="Calibri" panose="020F0502020204030204" pitchFamily="34" charset="0"/>
            </a:endParaRPr>
          </a:p>
          <a:p>
            <a:pPr marR="0" algn="just"/>
            <a:r>
              <a:rPr lang="en-US" b="0" i="0" u="none" strike="noStrike" baseline="0" dirty="0">
                <a:latin typeface="Calibri" panose="020F0502020204030204" pitchFamily="34" charset="0"/>
              </a:rPr>
              <a:t>Selection</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sort,</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bubble</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sort,</a:t>
            </a:r>
            <a:r>
              <a:rPr lang="th-TH" b="0" i="0" u="none" strike="noStrike" baseline="0" dirty="0">
                <a:latin typeface="Calibri" panose="020F0502020204030204" pitchFamily="34" charset="0"/>
              </a:rPr>
              <a:t> </a:t>
            </a:r>
            <a:r>
              <a:rPr lang="en-US" b="0" i="0" u="none" strike="noStrike" baseline="0" dirty="0" err="1">
                <a:latin typeface="Calibri" panose="020F0502020204030204" pitchFamily="34" charset="0"/>
              </a:rPr>
              <a:t>InsertionSort</a:t>
            </a:r>
            <a:endParaRPr lang="en-US" b="0" i="0" u="none" strike="noStrike" baseline="0" dirty="0">
              <a:latin typeface="Calibri" panose="020F0502020204030204" pitchFamily="34" charset="0"/>
            </a:endParaRPr>
          </a:p>
          <a:p>
            <a:pPr marR="0" algn="just"/>
            <a:r>
              <a:rPr lang="en-US" b="0" i="0" u="none" strike="noStrike" baseline="0" dirty="0">
                <a:latin typeface="Calibri" panose="020F0502020204030204" pitchFamily="34" charset="0"/>
              </a:rPr>
              <a:t>Binary</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search</a:t>
            </a:r>
          </a:p>
          <a:p>
            <a:pPr marR="0" algn="just"/>
            <a:r>
              <a:rPr lang="en-US" b="0" i="0" u="none" strike="noStrike" baseline="0" dirty="0">
                <a:latin typeface="Calibri" panose="020F0502020204030204" pitchFamily="34" charset="0"/>
              </a:rPr>
              <a:t>Recursion</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principle(Factorial)</a:t>
            </a:r>
          </a:p>
          <a:p>
            <a:pPr marR="0" algn="just"/>
            <a:r>
              <a:rPr lang="en-US" b="0" i="0" u="none" strike="noStrike" baseline="0" dirty="0" err="1">
                <a:latin typeface="Calibri" panose="020F0502020204030204" pitchFamily="34" charset="0"/>
              </a:rPr>
              <a:t>BigO</a:t>
            </a:r>
            <a:endParaRPr lang="en-US" b="0" i="0" u="none" strike="noStrike" baseline="0" dirty="0">
              <a:latin typeface="Calibri" panose="020F0502020204030204" pitchFamily="34" charset="0"/>
            </a:endParaRPr>
          </a:p>
          <a:p>
            <a:pPr marR="0" algn="just"/>
            <a:r>
              <a:rPr lang="en-US" b="0" i="0" u="none" strike="noStrike" baseline="0" dirty="0">
                <a:latin typeface="Calibri" panose="020F0502020204030204" pitchFamily="34" charset="0"/>
              </a:rPr>
              <a:t>Stack-Queue–Tower</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of</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Hanoi</a:t>
            </a:r>
          </a:p>
          <a:p>
            <a:pPr marR="0" algn="just"/>
            <a:r>
              <a:rPr lang="en-US" b="0" i="0" u="none" strike="noStrike" baseline="0" dirty="0" err="1">
                <a:latin typeface="Calibri" panose="020F0502020204030204" pitchFamily="34" charset="0"/>
              </a:rPr>
              <a:t>Linklist</a:t>
            </a:r>
            <a:r>
              <a:rPr lang="en-US" dirty="0">
                <a:latin typeface="Calibri" panose="020F0502020204030204" pitchFamily="34" charset="0"/>
              </a:rPr>
              <a:t>, </a:t>
            </a:r>
            <a:r>
              <a:rPr lang="en-US" b="0" i="0" u="none" strike="noStrike" baseline="0" dirty="0" err="1">
                <a:latin typeface="Calibri" panose="020F0502020204030204" pitchFamily="34" charset="0"/>
              </a:rPr>
              <a:t>ArrayList</a:t>
            </a:r>
            <a:endParaRPr lang="en-US" b="0" i="0" u="none" strike="noStrike" baseline="0" dirty="0">
              <a:latin typeface="Calibri" panose="020F0502020204030204" pitchFamily="34" charset="0"/>
            </a:endParaRPr>
          </a:p>
          <a:p>
            <a:pPr marR="0" algn="just"/>
            <a:r>
              <a:rPr lang="en-US" b="0" i="0" u="none" strike="noStrike" baseline="0" dirty="0">
                <a:latin typeface="Calibri" panose="020F0502020204030204" pitchFamily="34" charset="0"/>
              </a:rPr>
              <a:t>Binary Tree,</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Breadth</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First</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Search,</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Depth</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first</a:t>
            </a:r>
            <a:r>
              <a:rPr lang="th-TH" b="0" i="0" u="none" strike="noStrike" baseline="0" dirty="0">
                <a:latin typeface="Calibri" panose="020F0502020204030204" pitchFamily="34" charset="0"/>
              </a:rPr>
              <a:t> </a:t>
            </a:r>
            <a:r>
              <a:rPr lang="en-US" b="0" i="0" u="none" strike="noStrike" baseline="0" dirty="0">
                <a:latin typeface="Calibri" panose="020F0502020204030204" pitchFamily="34" charset="0"/>
              </a:rPr>
              <a:t>search</a:t>
            </a:r>
          </a:p>
          <a:p>
            <a:endParaRPr lang="en-US" dirty="0"/>
          </a:p>
        </p:txBody>
      </p:sp>
    </p:spTree>
    <p:extLst>
      <p:ext uri="{BB962C8B-B14F-4D97-AF65-F5344CB8AC3E}">
        <p14:creationId xmlns:p14="http://schemas.microsoft.com/office/powerpoint/2010/main" val="402782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2520-59ED-EA69-82ED-FEE1688151C7}"/>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0B1F0C5A-802F-3DE6-AF51-B8246B300878}"/>
              </a:ext>
            </a:extLst>
          </p:cNvPr>
          <p:cNvSpPr>
            <a:spLocks noGrp="1"/>
          </p:cNvSpPr>
          <p:nvPr>
            <p:ph idx="1"/>
          </p:nvPr>
        </p:nvSpPr>
        <p:spPr/>
        <p:txBody>
          <a:bodyPr/>
          <a:lstStyle/>
          <a:p>
            <a:r>
              <a:rPr lang="en-US" dirty="0"/>
              <a:t>A popular and efficient sorting algorithm that uses the </a:t>
            </a:r>
            <a:r>
              <a:rPr lang="en-US" b="1" dirty="0"/>
              <a:t>divide-and-conquer</a:t>
            </a:r>
            <a:r>
              <a:rPr lang="en-US" dirty="0"/>
              <a:t> strategy. </a:t>
            </a:r>
          </a:p>
          <a:p>
            <a:r>
              <a:rPr lang="en-US" dirty="0"/>
              <a:t>Developed by Tony Hoare in 1959 and is widely used because of its performance in practical scenarios. </a:t>
            </a:r>
          </a:p>
        </p:txBody>
      </p:sp>
    </p:spTree>
    <p:extLst>
      <p:ext uri="{BB962C8B-B14F-4D97-AF65-F5344CB8AC3E}">
        <p14:creationId xmlns:p14="http://schemas.microsoft.com/office/powerpoint/2010/main" val="2367396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72F7-EF09-57C8-6359-3D7833DF953C}"/>
              </a:ext>
            </a:extLst>
          </p:cNvPr>
          <p:cNvSpPr>
            <a:spLocks noGrp="1"/>
          </p:cNvSpPr>
          <p:nvPr>
            <p:ph type="title"/>
          </p:nvPr>
        </p:nvSpPr>
        <p:spPr/>
        <p:txBody>
          <a:bodyPr/>
          <a:lstStyle/>
          <a:p>
            <a:r>
              <a:rPr lang="en-US" b="1" dirty="0"/>
              <a:t>Steps of Quicksort:</a:t>
            </a:r>
          </a:p>
        </p:txBody>
      </p:sp>
      <p:sp>
        <p:nvSpPr>
          <p:cNvPr id="3" name="Content Placeholder 2">
            <a:extLst>
              <a:ext uri="{FF2B5EF4-FFF2-40B4-BE49-F238E27FC236}">
                <a16:creationId xmlns:a16="http://schemas.microsoft.com/office/drawing/2014/main" id="{E1755293-6A07-33A9-434D-151D86AFEA5A}"/>
              </a:ext>
            </a:extLst>
          </p:cNvPr>
          <p:cNvSpPr>
            <a:spLocks noGrp="1"/>
          </p:cNvSpPr>
          <p:nvPr>
            <p:ph idx="1"/>
          </p:nvPr>
        </p:nvSpPr>
        <p:spPr/>
        <p:txBody>
          <a:bodyPr>
            <a:normAutofit fontScale="92500" lnSpcReduction="20000"/>
          </a:bodyPr>
          <a:lstStyle/>
          <a:p>
            <a:pPr>
              <a:buFont typeface="+mj-lt"/>
              <a:buAutoNum type="arabicPeriod"/>
            </a:pPr>
            <a:r>
              <a:rPr lang="en-US" b="1" dirty="0"/>
              <a:t>Choose a Pivot</a:t>
            </a:r>
            <a:r>
              <a:rPr lang="en-US" dirty="0"/>
              <a:t>: Select an element from the array as the pivot. This could be the first element, last element, middle element, or even a random element (the choice of pivot affects performance but doesn't change the correctness).</a:t>
            </a:r>
          </a:p>
          <a:p>
            <a:pPr>
              <a:buFont typeface="+mj-lt"/>
              <a:buAutoNum type="arabicPeriod"/>
            </a:pPr>
            <a:r>
              <a:rPr lang="en-US" b="1" dirty="0"/>
              <a:t>Partitioning the Array</a:t>
            </a:r>
            <a:r>
              <a:rPr lang="en-US" dirty="0"/>
              <a:t>:</a:t>
            </a:r>
          </a:p>
          <a:p>
            <a:pPr marL="742950" lvl="1" indent="-285750">
              <a:buFont typeface="+mj-lt"/>
              <a:buAutoNum type="arabicPeriod"/>
            </a:pPr>
            <a:r>
              <a:rPr lang="en-US" dirty="0"/>
              <a:t>Compare each element of the array with the pivot.</a:t>
            </a:r>
          </a:p>
          <a:p>
            <a:pPr marL="742950" lvl="1" indent="-285750">
              <a:buFont typeface="+mj-lt"/>
              <a:buAutoNum type="arabicPeriod"/>
            </a:pPr>
            <a:r>
              <a:rPr lang="en-US" dirty="0"/>
              <a:t>Rearrange the elements so that all elements less than the pivot are moved to the left of the pivot and all elements greater than the pivot are moved to the right.</a:t>
            </a:r>
          </a:p>
          <a:p>
            <a:pPr>
              <a:buFont typeface="+mj-lt"/>
              <a:buAutoNum type="arabicPeriod"/>
            </a:pPr>
            <a:r>
              <a:rPr lang="en-US" b="1" dirty="0"/>
              <a:t>Recursion</a:t>
            </a:r>
            <a:r>
              <a:rPr lang="en-US" dirty="0"/>
              <a:t>: Apply quicksort recursively to the left and right subarrays (elements smaller and larger than the pivot).</a:t>
            </a:r>
          </a:p>
          <a:p>
            <a:pPr>
              <a:buFont typeface="+mj-lt"/>
              <a:buAutoNum type="arabicPeriod"/>
            </a:pPr>
            <a:r>
              <a:rPr lang="en-US" b="1" dirty="0"/>
              <a:t>Combine</a:t>
            </a:r>
            <a:r>
              <a:rPr lang="en-US" dirty="0"/>
              <a:t>: Since the array is sorted in-place during partitioning, no merging step is required. Once the recursive calls finish, the entire array will be sorted.</a:t>
            </a:r>
          </a:p>
          <a:p>
            <a:endParaRPr lang="en-US" dirty="0"/>
          </a:p>
        </p:txBody>
      </p:sp>
    </p:spTree>
    <p:extLst>
      <p:ext uri="{BB962C8B-B14F-4D97-AF65-F5344CB8AC3E}">
        <p14:creationId xmlns:p14="http://schemas.microsoft.com/office/powerpoint/2010/main" val="3977700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0501-FE57-E0A2-C224-632FDA8B2827}"/>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34883E3A-05B2-E194-D9D2-3D3A25AA7E57}"/>
              </a:ext>
            </a:extLst>
          </p:cNvPr>
          <p:cNvSpPr>
            <a:spLocks noGrp="1"/>
          </p:cNvSpPr>
          <p:nvPr>
            <p:ph idx="1"/>
          </p:nvPr>
        </p:nvSpPr>
        <p:spPr/>
        <p:txBody>
          <a:bodyPr/>
          <a:lstStyle/>
          <a:p>
            <a:r>
              <a:rPr lang="en-US" dirty="0"/>
              <a:t>Highly efficient sorting algorithm that uses a divide-and-conquer approach. </a:t>
            </a:r>
          </a:p>
          <a:p>
            <a:r>
              <a:rPr lang="en-US" b="1" dirty="0"/>
              <a:t>Partition the Array</a:t>
            </a:r>
            <a:r>
              <a:rPr lang="en-US" dirty="0"/>
              <a:t>: Rearrange the array elements so that elements less than the pivot are on the left side, and elements greater than the pivot are on the right side. The pivot element will be placed in its correct sorted position in this process.</a:t>
            </a:r>
          </a:p>
          <a:p>
            <a:r>
              <a:rPr lang="en-US" b="1" dirty="0"/>
              <a:t>Recursively Apply Quick Sort</a:t>
            </a:r>
            <a:r>
              <a:rPr lang="en-US" dirty="0"/>
              <a:t>: Apply the same process (choose a pivot, partition the array) to the left and right sub-arrays until the entire array is sorted.</a:t>
            </a:r>
          </a:p>
        </p:txBody>
      </p:sp>
    </p:spTree>
    <p:extLst>
      <p:ext uri="{BB962C8B-B14F-4D97-AF65-F5344CB8AC3E}">
        <p14:creationId xmlns:p14="http://schemas.microsoft.com/office/powerpoint/2010/main" val="401330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CB82-A81D-1BF3-AA66-44A333EF354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12E8676-B950-DC60-959E-274AD88DC909}"/>
              </a:ext>
            </a:extLst>
          </p:cNvPr>
          <p:cNvSpPr>
            <a:spLocks noGrp="1"/>
          </p:cNvSpPr>
          <p:nvPr>
            <p:ph idx="1"/>
          </p:nvPr>
        </p:nvSpPr>
        <p:spPr/>
        <p:txBody>
          <a:bodyPr/>
          <a:lstStyle/>
          <a:p>
            <a:r>
              <a:rPr lang="en-US" dirty="0"/>
              <a:t>Course outline</a:t>
            </a:r>
          </a:p>
          <a:p>
            <a:r>
              <a:rPr lang="en-US" dirty="0"/>
              <a:t>ADT revisit</a:t>
            </a:r>
          </a:p>
          <a:p>
            <a:r>
              <a:rPr lang="en-US" dirty="0"/>
              <a:t>Introduction to Algorithm</a:t>
            </a:r>
          </a:p>
        </p:txBody>
      </p:sp>
    </p:spTree>
    <p:extLst>
      <p:ext uri="{BB962C8B-B14F-4D97-AF65-F5344CB8AC3E}">
        <p14:creationId xmlns:p14="http://schemas.microsoft.com/office/powerpoint/2010/main" val="20465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B5A4-C237-E3DE-EF83-296FE3D22C75}"/>
              </a:ext>
            </a:extLst>
          </p:cNvPr>
          <p:cNvSpPr>
            <a:spLocks noGrp="1"/>
          </p:cNvSpPr>
          <p:nvPr>
            <p:ph type="title"/>
          </p:nvPr>
        </p:nvSpPr>
        <p:spPr/>
        <p:txBody>
          <a:bodyPr/>
          <a:lstStyle/>
          <a:p>
            <a:r>
              <a:rPr lang="en-US" dirty="0"/>
              <a:t>Course Contents</a:t>
            </a:r>
          </a:p>
        </p:txBody>
      </p:sp>
      <p:sp>
        <p:nvSpPr>
          <p:cNvPr id="3" name="Content Placeholder 2">
            <a:extLst>
              <a:ext uri="{FF2B5EF4-FFF2-40B4-BE49-F238E27FC236}">
                <a16:creationId xmlns:a16="http://schemas.microsoft.com/office/drawing/2014/main" id="{91A579FA-081E-560A-2383-7B50CDA86DB5}"/>
              </a:ext>
            </a:extLst>
          </p:cNvPr>
          <p:cNvSpPr>
            <a:spLocks noGrp="1"/>
          </p:cNvSpPr>
          <p:nvPr>
            <p:ph idx="1"/>
          </p:nvPr>
        </p:nvSpPr>
        <p:spPr/>
        <p:txBody>
          <a:bodyPr>
            <a:normAutofit/>
          </a:bodyPr>
          <a:lstStyle/>
          <a:p>
            <a:r>
              <a:rPr lang="en-US" dirty="0">
                <a:effectLst/>
                <a:latin typeface="Niramit"/>
                <a:ea typeface="Niramit"/>
                <a:cs typeface="Niramit"/>
              </a:rPr>
              <a:t>Introduction to Algorithm (2 units)</a:t>
            </a:r>
          </a:p>
          <a:p>
            <a:r>
              <a:rPr lang="en-US" dirty="0">
                <a:effectLst/>
                <a:latin typeface="Niramit"/>
                <a:ea typeface="Niramit"/>
                <a:cs typeface="Niramit"/>
              </a:rPr>
              <a:t>Problem-Solving Technique (2 units)</a:t>
            </a:r>
            <a:endParaRPr lang="en-US" dirty="0">
              <a:latin typeface="Niramit"/>
              <a:ea typeface="Niramit"/>
              <a:cs typeface="Niramit"/>
            </a:endParaRPr>
          </a:p>
          <a:p>
            <a:r>
              <a:rPr lang="en-US" dirty="0">
                <a:solidFill>
                  <a:srgbClr val="333333"/>
                </a:solidFill>
                <a:effectLst/>
                <a:highlight>
                  <a:srgbClr val="FFFFFF"/>
                </a:highlight>
                <a:latin typeface="Niramit"/>
                <a:ea typeface="Niramit"/>
                <a:cs typeface="Niramit"/>
              </a:rPr>
              <a:t>Time complexity and Algorithm Efficiency </a:t>
            </a:r>
            <a:r>
              <a:rPr lang="en-US" dirty="0">
                <a:effectLst/>
                <a:latin typeface="Niramit"/>
                <a:ea typeface="Niramit"/>
                <a:cs typeface="Niramit"/>
              </a:rPr>
              <a:t>(1 units)</a:t>
            </a:r>
            <a:endParaRPr lang="en-US" dirty="0">
              <a:solidFill>
                <a:srgbClr val="333333"/>
              </a:solidFill>
              <a:effectLst/>
              <a:highlight>
                <a:srgbClr val="FFFFFF"/>
              </a:highlight>
              <a:latin typeface="Niramit"/>
              <a:ea typeface="Niramit"/>
              <a:cs typeface="Niramit"/>
            </a:endParaRPr>
          </a:p>
          <a:p>
            <a:r>
              <a:rPr lang="en-US" dirty="0">
                <a:effectLst/>
                <a:latin typeface="Niramit"/>
                <a:ea typeface="Niramit"/>
                <a:cs typeface="Niramit"/>
              </a:rPr>
              <a:t>Space complexity (1 units)</a:t>
            </a:r>
            <a:endParaRPr lang="en-US" dirty="0">
              <a:solidFill>
                <a:srgbClr val="333333"/>
              </a:solidFill>
              <a:highlight>
                <a:srgbClr val="FFFFFF"/>
              </a:highlight>
              <a:latin typeface="Niramit"/>
              <a:ea typeface="Niramit"/>
              <a:cs typeface="Niramit"/>
            </a:endParaRPr>
          </a:p>
          <a:p>
            <a:r>
              <a:rPr lang="en-US" dirty="0">
                <a:effectLst/>
                <a:latin typeface="Niramit"/>
                <a:ea typeface="Niramit"/>
                <a:cs typeface="Niramit"/>
              </a:rPr>
              <a:t>Brute Force (1 units)</a:t>
            </a:r>
            <a:endParaRPr lang="en-US" dirty="0">
              <a:solidFill>
                <a:srgbClr val="333333"/>
              </a:solidFill>
              <a:effectLst/>
              <a:highlight>
                <a:srgbClr val="FFFFFF"/>
              </a:highlight>
              <a:latin typeface="Niramit"/>
              <a:ea typeface="Niramit"/>
              <a:cs typeface="Niramit"/>
            </a:endParaRPr>
          </a:p>
          <a:p>
            <a:r>
              <a:rPr lang="en-US" dirty="0">
                <a:effectLst/>
                <a:highlight>
                  <a:srgbClr val="FFFFFF"/>
                </a:highlight>
                <a:latin typeface="Niramit"/>
                <a:ea typeface="Niramit"/>
                <a:cs typeface="Niramit"/>
              </a:rPr>
              <a:t>Divide and Conquer + Recurrence Analysis </a:t>
            </a:r>
            <a:r>
              <a:rPr lang="en-US" dirty="0">
                <a:effectLst/>
                <a:latin typeface="Niramit"/>
                <a:ea typeface="Niramit"/>
                <a:cs typeface="Niramit"/>
              </a:rPr>
              <a:t>(2 units)</a:t>
            </a:r>
            <a:endParaRPr lang="en-US" dirty="0">
              <a:effectLst/>
              <a:highlight>
                <a:srgbClr val="FFFFFF"/>
              </a:highlight>
              <a:latin typeface="Niramit"/>
              <a:ea typeface="Niramit"/>
              <a:cs typeface="Niramit"/>
            </a:endParaRPr>
          </a:p>
          <a:p>
            <a:r>
              <a:rPr lang="en-US" dirty="0">
                <a:effectLst/>
                <a:highlight>
                  <a:srgbClr val="FFFFFF"/>
                </a:highlight>
                <a:latin typeface="Niramit"/>
                <a:ea typeface="Niramit"/>
                <a:cs typeface="Niramit"/>
              </a:rPr>
              <a:t>Revision + Project 1 (2 units)</a:t>
            </a:r>
            <a:endParaRPr lang="en-US" dirty="0">
              <a:effectLst/>
              <a:latin typeface="Niramit"/>
              <a:ea typeface="Niramit"/>
              <a:cs typeface="Niramit"/>
            </a:endParaRPr>
          </a:p>
          <a:p>
            <a:r>
              <a:rPr lang="en-US" dirty="0"/>
              <a:t>Total 11 units (28</a:t>
            </a:r>
            <a:r>
              <a:rPr lang="en-US" baseline="30000" dirty="0"/>
              <a:t>th</a:t>
            </a:r>
            <a:r>
              <a:rPr lang="en-US" dirty="0"/>
              <a:t> Oct – 12</a:t>
            </a:r>
            <a:r>
              <a:rPr lang="en-US" baseline="30000" dirty="0"/>
              <a:t>th</a:t>
            </a:r>
            <a:r>
              <a:rPr lang="en-US" dirty="0"/>
              <a:t> )</a:t>
            </a:r>
            <a:endParaRPr lang="en-US" baseline="30000" dirty="0"/>
          </a:p>
          <a:p>
            <a:endParaRPr lang="en-US" dirty="0"/>
          </a:p>
        </p:txBody>
      </p:sp>
    </p:spTree>
    <p:extLst>
      <p:ext uri="{BB962C8B-B14F-4D97-AF65-F5344CB8AC3E}">
        <p14:creationId xmlns:p14="http://schemas.microsoft.com/office/powerpoint/2010/main" val="356124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3FFA-B765-6E09-2C9B-1F430C7EFE85}"/>
              </a:ext>
            </a:extLst>
          </p:cNvPr>
          <p:cNvSpPr>
            <a:spLocks noGrp="1"/>
          </p:cNvSpPr>
          <p:nvPr>
            <p:ph type="title"/>
          </p:nvPr>
        </p:nvSpPr>
        <p:spPr/>
        <p:txBody>
          <a:bodyPr/>
          <a:lstStyle/>
          <a:p>
            <a:r>
              <a:rPr lang="en-US" dirty="0"/>
              <a:t>Course communication</a:t>
            </a:r>
          </a:p>
        </p:txBody>
      </p:sp>
      <p:sp>
        <p:nvSpPr>
          <p:cNvPr id="3" name="Content Placeholder 2">
            <a:extLst>
              <a:ext uri="{FF2B5EF4-FFF2-40B4-BE49-F238E27FC236}">
                <a16:creationId xmlns:a16="http://schemas.microsoft.com/office/drawing/2014/main" id="{AB5F60C8-D7F2-4839-03BB-C02C935CE6D6}"/>
              </a:ext>
            </a:extLst>
          </p:cNvPr>
          <p:cNvSpPr>
            <a:spLocks noGrp="1"/>
          </p:cNvSpPr>
          <p:nvPr>
            <p:ph idx="1"/>
          </p:nvPr>
        </p:nvSpPr>
        <p:spPr/>
        <p:txBody>
          <a:bodyPr/>
          <a:lstStyle/>
          <a:p>
            <a:r>
              <a:rPr lang="en-US" dirty="0"/>
              <a:t>CAMT </a:t>
            </a:r>
            <a:r>
              <a:rPr lang="en-US" dirty="0" err="1"/>
              <a:t>moodle</a:t>
            </a:r>
            <a:r>
              <a:rPr lang="en-US" dirty="0"/>
              <a:t> site</a:t>
            </a:r>
          </a:p>
          <a:p>
            <a:r>
              <a:rPr lang="en-US" dirty="0"/>
              <a:t>Algorithm Analysis and Design</a:t>
            </a:r>
          </a:p>
        </p:txBody>
      </p:sp>
    </p:spTree>
    <p:extLst>
      <p:ext uri="{BB962C8B-B14F-4D97-AF65-F5344CB8AC3E}">
        <p14:creationId xmlns:p14="http://schemas.microsoft.com/office/powerpoint/2010/main" val="249910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3AC8-4DD3-EC7D-15CF-859CB6C39076}"/>
              </a:ext>
            </a:extLst>
          </p:cNvPr>
          <p:cNvSpPr>
            <a:spLocks noGrp="1"/>
          </p:cNvSpPr>
          <p:nvPr>
            <p:ph type="title"/>
          </p:nvPr>
        </p:nvSpPr>
        <p:spPr/>
        <p:txBody>
          <a:bodyPr/>
          <a:lstStyle/>
          <a:p>
            <a:r>
              <a:rPr lang="en-US" dirty="0"/>
              <a:t>Programming language</a:t>
            </a:r>
          </a:p>
        </p:txBody>
      </p:sp>
      <p:sp>
        <p:nvSpPr>
          <p:cNvPr id="3" name="Content Placeholder 2">
            <a:extLst>
              <a:ext uri="{FF2B5EF4-FFF2-40B4-BE49-F238E27FC236}">
                <a16:creationId xmlns:a16="http://schemas.microsoft.com/office/drawing/2014/main" id="{A4FCAB68-12BA-0DD5-FBA7-A51CAD054829}"/>
              </a:ext>
            </a:extLst>
          </p:cNvPr>
          <p:cNvSpPr>
            <a:spLocks noGrp="1"/>
          </p:cNvSpPr>
          <p:nvPr>
            <p:ph idx="1"/>
          </p:nvPr>
        </p:nvSpPr>
        <p:spPr/>
        <p:txBody>
          <a:bodyPr/>
          <a:lstStyle/>
          <a:p>
            <a:r>
              <a:rPr lang="en-US" dirty="0"/>
              <a:t>Java programing</a:t>
            </a:r>
          </a:p>
          <a:p>
            <a:r>
              <a:rPr lang="en-US" dirty="0"/>
              <a:t>VS code</a:t>
            </a:r>
          </a:p>
        </p:txBody>
      </p:sp>
    </p:spTree>
    <p:extLst>
      <p:ext uri="{BB962C8B-B14F-4D97-AF65-F5344CB8AC3E}">
        <p14:creationId xmlns:p14="http://schemas.microsoft.com/office/powerpoint/2010/main" val="404443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EB6A-43A7-B3EF-6927-8544647877CD}"/>
              </a:ext>
            </a:extLst>
          </p:cNvPr>
          <p:cNvSpPr>
            <a:spLocks noGrp="1"/>
          </p:cNvSpPr>
          <p:nvPr>
            <p:ph type="title"/>
          </p:nvPr>
        </p:nvSpPr>
        <p:spPr/>
        <p:txBody>
          <a:bodyPr/>
          <a:lstStyle/>
          <a:p>
            <a:r>
              <a:rPr lang="en-US" dirty="0"/>
              <a:t>Introduction to Algorithm</a:t>
            </a:r>
          </a:p>
        </p:txBody>
      </p:sp>
      <p:pic>
        <p:nvPicPr>
          <p:cNvPr id="5" name="Content Placeholder 4">
            <a:extLst>
              <a:ext uri="{FF2B5EF4-FFF2-40B4-BE49-F238E27FC236}">
                <a16:creationId xmlns:a16="http://schemas.microsoft.com/office/drawing/2014/main" id="{B38E9D09-8A50-AF7A-5749-7A1BC2C5CEB2}"/>
              </a:ext>
            </a:extLst>
          </p:cNvPr>
          <p:cNvPicPr>
            <a:picLocks noGrp="1" noChangeAspect="1"/>
          </p:cNvPicPr>
          <p:nvPr>
            <p:ph idx="1"/>
          </p:nvPr>
        </p:nvPicPr>
        <p:blipFill>
          <a:blip r:embed="rId2"/>
          <a:stretch>
            <a:fillRect/>
          </a:stretch>
        </p:blipFill>
        <p:spPr>
          <a:xfrm>
            <a:off x="2407298" y="1485762"/>
            <a:ext cx="7085745" cy="4887144"/>
          </a:xfrm>
        </p:spPr>
      </p:pic>
    </p:spTree>
    <p:extLst>
      <p:ext uri="{BB962C8B-B14F-4D97-AF65-F5344CB8AC3E}">
        <p14:creationId xmlns:p14="http://schemas.microsoft.com/office/powerpoint/2010/main" val="249539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9D3D-EC9A-050A-962C-A14DE4376DBE}"/>
              </a:ext>
            </a:extLst>
          </p:cNvPr>
          <p:cNvSpPr>
            <a:spLocks noGrp="1"/>
          </p:cNvSpPr>
          <p:nvPr>
            <p:ph type="title"/>
          </p:nvPr>
        </p:nvSpPr>
        <p:spPr/>
        <p:txBody>
          <a:bodyPr/>
          <a:lstStyle/>
          <a:p>
            <a:r>
              <a:rPr lang="en-US" dirty="0"/>
              <a:t>Introduction to Algorithm</a:t>
            </a:r>
          </a:p>
        </p:txBody>
      </p:sp>
      <p:pic>
        <p:nvPicPr>
          <p:cNvPr id="5" name="Picture 4">
            <a:extLst>
              <a:ext uri="{FF2B5EF4-FFF2-40B4-BE49-F238E27FC236}">
                <a16:creationId xmlns:a16="http://schemas.microsoft.com/office/drawing/2014/main" id="{A8C0C015-7EE1-9048-813A-B3A4EBA2BFBC}"/>
              </a:ext>
            </a:extLst>
          </p:cNvPr>
          <p:cNvPicPr>
            <a:picLocks noChangeAspect="1"/>
          </p:cNvPicPr>
          <p:nvPr/>
        </p:nvPicPr>
        <p:blipFill>
          <a:blip r:embed="rId2"/>
          <a:stretch>
            <a:fillRect/>
          </a:stretch>
        </p:blipFill>
        <p:spPr>
          <a:xfrm>
            <a:off x="1690514" y="1334750"/>
            <a:ext cx="8810972" cy="5246823"/>
          </a:xfrm>
          <a:prstGeom prst="rect">
            <a:avLst/>
          </a:prstGeom>
        </p:spPr>
      </p:pic>
    </p:spTree>
    <p:extLst>
      <p:ext uri="{BB962C8B-B14F-4D97-AF65-F5344CB8AC3E}">
        <p14:creationId xmlns:p14="http://schemas.microsoft.com/office/powerpoint/2010/main" val="78744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22CC-68D3-D1AD-5101-5AEE998AA2C1}"/>
              </a:ext>
            </a:extLst>
          </p:cNvPr>
          <p:cNvSpPr>
            <a:spLocks noGrp="1"/>
          </p:cNvSpPr>
          <p:nvPr>
            <p:ph type="title"/>
          </p:nvPr>
        </p:nvSpPr>
        <p:spPr/>
        <p:txBody>
          <a:bodyPr/>
          <a:lstStyle/>
          <a:p>
            <a:r>
              <a:rPr lang="en-US" dirty="0"/>
              <a:t>Why study algorithms?</a:t>
            </a:r>
          </a:p>
        </p:txBody>
      </p:sp>
      <p:sp>
        <p:nvSpPr>
          <p:cNvPr id="3" name="Content Placeholder 2">
            <a:extLst>
              <a:ext uri="{FF2B5EF4-FFF2-40B4-BE49-F238E27FC236}">
                <a16:creationId xmlns:a16="http://schemas.microsoft.com/office/drawing/2014/main" id="{9DE894F1-4049-B2BF-FF3A-C4B2AD8BF712}"/>
              </a:ext>
            </a:extLst>
          </p:cNvPr>
          <p:cNvSpPr>
            <a:spLocks noGrp="1"/>
          </p:cNvSpPr>
          <p:nvPr>
            <p:ph idx="1"/>
          </p:nvPr>
        </p:nvSpPr>
        <p:spPr/>
        <p:txBody>
          <a:bodyPr>
            <a:normAutofit fontScale="92500" lnSpcReduction="10000"/>
          </a:bodyPr>
          <a:lstStyle/>
          <a:p>
            <a:r>
              <a:rPr lang="en-US" dirty="0"/>
              <a:t>Important for all other branches of computer science related.</a:t>
            </a:r>
          </a:p>
          <a:p>
            <a:pPr lvl="1"/>
            <a:r>
              <a:rPr lang="en-US" dirty="0"/>
              <a:t>Time and space </a:t>
            </a:r>
          </a:p>
          <a:p>
            <a:pPr lvl="1"/>
            <a:r>
              <a:rPr lang="en-US" dirty="0"/>
              <a:t>Large data</a:t>
            </a:r>
          </a:p>
          <a:p>
            <a:r>
              <a:rPr lang="en-US" dirty="0"/>
              <a:t>Play a key role in modern tech. innovation</a:t>
            </a:r>
          </a:p>
          <a:p>
            <a:pPr lvl="1"/>
            <a:r>
              <a:rPr lang="en-US" dirty="0"/>
              <a:t>AI, ML, Blockchain</a:t>
            </a:r>
          </a:p>
          <a:p>
            <a:pPr lvl="1"/>
            <a:r>
              <a:rPr lang="en-US" dirty="0"/>
              <a:t>Novel solution in healthcare, tourism, logistics fields.</a:t>
            </a:r>
          </a:p>
          <a:p>
            <a:r>
              <a:rPr lang="en-US" dirty="0"/>
              <a:t>Provide novel “lens” on process outside computer science and tech.</a:t>
            </a:r>
          </a:p>
          <a:p>
            <a:pPr lvl="1"/>
            <a:r>
              <a:rPr lang="en-US" dirty="0"/>
              <a:t>scheduling tasks, navigating routes, to analyzing social networks</a:t>
            </a:r>
          </a:p>
          <a:p>
            <a:r>
              <a:rPr lang="en-US" dirty="0"/>
              <a:t>Challenging &amp; fun</a:t>
            </a:r>
          </a:p>
          <a:p>
            <a:pPr lvl="1"/>
            <a:r>
              <a:rPr lang="en-US" dirty="0"/>
              <a:t>Improve coding performance</a:t>
            </a:r>
          </a:p>
          <a:p>
            <a:pPr lvl="1"/>
            <a:r>
              <a:rPr lang="en-US" dirty="0"/>
              <a:t>Problem solving skills</a:t>
            </a:r>
          </a:p>
        </p:txBody>
      </p:sp>
    </p:spTree>
    <p:extLst>
      <p:ext uri="{BB962C8B-B14F-4D97-AF65-F5344CB8AC3E}">
        <p14:creationId xmlns:p14="http://schemas.microsoft.com/office/powerpoint/2010/main" val="75870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18C3-F5F0-F923-5A33-F4C5F630ECB1}"/>
              </a:ext>
            </a:extLst>
          </p:cNvPr>
          <p:cNvSpPr>
            <a:spLocks noGrp="1"/>
          </p:cNvSpPr>
          <p:nvPr>
            <p:ph type="title"/>
          </p:nvPr>
        </p:nvSpPr>
        <p:spPr/>
        <p:txBody>
          <a:bodyPr/>
          <a:lstStyle/>
          <a:p>
            <a:r>
              <a:rPr lang="en-US" dirty="0"/>
              <a:t>Why do we analyze an algorithm?</a:t>
            </a:r>
          </a:p>
        </p:txBody>
      </p:sp>
      <p:sp>
        <p:nvSpPr>
          <p:cNvPr id="3" name="Content Placeholder 2">
            <a:extLst>
              <a:ext uri="{FF2B5EF4-FFF2-40B4-BE49-F238E27FC236}">
                <a16:creationId xmlns:a16="http://schemas.microsoft.com/office/drawing/2014/main" id="{572C5FD6-8006-3D0D-A2ED-BA12244807E4}"/>
              </a:ext>
            </a:extLst>
          </p:cNvPr>
          <p:cNvSpPr>
            <a:spLocks noGrp="1"/>
          </p:cNvSpPr>
          <p:nvPr>
            <p:ph idx="1"/>
          </p:nvPr>
        </p:nvSpPr>
        <p:spPr/>
        <p:txBody>
          <a:bodyPr/>
          <a:lstStyle/>
          <a:p>
            <a:r>
              <a:rPr lang="en-US" b="1" u="sng" dirty="0"/>
              <a:t>Classify </a:t>
            </a:r>
            <a:r>
              <a:rPr lang="en-US" dirty="0"/>
              <a:t>problems and algorithms by difficulty</a:t>
            </a:r>
          </a:p>
          <a:p>
            <a:r>
              <a:rPr lang="en-US" b="1" u="sng" dirty="0"/>
              <a:t>Predict</a:t>
            </a:r>
            <a:r>
              <a:rPr lang="en-US" dirty="0"/>
              <a:t> performance, </a:t>
            </a:r>
            <a:r>
              <a:rPr lang="en-US" b="1" u="sng" dirty="0"/>
              <a:t>compare</a:t>
            </a:r>
            <a:r>
              <a:rPr lang="en-US" dirty="0"/>
              <a:t> algorithms, </a:t>
            </a:r>
            <a:r>
              <a:rPr lang="en-US" b="1" u="sng" dirty="0"/>
              <a:t>tuning </a:t>
            </a:r>
            <a:r>
              <a:rPr lang="en-US" dirty="0"/>
              <a:t>params.</a:t>
            </a:r>
          </a:p>
          <a:p>
            <a:r>
              <a:rPr lang="en-US" dirty="0"/>
              <a:t>Better understand and </a:t>
            </a:r>
            <a:r>
              <a:rPr lang="en-US" b="1" u="sng" dirty="0"/>
              <a:t>improve </a:t>
            </a:r>
            <a:r>
              <a:rPr lang="en-US" dirty="0"/>
              <a:t>implementations and algorithms.</a:t>
            </a:r>
          </a:p>
        </p:txBody>
      </p:sp>
    </p:spTree>
    <p:extLst>
      <p:ext uri="{BB962C8B-B14F-4D97-AF65-F5344CB8AC3E}">
        <p14:creationId xmlns:p14="http://schemas.microsoft.com/office/powerpoint/2010/main" val="2578474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2861</TotalTime>
  <Words>659</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Niramit</vt:lpstr>
      <vt:lpstr>Office Theme</vt:lpstr>
      <vt:lpstr>Algorithm Design and Analysis</vt:lpstr>
      <vt:lpstr>Agenda</vt:lpstr>
      <vt:lpstr>Course Contents</vt:lpstr>
      <vt:lpstr>Course communication</vt:lpstr>
      <vt:lpstr>Programming language</vt:lpstr>
      <vt:lpstr>Introduction to Algorithm</vt:lpstr>
      <vt:lpstr>Introduction to Algorithm</vt:lpstr>
      <vt:lpstr>Why study algorithms?</vt:lpstr>
      <vt:lpstr>Why do we analyze an algorithm?</vt:lpstr>
      <vt:lpstr>What are input and output?</vt:lpstr>
      <vt:lpstr>Sorting problem</vt:lpstr>
      <vt:lpstr>What kinds of problems are solved by algorithms?</vt:lpstr>
      <vt:lpstr>PowerPoint Presentation</vt:lpstr>
      <vt:lpstr>PowerPoint Presentation</vt:lpstr>
      <vt:lpstr>You have learnt inADT </vt:lpstr>
      <vt:lpstr>Quick Sort</vt:lpstr>
      <vt:lpstr>Steps of Quicksort:</vt:lpstr>
      <vt:lpstr>Merge Sort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PREE THIENGBURANATHUM</dc:creator>
  <cp:lastModifiedBy>PREE THIENGBURANATHUM</cp:lastModifiedBy>
  <cp:revision>33</cp:revision>
  <dcterms:created xsi:type="dcterms:W3CDTF">2024-09-04T07:08:02Z</dcterms:created>
  <dcterms:modified xsi:type="dcterms:W3CDTF">2024-09-09T10:57:40Z</dcterms:modified>
</cp:coreProperties>
</file>