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1" r:id="rId5"/>
    <p:sldId id="258" r:id="rId6"/>
    <p:sldId id="259"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74"/>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495" y="372745"/>
            <a:ext cx="7729855" cy="337185"/>
          </a:xfrm>
          <a:prstGeom prst="rect">
            <a:avLst/>
          </a:prstGeom>
        </p:spPr>
        <p:txBody>
          <a:bodyPr wrap="square">
            <a:spAutoFit/>
          </a:bodyPr>
          <a:p>
            <a:pPr marL="0" indent="0" algn="ctr">
              <a:spcBef>
                <a:spcPts val="6000"/>
              </a:spcBef>
              <a:spcAft>
                <a:spcPct val="60000"/>
              </a:spcAft>
            </a:pPr>
            <a:r>
              <a:rPr lang="en-US" altLang="zh-CN" sz="1600" b="1" i="0">
                <a:solidFill>
                  <a:srgbClr val="FF0000"/>
                </a:solidFill>
                <a:latin typeface="Arial" panose="020B0604020202020204"/>
                <a:ea typeface="Arial" panose="020B0604020202020204"/>
              </a:rPr>
              <a:t>o1 replication journey a strategic progress report part 1</a:t>
            </a:r>
            <a:endParaRPr lang="en-US" altLang="zh-CN" sz="1600" b="1" i="0">
              <a:solidFill>
                <a:srgbClr val="FF0000"/>
              </a:solidFill>
              <a:latin typeface="Arial" panose="020B0604020202020204"/>
              <a:ea typeface="Arial" panose="020B0604020202020204"/>
            </a:endParaRPr>
          </a:p>
        </p:txBody>
      </p:sp>
      <p:sp>
        <p:nvSpPr>
          <p:cNvPr id="5" name="文本框 4"/>
          <p:cNvSpPr txBox="1"/>
          <p:nvPr/>
        </p:nvSpPr>
        <p:spPr>
          <a:xfrm>
            <a:off x="328295" y="865505"/>
            <a:ext cx="5133975" cy="4883150"/>
          </a:xfrm>
          <a:prstGeom prst="rect">
            <a:avLst/>
          </a:prstGeom>
        </p:spPr>
        <p:txBody>
          <a:bodyPr wrap="square">
            <a:noAutofit/>
          </a:bodyPr>
          <a:p>
            <a:pPr marL="0" indent="0">
              <a:spcBef>
                <a:spcPts val="1500"/>
              </a:spcBef>
              <a:spcAft>
                <a:spcPts val="1200"/>
              </a:spcAft>
            </a:pPr>
            <a:r>
              <a:rPr lang="en-US" altLang="zh-CN" sz="1000" b="0" i="0">
                <a:solidFill>
                  <a:srgbClr val="FF0000"/>
                </a:solidFill>
                <a:latin typeface="Arial" panose="020B0604020202020204"/>
                <a:ea typeface="Arial" panose="020B0604020202020204"/>
              </a:rPr>
              <a:t>Q: </a:t>
            </a:r>
            <a:r>
              <a:rPr lang="zh-CN" altLang="en-US" sz="1000" b="0" i="0">
                <a:solidFill>
                  <a:srgbClr val="FF0000"/>
                </a:solidFill>
                <a:latin typeface="Arial" panose="020B0604020202020204"/>
                <a:ea typeface="Arial" panose="020B0604020202020204"/>
              </a:rPr>
              <a:t>这篇论文试图解决什么问题？</a:t>
            </a:r>
            <a:endParaRPr lang="zh-CN" altLang="en-US" sz="1000" b="0" i="0">
              <a:solidFill>
                <a:srgbClr val="FF0000"/>
              </a:solidFill>
              <a:latin typeface="Arial" panose="020B0604020202020204"/>
              <a:ea typeface="Arial" panose="020B0604020202020204"/>
            </a:endParaRPr>
          </a:p>
          <a:p>
            <a:pPr marL="0" indent="0"/>
            <a:r>
              <a:rPr lang="en-US" altLang="zh-CN" sz="1000" b="0" i="0">
                <a:solidFill>
                  <a:srgbClr val="666666"/>
                </a:solidFill>
                <a:latin typeface="Arial" panose="020B0604020202020204"/>
                <a:ea typeface="Arial" panose="020B0604020202020204"/>
              </a:rPr>
              <a:t>A: </a:t>
            </a:r>
            <a:r>
              <a:rPr lang="zh-CN" altLang="en-US" sz="1000" b="0" i="0">
                <a:solidFill>
                  <a:srgbClr val="666666"/>
                </a:solidFill>
                <a:latin typeface="Arial" panose="020B0604020202020204"/>
                <a:ea typeface="Arial" panose="020B0604020202020204"/>
              </a:rPr>
              <a:t>这篇论文介绍了一种人工智能研究方法，即</a:t>
            </a:r>
            <a:r>
              <a:rPr lang="en-US" altLang="zh-CN" sz="1000" b="0" i="0">
                <a:solidFill>
                  <a:srgbClr val="666666"/>
                </a:solidFill>
                <a:latin typeface="Arial" panose="020B0604020202020204"/>
                <a:ea typeface="Arial" panose="020B0604020202020204"/>
              </a:rPr>
              <a:t>O1</a:t>
            </a:r>
            <a:r>
              <a:rPr lang="zh-CN" altLang="en-US" sz="1000" b="0" i="0">
                <a:solidFill>
                  <a:srgbClr val="666666"/>
                </a:solidFill>
                <a:latin typeface="Arial" panose="020B0604020202020204"/>
                <a:ea typeface="Arial" panose="020B0604020202020204"/>
              </a:rPr>
              <a:t>复制之旅（</a:t>
            </a:r>
            <a:r>
              <a:rPr lang="en-US" altLang="zh-CN" sz="1000" b="0" i="0">
                <a:solidFill>
                  <a:srgbClr val="666666"/>
                </a:solidFill>
                <a:latin typeface="Arial" panose="020B0604020202020204"/>
                <a:ea typeface="Arial" panose="020B0604020202020204"/>
              </a:rPr>
              <a:t>O1 Replication Journey</a:t>
            </a:r>
            <a:r>
              <a:rPr lang="zh-CN" altLang="en-US" sz="1000" b="0" i="0">
                <a:solidFill>
                  <a:srgbClr val="666666"/>
                </a:solidFill>
                <a:latin typeface="Arial" panose="020B0604020202020204"/>
                <a:ea typeface="Arial" panose="020B0604020202020204"/>
              </a:rPr>
              <a:t>），旨在回应</a:t>
            </a:r>
            <a:r>
              <a:rPr lang="en-US" altLang="zh-CN" sz="1000" b="0" i="0">
                <a:solidFill>
                  <a:srgbClr val="666666"/>
                </a:solidFill>
                <a:latin typeface="Arial" panose="020B0604020202020204"/>
                <a:ea typeface="Arial" panose="020B0604020202020204"/>
              </a:rPr>
              <a:t>OpenAI</a:t>
            </a:r>
            <a:r>
              <a:rPr lang="zh-CN" altLang="en-US" sz="1000" b="0" i="0">
                <a:solidFill>
                  <a:srgbClr val="666666"/>
                </a:solidFill>
                <a:latin typeface="Arial" panose="020B0604020202020204"/>
                <a:ea typeface="Arial" panose="020B0604020202020204"/>
              </a:rPr>
              <a:t>宣布的突破性</a:t>
            </a:r>
            <a:r>
              <a:rPr lang="en-US" altLang="zh-CN" sz="1000" b="0" i="0">
                <a:solidFill>
                  <a:srgbClr val="666666"/>
                </a:solidFill>
                <a:latin typeface="Arial" panose="020B0604020202020204"/>
                <a:ea typeface="Arial" panose="020B0604020202020204"/>
              </a:rPr>
              <a:t>O1</a:t>
            </a:r>
            <a:r>
              <a:rPr lang="zh-CN" altLang="en-US" sz="1000" b="0" i="0">
                <a:solidFill>
                  <a:srgbClr val="666666"/>
                </a:solidFill>
                <a:latin typeface="Arial" panose="020B0604020202020204"/>
                <a:ea typeface="Arial" panose="020B0604020202020204"/>
              </a:rPr>
              <a:t>模型。论文试图解决的问题主要集中在以下几个方面：</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现代</a:t>
            </a: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研究的封闭性：由于长期团队项目导致的信息孤立、信息共享延迟，以及对多样化贡献缺乏认可等问题。</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研究方法的挑战：在大规模、长期团队项目中，如何提高透明度、促进实时反馈和认可，以及如何鼓励对长期研究项目的持续承诺。</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促进开放科学和集体进步：通过共享从复制</a:t>
            </a:r>
            <a:r>
              <a:rPr lang="en-US" altLang="zh-CN" sz="1000" b="0" i="0">
                <a:solidFill>
                  <a:srgbClr val="666666"/>
                </a:solidFill>
                <a:latin typeface="Arial" panose="020B0604020202020204"/>
                <a:ea typeface="Arial" panose="020B0604020202020204"/>
              </a:rPr>
              <a:t>O1</a:t>
            </a:r>
            <a:r>
              <a:rPr lang="zh-CN" altLang="en-US" sz="1000" b="0" i="0">
                <a:solidFill>
                  <a:srgbClr val="666666"/>
                </a:solidFill>
                <a:latin typeface="Arial" panose="020B0604020202020204"/>
                <a:ea typeface="Arial" panose="020B0604020202020204"/>
              </a:rPr>
              <a:t>模型的尝试中获得的见解、资源和教训，来促进更开放和协作的</a:t>
            </a: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研究生态系统。</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为</a:t>
            </a: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在科学发现中的作用奠定基础：通过详细记录科学探索过程，培养一个独特且宝贵的数据集，这对于训练真正理解科学方法的</a:t>
            </a: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模型至关重要。</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推动负责任的</a:t>
            </a: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发展：在追求技术突破的同时，通过详细记录研究过程和决策，建立透明度高标准，这对于培养公众对</a:t>
            </a: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研究的信任至关重要。</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提出“旅程学习”新范式：</a:t>
            </a:r>
            <a:r>
              <a:rPr lang="zh-CN" altLang="en-US" sz="1000" b="1" i="0">
                <a:solidFill>
                  <a:srgbClr val="FF0000"/>
                </a:solidFill>
                <a:latin typeface="Arial" panose="020B0604020202020204"/>
                <a:ea typeface="Arial" panose="020B0604020202020204"/>
              </a:rPr>
              <a:t>解决传统“捷径学习”在复杂、动态和开放式问题上的局限性，通过鼓励模型学习完整的探索过程（包括试错、反思和回溯）来提高智能水平</a:t>
            </a:r>
            <a:r>
              <a:rPr lang="zh-CN" altLang="en-US" sz="1000" b="0" i="0">
                <a:solidFill>
                  <a:srgbClr val="666666"/>
                </a:solidFill>
                <a:latin typeface="Arial" panose="020B0604020202020204"/>
                <a:ea typeface="Arial" panose="020B0604020202020204"/>
              </a:rPr>
              <a:t>。</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复制</a:t>
            </a:r>
            <a:r>
              <a:rPr lang="en-US" altLang="zh-CN" sz="1000" b="0" i="0">
                <a:solidFill>
                  <a:srgbClr val="666666"/>
                </a:solidFill>
                <a:latin typeface="Arial" panose="020B0604020202020204"/>
                <a:ea typeface="Arial" panose="020B0604020202020204"/>
              </a:rPr>
              <a:t>O1</a:t>
            </a:r>
            <a:r>
              <a:rPr lang="zh-CN" altLang="en-US" sz="1000" b="0" i="0">
                <a:solidFill>
                  <a:srgbClr val="666666"/>
                </a:solidFill>
                <a:latin typeface="Arial" panose="020B0604020202020204"/>
                <a:ea typeface="Arial" panose="020B0604020202020204"/>
              </a:rPr>
              <a:t>模型的能力：虽然论文的目标不是与</a:t>
            </a:r>
            <a:r>
              <a:rPr lang="en-US" altLang="zh-CN" sz="1000" b="0" i="0">
                <a:solidFill>
                  <a:srgbClr val="666666"/>
                </a:solidFill>
                <a:latin typeface="Arial" panose="020B0604020202020204"/>
                <a:ea typeface="Arial" panose="020B0604020202020204"/>
              </a:rPr>
              <a:t>OpenAI</a:t>
            </a:r>
            <a:r>
              <a:rPr lang="zh-CN" altLang="en-US" sz="1000" b="0" i="0">
                <a:solidFill>
                  <a:srgbClr val="666666"/>
                </a:solidFill>
                <a:latin typeface="Arial" panose="020B0604020202020204"/>
                <a:ea typeface="Arial" panose="020B0604020202020204"/>
              </a:rPr>
              <a:t>的</a:t>
            </a:r>
            <a:r>
              <a:rPr lang="en-US" altLang="zh-CN" sz="1000" b="0" i="0">
                <a:solidFill>
                  <a:srgbClr val="666666"/>
                </a:solidFill>
                <a:latin typeface="Arial" panose="020B0604020202020204"/>
                <a:ea typeface="Arial" panose="020B0604020202020204"/>
              </a:rPr>
              <a:t>O1</a:t>
            </a:r>
            <a:r>
              <a:rPr lang="zh-CN" altLang="en-US" sz="1000" b="0" i="0">
                <a:solidFill>
                  <a:srgbClr val="666666"/>
                </a:solidFill>
                <a:latin typeface="Arial" panose="020B0604020202020204"/>
                <a:ea typeface="Arial" panose="020B0604020202020204"/>
              </a:rPr>
              <a:t>模型性能持平，但通过透明的记录和分享探索过程，旨在揭开</a:t>
            </a:r>
            <a:r>
              <a:rPr lang="en-US" altLang="zh-CN" sz="1000" b="0" i="0">
                <a:solidFill>
                  <a:srgbClr val="666666"/>
                </a:solidFill>
                <a:latin typeface="Arial" panose="020B0604020202020204"/>
                <a:ea typeface="Arial" panose="020B0604020202020204"/>
              </a:rPr>
              <a:t>O1</a:t>
            </a:r>
            <a:r>
              <a:rPr lang="zh-CN" altLang="en-US" sz="1000" b="0" i="0">
                <a:solidFill>
                  <a:srgbClr val="666666"/>
                </a:solidFill>
                <a:latin typeface="Arial" panose="020B0604020202020204"/>
                <a:ea typeface="Arial" panose="020B0604020202020204"/>
              </a:rPr>
              <a:t>报告成功的关键时刻因素。</a:t>
            </a:r>
            <a:endParaRPr lang="zh-CN" altLang="en-US" sz="1000" b="0"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总的来说，这篇论文试图通过一种新的研究和沟通方法，应对现代</a:t>
            </a: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研究中的挑战，推动开放科学，为</a:t>
            </a: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在科学发现中的作用奠定基础，并促进负责任的</a:t>
            </a:r>
            <a:r>
              <a:rPr lang="en-US" altLang="zh-CN" sz="1000" b="0" i="0">
                <a:solidFill>
                  <a:srgbClr val="666666"/>
                </a:solidFill>
                <a:latin typeface="Arial" panose="020B0604020202020204"/>
                <a:ea typeface="Arial" panose="020B0604020202020204"/>
              </a:rPr>
              <a:t>AI</a:t>
            </a:r>
            <a:r>
              <a:rPr lang="zh-CN" altLang="en-US" sz="1000" b="0" i="0">
                <a:solidFill>
                  <a:srgbClr val="666666"/>
                </a:solidFill>
                <a:latin typeface="Arial" panose="020B0604020202020204"/>
                <a:ea typeface="Arial" panose="020B0604020202020204"/>
              </a:rPr>
              <a:t>发展。</a:t>
            </a:r>
            <a:endParaRPr lang="zh-CN" altLang="en-US" sz="1000" b="0" i="0">
              <a:solidFill>
                <a:srgbClr val="666666"/>
              </a:solidFill>
              <a:latin typeface="Arial" panose="020B0604020202020204"/>
              <a:ea typeface="Arial" panose="020B0604020202020204"/>
            </a:endParaRPr>
          </a:p>
        </p:txBody>
      </p:sp>
      <p:pic>
        <p:nvPicPr>
          <p:cNvPr id="6" name="图片 5"/>
          <p:cNvPicPr>
            <a:picLocks noChangeAspect="1"/>
          </p:cNvPicPr>
          <p:nvPr/>
        </p:nvPicPr>
        <p:blipFill>
          <a:blip r:embed="rId1"/>
          <a:stretch>
            <a:fillRect/>
          </a:stretch>
        </p:blipFill>
        <p:spPr>
          <a:xfrm>
            <a:off x="5711190" y="1177290"/>
            <a:ext cx="6210300" cy="376999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86760" y="292170"/>
            <a:ext cx="10969200" cy="705600"/>
          </a:xfrm>
        </p:spPr>
        <p:txBody>
          <a:bodyPr>
            <a:normAutofit/>
          </a:bodyPr>
          <a:p>
            <a:pPr algn="ctr">
              <a:spcBef>
                <a:spcPts val="6000"/>
              </a:spcBef>
              <a:spcAft>
                <a:spcPct val="60000"/>
              </a:spcAft>
              <a:buClrTx/>
              <a:buSzTx/>
              <a:buFontTx/>
            </a:pPr>
            <a:r>
              <a:rPr lang="en-US" altLang="zh-CN" sz="1600" b="1" spc="0">
                <a:solidFill>
                  <a:srgbClr val="FF0000"/>
                </a:solidFill>
                <a:latin typeface="Arial" panose="020B0604020202020204"/>
                <a:ea typeface="Arial" panose="020B0604020202020204"/>
                <a:cs typeface="+mn-cs"/>
              </a:rPr>
              <a:t>the lessons of developing process reward models in mathematical reasoning</a:t>
            </a:r>
            <a:br>
              <a:rPr lang="en-US" altLang="zh-CN" sz="1600" b="1" spc="0">
                <a:solidFill>
                  <a:srgbClr val="FF0000"/>
                </a:solidFill>
                <a:latin typeface="Arial" panose="020B0604020202020204"/>
                <a:ea typeface="Arial" panose="020B0604020202020204"/>
                <a:cs typeface="+mn-cs"/>
              </a:rPr>
            </a:br>
            <a:endParaRPr lang="en-US" altLang="zh-CN" sz="1600" b="1" spc="0">
              <a:solidFill>
                <a:srgbClr val="FF0000"/>
              </a:solidFill>
              <a:latin typeface="Arial" panose="020B0604020202020204"/>
              <a:ea typeface="Arial" panose="020B0604020202020204"/>
              <a:cs typeface="+mn-cs"/>
            </a:endParaRPr>
          </a:p>
        </p:txBody>
      </p:sp>
      <p:sp>
        <p:nvSpPr>
          <p:cNvPr id="4" name="文本框 3"/>
          <p:cNvSpPr txBox="1"/>
          <p:nvPr/>
        </p:nvSpPr>
        <p:spPr>
          <a:xfrm>
            <a:off x="680720" y="887095"/>
            <a:ext cx="4571365" cy="4169410"/>
          </a:xfrm>
          <a:prstGeom prst="rect">
            <a:avLst/>
          </a:prstGeom>
        </p:spPr>
        <p:txBody>
          <a:bodyPr wrap="square">
            <a:spAutoFit/>
          </a:bodyPr>
          <a:p>
            <a:pPr marL="0" indent="0">
              <a:spcBef>
                <a:spcPts val="1500"/>
              </a:spcBef>
              <a:spcAft>
                <a:spcPts val="1200"/>
              </a:spcAft>
            </a:pPr>
            <a:r>
              <a:rPr lang="en-US" altLang="zh-CN" sz="1000" b="0" i="0">
                <a:solidFill>
                  <a:srgbClr val="FF0000"/>
                </a:solidFill>
                <a:latin typeface="Arial" panose="020B0604020202020204"/>
                <a:ea typeface="Arial" panose="020B0604020202020204"/>
              </a:rPr>
              <a:t>Q: </a:t>
            </a:r>
            <a:r>
              <a:rPr lang="zh-CN" altLang="en-US" sz="1000" b="0" i="0">
                <a:solidFill>
                  <a:srgbClr val="FF0000"/>
                </a:solidFill>
                <a:latin typeface="Arial" panose="020B0604020202020204"/>
                <a:ea typeface="Arial" panose="020B0604020202020204"/>
              </a:rPr>
              <a:t>这篇论文试图解决什么问题？</a:t>
            </a:r>
            <a:endParaRPr lang="zh-CN" altLang="en-US" sz="1000" b="0" i="0">
              <a:solidFill>
                <a:srgbClr val="FF0000"/>
              </a:solidFill>
              <a:latin typeface="Arial" panose="020B0604020202020204"/>
              <a:ea typeface="Arial" panose="020B0604020202020204"/>
            </a:endParaRPr>
          </a:p>
          <a:p>
            <a:pPr marL="0" indent="0"/>
            <a:r>
              <a:rPr lang="en-US" altLang="zh-CN" sz="1000" b="0" i="0">
                <a:solidFill>
                  <a:srgbClr val="666666"/>
                </a:solidFill>
                <a:latin typeface="Arial" panose="020B0604020202020204"/>
                <a:ea typeface="Arial" panose="020B0604020202020204"/>
              </a:rPr>
              <a:t>A: </a:t>
            </a:r>
            <a:r>
              <a:rPr lang="zh-CN" altLang="en-US" sz="1000" b="0" i="0">
                <a:solidFill>
                  <a:srgbClr val="666666"/>
                </a:solidFill>
                <a:latin typeface="Arial" panose="020B0604020202020204"/>
                <a:ea typeface="Arial" panose="020B0604020202020204"/>
              </a:rPr>
              <a:t>这篇论文探讨了在大型语言模型（</a:t>
            </a:r>
            <a:r>
              <a:rPr lang="en-US" altLang="zh-CN" sz="1000" b="0" i="0">
                <a:solidFill>
                  <a:srgbClr val="666666"/>
                </a:solidFill>
                <a:latin typeface="Arial" panose="020B0604020202020204"/>
                <a:ea typeface="Arial" panose="020B0604020202020204"/>
              </a:rPr>
              <a:t>LLMs</a:t>
            </a:r>
            <a:r>
              <a:rPr lang="zh-CN" altLang="en-US" sz="1000" b="0" i="0">
                <a:solidFill>
                  <a:srgbClr val="666666"/>
                </a:solidFill>
                <a:latin typeface="Arial" panose="020B0604020202020204"/>
                <a:ea typeface="Arial" panose="020B0604020202020204"/>
              </a:rPr>
              <a:t>）的数学推理过程中开发过程奖励模型（</a:t>
            </a:r>
            <a:r>
              <a:rPr lang="en-US" altLang="zh-CN" sz="1000" b="0" i="0">
                <a:solidFill>
                  <a:srgbClr val="666666"/>
                </a:solidFill>
                <a:latin typeface="Arial" panose="020B0604020202020204"/>
                <a:ea typeface="Arial" panose="020B0604020202020204"/>
              </a:rPr>
              <a:t>Process Reward Models, PRMs</a:t>
            </a:r>
            <a:r>
              <a:rPr lang="zh-CN" altLang="en-US" sz="1000" b="0" i="0">
                <a:solidFill>
                  <a:srgbClr val="666666"/>
                </a:solidFill>
                <a:latin typeface="Arial" panose="020B0604020202020204"/>
                <a:ea typeface="Arial" panose="020B0604020202020204"/>
              </a:rPr>
              <a:t>）的挑战和经验教训。具体来说，它试图解决以下几个关键问题：</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数据标注的挑战：为</a:t>
            </a: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的正确性进行数据标注既昂贵又耗时。研究者们探索了自动化标注方法，尤其是基于蒙特卡洛（</a:t>
            </a:r>
            <a:r>
              <a:rPr lang="en-US" altLang="zh-CN" sz="1000" b="0" i="0">
                <a:solidFill>
                  <a:srgbClr val="666666"/>
                </a:solidFill>
                <a:latin typeface="Arial" panose="020B0604020202020204"/>
                <a:ea typeface="Arial" panose="020B0604020202020204"/>
              </a:rPr>
              <a:t>Monte Carlo, MC</a:t>
            </a:r>
            <a:r>
              <a:rPr lang="zh-CN" altLang="en-US" sz="1000" b="0" i="0">
                <a:solidFill>
                  <a:srgbClr val="666666"/>
                </a:solidFill>
                <a:latin typeface="Arial" panose="020B0604020202020204"/>
                <a:ea typeface="Arial" panose="020B0604020202020204"/>
              </a:rPr>
              <a:t>）估计的方法，来评估推理步骤的正确性。</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评估方法的挑战：以往的研究主要依赖于</a:t>
            </a:r>
            <a:r>
              <a:rPr lang="en-US" altLang="zh-CN" sz="1000" b="0" i="0">
                <a:solidFill>
                  <a:srgbClr val="666666"/>
                </a:solidFill>
                <a:latin typeface="Arial" panose="020B0604020202020204"/>
                <a:ea typeface="Arial" panose="020B0604020202020204"/>
              </a:rPr>
              <a:t>Best-of-N</a:t>
            </a:r>
            <a:r>
              <a:rPr lang="zh-CN" altLang="en-US" sz="1000" b="0" i="0">
                <a:solidFill>
                  <a:srgbClr val="666666"/>
                </a:solidFill>
                <a:latin typeface="Arial" panose="020B0604020202020204"/>
                <a:ea typeface="Arial" panose="020B0604020202020204"/>
              </a:rPr>
              <a:t>（</a:t>
            </a:r>
            <a:r>
              <a:rPr lang="en-US" altLang="zh-CN" sz="1000" b="0" i="0">
                <a:solidFill>
                  <a:srgbClr val="666666"/>
                </a:solidFill>
                <a:latin typeface="Arial" panose="020B0604020202020204"/>
                <a:ea typeface="Arial" panose="020B0604020202020204"/>
              </a:rPr>
              <a:t>BoN</a:t>
            </a:r>
            <a:r>
              <a:rPr lang="zh-CN" altLang="en-US" sz="1000" b="0" i="0">
                <a:solidFill>
                  <a:srgbClr val="666666"/>
                </a:solidFill>
                <a:latin typeface="Arial" panose="020B0604020202020204"/>
                <a:ea typeface="Arial" panose="020B0604020202020204"/>
              </a:rPr>
              <a:t>）评估方法，这种方法选择</a:t>
            </a:r>
            <a:r>
              <a:rPr lang="en-US" altLang="zh-CN" sz="1000" b="0" i="0">
                <a:solidFill>
                  <a:srgbClr val="666666"/>
                </a:solidFill>
                <a:latin typeface="Arial" panose="020B0604020202020204"/>
                <a:ea typeface="Arial" panose="020B0604020202020204"/>
              </a:rPr>
              <a:t>N</a:t>
            </a:r>
            <a:r>
              <a:rPr lang="zh-CN" altLang="en-US" sz="1000" b="0" i="0">
                <a:solidFill>
                  <a:srgbClr val="666666"/>
                </a:solidFill>
                <a:latin typeface="Arial" panose="020B0604020202020204"/>
                <a:ea typeface="Arial" panose="020B0604020202020204"/>
              </a:rPr>
              <a:t>个候选中</a:t>
            </a:r>
            <a:r>
              <a:rPr lang="en-US" altLang="zh-CN" sz="1000" b="0" i="0">
                <a:solidFill>
                  <a:srgbClr val="666666"/>
                </a:solidFill>
                <a:latin typeface="Arial" panose="020B0604020202020204"/>
                <a:ea typeface="Arial" panose="020B0604020202020204"/>
              </a:rPr>
              <a:t>PRM</a:t>
            </a:r>
            <a:r>
              <a:rPr lang="zh-CN" altLang="en-US" sz="1000" b="0" i="0">
                <a:solidFill>
                  <a:srgbClr val="666666"/>
                </a:solidFill>
                <a:latin typeface="Arial" panose="020B0604020202020204"/>
                <a:ea typeface="Arial" panose="020B0604020202020204"/>
              </a:rPr>
              <a:t>得分最高的响应。然而，这种方法可能无法准确评估</a:t>
            </a:r>
            <a:r>
              <a:rPr lang="en-US" altLang="zh-CN" sz="1000" b="0" i="0">
                <a:solidFill>
                  <a:srgbClr val="666666"/>
                </a:solidFill>
                <a:latin typeface="Arial" panose="020B0604020202020204"/>
                <a:ea typeface="Arial" panose="020B0604020202020204"/>
              </a:rPr>
              <a:t>PRM</a:t>
            </a:r>
            <a:r>
              <a:rPr lang="zh-CN" altLang="en-US" sz="1000" b="0" i="0">
                <a:solidFill>
                  <a:srgbClr val="666666"/>
                </a:solidFill>
                <a:latin typeface="Arial" panose="020B0604020202020204"/>
                <a:ea typeface="Arial" panose="020B0604020202020204"/>
              </a:rPr>
              <a:t>在过程验证方面的能力。</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en-US" altLang="zh-CN" sz="1000" b="0" i="0">
                <a:solidFill>
                  <a:srgbClr val="666666"/>
                </a:solidFill>
                <a:latin typeface="Arial" panose="020B0604020202020204"/>
                <a:ea typeface="Arial" panose="020B0604020202020204"/>
              </a:rPr>
              <a:t>MC</a:t>
            </a:r>
            <a:r>
              <a:rPr lang="zh-CN" altLang="en-US" sz="1000" b="0" i="0">
                <a:solidFill>
                  <a:srgbClr val="666666"/>
                </a:solidFill>
                <a:latin typeface="Arial" panose="020B0604020202020204"/>
                <a:ea typeface="Arial" panose="020B0604020202020204"/>
              </a:rPr>
              <a:t>估计的局限性：论文通过广泛的实验表明，基于</a:t>
            </a:r>
            <a:r>
              <a:rPr lang="en-US" altLang="zh-CN" sz="1000" b="0" i="0">
                <a:solidFill>
                  <a:srgbClr val="666666"/>
                </a:solidFill>
                <a:latin typeface="Arial" panose="020B0604020202020204"/>
                <a:ea typeface="Arial" panose="020B0604020202020204"/>
              </a:rPr>
              <a:t>MC</a:t>
            </a:r>
            <a:r>
              <a:rPr lang="zh-CN" altLang="en-US" sz="1000" b="0" i="0">
                <a:solidFill>
                  <a:srgbClr val="666666"/>
                </a:solidFill>
                <a:latin typeface="Arial" panose="020B0604020202020204"/>
                <a:ea typeface="Arial" panose="020B0604020202020204"/>
              </a:rPr>
              <a:t>估计的数据合成方法通常会产生比</a:t>
            </a:r>
            <a:r>
              <a:rPr lang="en-US" altLang="zh-CN" sz="1000" b="0" i="0">
                <a:solidFill>
                  <a:srgbClr val="666666"/>
                </a:solidFill>
                <a:latin typeface="Arial" panose="020B0604020202020204"/>
                <a:ea typeface="Arial" panose="020B0604020202020204"/>
              </a:rPr>
              <a:t>LLM-as-a-judge</a:t>
            </a:r>
            <a:r>
              <a:rPr lang="zh-CN" altLang="en-US" sz="1000" b="0" i="0">
                <a:solidFill>
                  <a:srgbClr val="666666"/>
                </a:solidFill>
                <a:latin typeface="Arial" panose="020B0604020202020204"/>
                <a:ea typeface="Arial" panose="020B0604020202020204"/>
              </a:rPr>
              <a:t>和人工标注方法更差的性能和泛化能力。</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en-US" altLang="zh-CN" sz="1000" b="0" i="0">
                <a:solidFill>
                  <a:srgbClr val="666666"/>
                </a:solidFill>
                <a:latin typeface="Arial" panose="020B0604020202020204"/>
                <a:ea typeface="Arial" panose="020B0604020202020204"/>
              </a:rPr>
              <a:t>BoN</a:t>
            </a:r>
            <a:r>
              <a:rPr lang="zh-CN" altLang="en-US" sz="1000" b="0" i="0">
                <a:solidFill>
                  <a:srgbClr val="666666"/>
                </a:solidFill>
                <a:latin typeface="Arial" panose="020B0604020202020204"/>
                <a:ea typeface="Arial" panose="020B0604020202020204"/>
              </a:rPr>
              <a:t>评估策略的潜在偏差：论文识别了传统</a:t>
            </a:r>
            <a:r>
              <a:rPr lang="en-US" altLang="zh-CN" sz="1000" b="0" i="0">
                <a:solidFill>
                  <a:srgbClr val="666666"/>
                </a:solidFill>
                <a:latin typeface="Arial" panose="020B0604020202020204"/>
                <a:ea typeface="Arial" panose="020B0604020202020204"/>
              </a:rPr>
              <a:t>BoN</a:t>
            </a:r>
            <a:r>
              <a:rPr lang="zh-CN" altLang="en-US" sz="1000" b="0" i="0">
                <a:solidFill>
                  <a:srgbClr val="666666"/>
                </a:solidFill>
                <a:latin typeface="Arial" panose="020B0604020202020204"/>
                <a:ea typeface="Arial" panose="020B0604020202020204"/>
              </a:rPr>
              <a:t>评估策略中存在的潜在偏差，包括不可靠的策略模型可能导致评估标准与</a:t>
            </a:r>
            <a:r>
              <a:rPr lang="en-US" altLang="zh-CN" sz="1000" b="0" i="0">
                <a:solidFill>
                  <a:srgbClr val="666666"/>
                </a:solidFill>
                <a:latin typeface="Arial" panose="020B0604020202020204"/>
                <a:ea typeface="Arial" panose="020B0604020202020204"/>
              </a:rPr>
              <a:t>PRM</a:t>
            </a:r>
            <a:r>
              <a:rPr lang="zh-CN" altLang="en-US" sz="1000" b="0" i="0">
                <a:solidFill>
                  <a:srgbClr val="666666"/>
                </a:solidFill>
                <a:latin typeface="Arial" panose="020B0604020202020204"/>
                <a:ea typeface="Arial" panose="020B0604020202020204"/>
              </a:rPr>
              <a:t>目标之间的不一致，以及</a:t>
            </a:r>
            <a:r>
              <a:rPr lang="en-US" altLang="zh-CN" sz="1000" b="0" i="0">
                <a:solidFill>
                  <a:srgbClr val="666666"/>
                </a:solidFill>
                <a:latin typeface="Arial" panose="020B0604020202020204"/>
                <a:ea typeface="Arial" panose="020B0604020202020204"/>
              </a:rPr>
              <a:t>PRM</a:t>
            </a:r>
            <a:r>
              <a:rPr lang="zh-CN" altLang="en-US" sz="1000" b="0" i="0">
                <a:solidFill>
                  <a:srgbClr val="666666"/>
                </a:solidFill>
                <a:latin typeface="Arial" panose="020B0604020202020204"/>
                <a:ea typeface="Arial" panose="020B0604020202020204"/>
              </a:rPr>
              <a:t>对这类响应的容忍可能导致</a:t>
            </a:r>
            <a:r>
              <a:rPr lang="en-US" altLang="zh-CN" sz="1000" b="0" i="0">
                <a:solidFill>
                  <a:srgbClr val="666666"/>
                </a:solidFill>
                <a:latin typeface="Arial" panose="020B0604020202020204"/>
                <a:ea typeface="Arial" panose="020B0604020202020204"/>
              </a:rPr>
              <a:t>BoN</a:t>
            </a:r>
            <a:r>
              <a:rPr lang="zh-CN" altLang="en-US" sz="1000" b="0" i="0">
                <a:solidFill>
                  <a:srgbClr val="666666"/>
                </a:solidFill>
                <a:latin typeface="Arial" panose="020B0604020202020204"/>
                <a:ea typeface="Arial" panose="020B0604020202020204"/>
              </a:rPr>
              <a:t>分数膨胀。</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的训练和优化：为了解决上述挑战，</a:t>
            </a:r>
            <a:r>
              <a:rPr lang="zh-CN" altLang="en-US" sz="1000" b="1" i="0">
                <a:solidFill>
                  <a:srgbClr val="FF0000"/>
                </a:solidFill>
                <a:latin typeface="Arial" panose="020B0604020202020204"/>
                <a:ea typeface="Arial" panose="020B0604020202020204"/>
              </a:rPr>
              <a:t>论文提出了一种共识过滤机制</a:t>
            </a:r>
            <a:r>
              <a:rPr lang="zh-CN" altLang="en-US" sz="1000" b="0" i="0">
                <a:solidFill>
                  <a:srgbClr val="666666"/>
                </a:solidFill>
                <a:latin typeface="Arial" panose="020B0604020202020204"/>
                <a:ea typeface="Arial" panose="020B0604020202020204"/>
              </a:rPr>
              <a:t>，有效地</a:t>
            </a:r>
            <a:r>
              <a:rPr lang="zh-CN" altLang="en-US" sz="1000" b="1" i="0">
                <a:solidFill>
                  <a:srgbClr val="FF0000"/>
                </a:solidFill>
                <a:latin typeface="Arial" panose="020B0604020202020204"/>
                <a:ea typeface="Arial" panose="020B0604020202020204"/>
              </a:rPr>
              <a:t>结合了</a:t>
            </a:r>
            <a:r>
              <a:rPr lang="en-US" altLang="zh-CN" sz="1000" b="1" i="0">
                <a:solidFill>
                  <a:srgbClr val="FF0000"/>
                </a:solidFill>
                <a:latin typeface="Arial" panose="020B0604020202020204"/>
                <a:ea typeface="Arial" panose="020B0604020202020204"/>
              </a:rPr>
              <a:t>MC</a:t>
            </a:r>
            <a:r>
              <a:rPr lang="zh-CN" altLang="en-US" sz="1000" b="1" i="0">
                <a:solidFill>
                  <a:srgbClr val="FF0000"/>
                </a:solidFill>
                <a:latin typeface="Arial" panose="020B0604020202020204"/>
                <a:ea typeface="Arial" panose="020B0604020202020204"/>
              </a:rPr>
              <a:t>估计和</a:t>
            </a:r>
            <a:r>
              <a:rPr lang="en-US" altLang="zh-CN" sz="1000" b="1" i="0">
                <a:solidFill>
                  <a:srgbClr val="FF0000"/>
                </a:solidFill>
                <a:latin typeface="Arial" panose="020B0604020202020204"/>
                <a:ea typeface="Arial" panose="020B0604020202020204"/>
              </a:rPr>
              <a:t>LLM-as-a-judge</a:t>
            </a:r>
            <a:r>
              <a:rPr lang="zh-CN" altLang="en-US" sz="1000" b="0" i="0">
                <a:solidFill>
                  <a:srgbClr val="666666"/>
                </a:solidFill>
                <a:latin typeface="Arial" panose="020B0604020202020204"/>
                <a:ea typeface="Arial" panose="020B0604020202020204"/>
              </a:rPr>
              <a:t>，并倡导一个更全面的评估框架，结合响应级和步骤级指标。</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的实用性和指导：最后，论文发布了一个新的最先进的</a:t>
            </a:r>
            <a:r>
              <a:rPr lang="en-US" altLang="zh-CN" sz="1000" b="0" i="0">
                <a:solidFill>
                  <a:srgbClr val="666666"/>
                </a:solidFill>
                <a:latin typeface="Arial" panose="020B0604020202020204"/>
                <a:ea typeface="Arial" panose="020B0604020202020204"/>
              </a:rPr>
              <a:t>PRM</a:t>
            </a:r>
            <a:r>
              <a:rPr lang="zh-CN" altLang="en-US" sz="1000" b="0" i="0">
                <a:solidFill>
                  <a:srgbClr val="666666"/>
                </a:solidFill>
                <a:latin typeface="Arial" panose="020B0604020202020204"/>
                <a:ea typeface="Arial" panose="020B0604020202020204"/>
              </a:rPr>
              <a:t>，并提供了实际指导，为未来的研究和开发提供了建立过程监督模型的实用指南和最佳实践。</a:t>
            </a:r>
            <a:endParaRPr lang="zh-CN" altLang="en-US" sz="1000" b="0"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总的来说，这篇论文旨在通过识别现有方法的局限性并提出改进策略，来提高</a:t>
            </a: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在数学推理过程中的性能和可靠性。</a:t>
            </a:r>
            <a:endParaRPr lang="zh-CN" altLang="en-US" sz="1000" b="0" i="0">
              <a:solidFill>
                <a:srgbClr val="666666"/>
              </a:solidFill>
              <a:latin typeface="Arial" panose="020B0604020202020204"/>
              <a:ea typeface="Arial" panose="020B0604020202020204"/>
            </a:endParaRPr>
          </a:p>
        </p:txBody>
      </p:sp>
      <p:sp>
        <p:nvSpPr>
          <p:cNvPr id="5" name="文本框 4"/>
          <p:cNvSpPr txBox="1"/>
          <p:nvPr/>
        </p:nvSpPr>
        <p:spPr>
          <a:xfrm>
            <a:off x="5972175" y="887095"/>
            <a:ext cx="5798185" cy="4554220"/>
          </a:xfrm>
          <a:prstGeom prst="rect">
            <a:avLst/>
          </a:prstGeom>
        </p:spPr>
        <p:txBody>
          <a:bodyPr wrap="square">
            <a:spAutoFit/>
          </a:bodyPr>
          <a:p>
            <a:pPr marL="0" indent="0">
              <a:spcBef>
                <a:spcPts val="1500"/>
              </a:spcBef>
              <a:spcAft>
                <a:spcPts val="1200"/>
              </a:spcAft>
            </a:pPr>
            <a:r>
              <a:rPr lang="zh-CN" altLang="en-US" sz="1000" b="0" i="0">
                <a:solidFill>
                  <a:srgbClr val="FF0000"/>
                </a:solidFill>
                <a:latin typeface="Arial" panose="020B0604020202020204"/>
                <a:ea typeface="Arial" panose="020B0604020202020204"/>
              </a:rPr>
              <a:t>论文如何解决这个问题？</a:t>
            </a:r>
            <a:endParaRPr lang="zh-CN" altLang="en-US" sz="1000" b="0" i="0">
              <a:solidFill>
                <a:srgbClr val="FF0000"/>
              </a:solidFill>
              <a:latin typeface="Arial" panose="020B0604020202020204"/>
              <a:ea typeface="Arial" panose="020B0604020202020204"/>
            </a:endParaRPr>
          </a:p>
          <a:p>
            <a:pPr marL="0" indent="0"/>
            <a:r>
              <a:rPr lang="en-US" altLang="zh-CN" sz="1000" b="0" i="0">
                <a:solidFill>
                  <a:srgbClr val="666666"/>
                </a:solidFill>
                <a:latin typeface="Arial" panose="020B0604020202020204"/>
                <a:ea typeface="Arial" panose="020B0604020202020204"/>
              </a:rPr>
              <a:t>A: </a:t>
            </a:r>
            <a:r>
              <a:rPr lang="zh-CN" altLang="en-US" sz="1000" b="0" i="0">
                <a:solidFill>
                  <a:srgbClr val="666666"/>
                </a:solidFill>
                <a:latin typeface="Arial" panose="020B0604020202020204"/>
                <a:ea typeface="Arial" panose="020B0604020202020204"/>
              </a:rPr>
              <a:t>论文通过以下几个步骤解决提出的问题：</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识别</a:t>
            </a:r>
            <a:r>
              <a:rPr lang="en-US" altLang="zh-CN" sz="1000" b="0" i="0">
                <a:solidFill>
                  <a:srgbClr val="666666"/>
                </a:solidFill>
                <a:latin typeface="Arial" panose="020B0604020202020204"/>
                <a:ea typeface="Arial" panose="020B0604020202020204"/>
              </a:rPr>
              <a:t>MC</a:t>
            </a:r>
            <a:r>
              <a:rPr lang="zh-CN" altLang="en-US" sz="1000" b="0" i="0">
                <a:solidFill>
                  <a:srgbClr val="666666"/>
                </a:solidFill>
                <a:latin typeface="Arial" panose="020B0604020202020204"/>
                <a:ea typeface="Arial" panose="020B0604020202020204"/>
              </a:rPr>
              <a:t>估计的局限性：</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论文首先通过广泛的实验比较了基于</a:t>
            </a:r>
            <a:r>
              <a:rPr lang="en-US" altLang="zh-CN" sz="1000" b="0" i="0">
                <a:solidFill>
                  <a:srgbClr val="666666"/>
                </a:solidFill>
                <a:latin typeface="Arial" panose="020B0604020202020204"/>
                <a:ea typeface="Arial" panose="020B0604020202020204"/>
              </a:rPr>
              <a:t>MC</a:t>
            </a:r>
            <a:r>
              <a:rPr lang="zh-CN" altLang="en-US" sz="1000" b="0" i="0">
                <a:solidFill>
                  <a:srgbClr val="666666"/>
                </a:solidFill>
                <a:latin typeface="Arial" panose="020B0604020202020204"/>
                <a:ea typeface="Arial" panose="020B0604020202020204"/>
              </a:rPr>
              <a:t>估计的数据合成方法与</a:t>
            </a:r>
            <a:r>
              <a:rPr lang="en-US" altLang="zh-CN" sz="1000" b="0" i="0">
                <a:solidFill>
                  <a:srgbClr val="666666"/>
                </a:solidFill>
                <a:latin typeface="Arial" panose="020B0604020202020204"/>
                <a:ea typeface="Arial" panose="020B0604020202020204"/>
              </a:rPr>
              <a:t>LLM-as-a-judge</a:t>
            </a:r>
            <a:r>
              <a:rPr lang="zh-CN" altLang="en-US" sz="1000" b="0" i="0">
                <a:solidFill>
                  <a:srgbClr val="666666"/>
                </a:solidFill>
                <a:latin typeface="Arial" panose="020B0604020202020204"/>
                <a:ea typeface="Arial" panose="020B0604020202020204"/>
              </a:rPr>
              <a:t>和人工标注方法的性能差异，发现</a:t>
            </a:r>
            <a:r>
              <a:rPr lang="en-US" altLang="zh-CN" sz="1000" b="0" i="0">
                <a:solidFill>
                  <a:srgbClr val="666666"/>
                </a:solidFill>
                <a:latin typeface="Arial" panose="020B0604020202020204"/>
                <a:ea typeface="Arial" panose="020B0604020202020204"/>
              </a:rPr>
              <a:t>MC</a:t>
            </a:r>
            <a:r>
              <a:rPr lang="zh-CN" altLang="en-US" sz="1000" b="0" i="0">
                <a:solidFill>
                  <a:srgbClr val="666666"/>
                </a:solidFill>
                <a:latin typeface="Arial" panose="020B0604020202020204"/>
                <a:ea typeface="Arial" panose="020B0604020202020204"/>
              </a:rPr>
              <a:t>估计的性能和泛化能力较差。</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揭示</a:t>
            </a:r>
            <a:r>
              <a:rPr lang="en-US" altLang="zh-CN" sz="1000" b="0" i="0">
                <a:solidFill>
                  <a:srgbClr val="666666"/>
                </a:solidFill>
                <a:latin typeface="Arial" panose="020B0604020202020204"/>
                <a:ea typeface="Arial" panose="020B0604020202020204"/>
              </a:rPr>
              <a:t>BoN</a:t>
            </a:r>
            <a:r>
              <a:rPr lang="zh-CN" altLang="en-US" sz="1000" b="0" i="0">
                <a:solidFill>
                  <a:srgbClr val="666666"/>
                </a:solidFill>
                <a:latin typeface="Arial" panose="020B0604020202020204"/>
                <a:ea typeface="Arial" panose="020B0604020202020204"/>
              </a:rPr>
              <a:t>评估策略的潜在偏差：</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论文识别了传统</a:t>
            </a:r>
            <a:r>
              <a:rPr lang="en-US" altLang="zh-CN" sz="1000" b="0" i="0">
                <a:solidFill>
                  <a:srgbClr val="666666"/>
                </a:solidFill>
                <a:latin typeface="Arial" panose="020B0604020202020204"/>
                <a:ea typeface="Arial" panose="020B0604020202020204"/>
              </a:rPr>
              <a:t>BoN</a:t>
            </a:r>
            <a:r>
              <a:rPr lang="zh-CN" altLang="en-US" sz="1000" b="0" i="0">
                <a:solidFill>
                  <a:srgbClr val="666666"/>
                </a:solidFill>
                <a:latin typeface="Arial" panose="020B0604020202020204"/>
                <a:ea typeface="Arial" panose="020B0604020202020204"/>
              </a:rPr>
              <a:t>评估策略中存在的潜在偏差，包括策略模型不可靠导致的评估标准与</a:t>
            </a:r>
            <a:r>
              <a:rPr lang="en-US" altLang="zh-CN" sz="1000" b="0" i="0">
                <a:solidFill>
                  <a:srgbClr val="666666"/>
                </a:solidFill>
                <a:latin typeface="Arial" panose="020B0604020202020204"/>
                <a:ea typeface="Arial" panose="020B0604020202020204"/>
              </a:rPr>
              <a:t>PRM</a:t>
            </a:r>
            <a:r>
              <a:rPr lang="zh-CN" altLang="en-US" sz="1000" b="0" i="0">
                <a:solidFill>
                  <a:srgbClr val="666666"/>
                </a:solidFill>
                <a:latin typeface="Arial" panose="020B0604020202020204"/>
                <a:ea typeface="Arial" panose="020B0604020202020204"/>
              </a:rPr>
              <a:t>目标之间的不一致，以及</a:t>
            </a:r>
            <a:r>
              <a:rPr lang="en-US" altLang="zh-CN" sz="1000" b="0" i="0">
                <a:solidFill>
                  <a:srgbClr val="666666"/>
                </a:solidFill>
                <a:latin typeface="Arial" panose="020B0604020202020204"/>
                <a:ea typeface="Arial" panose="020B0604020202020204"/>
              </a:rPr>
              <a:t>PRM</a:t>
            </a:r>
            <a:r>
              <a:rPr lang="zh-CN" altLang="en-US" sz="1000" b="0" i="0">
                <a:solidFill>
                  <a:srgbClr val="666666"/>
                </a:solidFill>
                <a:latin typeface="Arial" panose="020B0604020202020204"/>
                <a:ea typeface="Arial" panose="020B0604020202020204"/>
              </a:rPr>
              <a:t>对正确答案但错误过程的响应的容忍导致的</a:t>
            </a:r>
            <a:r>
              <a:rPr lang="en-US" altLang="zh-CN" sz="1000" b="0" i="0">
                <a:solidFill>
                  <a:srgbClr val="666666"/>
                </a:solidFill>
                <a:latin typeface="Arial" panose="020B0604020202020204"/>
                <a:ea typeface="Arial" panose="020B0604020202020204"/>
              </a:rPr>
              <a:t>BoN</a:t>
            </a:r>
            <a:r>
              <a:rPr lang="zh-CN" altLang="en-US" sz="1000" b="0" i="0">
                <a:solidFill>
                  <a:srgbClr val="666666"/>
                </a:solidFill>
                <a:latin typeface="Arial" panose="020B0604020202020204"/>
                <a:ea typeface="Arial" panose="020B0604020202020204"/>
              </a:rPr>
              <a:t>分数膨胀。</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开发共识过滤机制：</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为了解决</a:t>
            </a:r>
            <a:r>
              <a:rPr lang="en-US" altLang="zh-CN" sz="1000" b="0" i="0">
                <a:solidFill>
                  <a:srgbClr val="666666"/>
                </a:solidFill>
                <a:latin typeface="Arial" panose="020B0604020202020204"/>
                <a:ea typeface="Arial" panose="020B0604020202020204"/>
              </a:rPr>
              <a:t>MC</a:t>
            </a:r>
            <a:r>
              <a:rPr lang="zh-CN" altLang="en-US" sz="1000" b="0" i="0">
                <a:solidFill>
                  <a:srgbClr val="666666"/>
                </a:solidFill>
                <a:latin typeface="Arial" panose="020B0604020202020204"/>
                <a:ea typeface="Arial" panose="020B0604020202020204"/>
              </a:rPr>
              <a:t>估计的局限性，论文提出了一个共识过滤机制，结合了</a:t>
            </a:r>
            <a:r>
              <a:rPr lang="en-US" altLang="zh-CN" sz="1000" b="0" i="0">
                <a:solidFill>
                  <a:srgbClr val="666666"/>
                </a:solidFill>
                <a:latin typeface="Arial" panose="020B0604020202020204"/>
                <a:ea typeface="Arial" panose="020B0604020202020204"/>
              </a:rPr>
              <a:t>MC</a:t>
            </a:r>
            <a:r>
              <a:rPr lang="zh-CN" altLang="en-US" sz="1000" b="0" i="0">
                <a:solidFill>
                  <a:srgbClr val="666666"/>
                </a:solidFill>
                <a:latin typeface="Arial" panose="020B0604020202020204"/>
                <a:ea typeface="Arial" panose="020B0604020202020204"/>
              </a:rPr>
              <a:t>估计和</a:t>
            </a:r>
            <a:r>
              <a:rPr lang="en-US" altLang="zh-CN" sz="1000" b="0" i="0">
                <a:solidFill>
                  <a:srgbClr val="666666"/>
                </a:solidFill>
                <a:latin typeface="Arial" panose="020B0604020202020204"/>
                <a:ea typeface="Arial" panose="020B0604020202020204"/>
              </a:rPr>
              <a:t>LLM-as-a-judge</a:t>
            </a:r>
            <a:r>
              <a:rPr lang="zh-CN" altLang="en-US" sz="1000" b="0" i="0">
                <a:solidFill>
                  <a:srgbClr val="666666"/>
                </a:solidFill>
                <a:latin typeface="Arial" panose="020B0604020202020204"/>
                <a:ea typeface="Arial" panose="020B0604020202020204"/>
              </a:rPr>
              <a:t>。只有当</a:t>
            </a:r>
            <a:r>
              <a:rPr lang="en-US" altLang="zh-CN" sz="1000" b="0" i="0">
                <a:solidFill>
                  <a:srgbClr val="666666"/>
                </a:solidFill>
                <a:latin typeface="Arial" panose="020B0604020202020204"/>
                <a:ea typeface="Arial" panose="020B0604020202020204"/>
              </a:rPr>
              <a:t>LLM-as-a-judge</a:t>
            </a:r>
            <a:r>
              <a:rPr lang="zh-CN" altLang="en-US" sz="1000" b="0" i="0">
                <a:solidFill>
                  <a:srgbClr val="666666"/>
                </a:solidFill>
                <a:latin typeface="Arial" panose="020B0604020202020204"/>
                <a:ea typeface="Arial" panose="020B0604020202020204"/>
              </a:rPr>
              <a:t>和</a:t>
            </a:r>
            <a:r>
              <a:rPr lang="en-US" altLang="zh-CN" sz="1000" b="0" i="0">
                <a:solidFill>
                  <a:srgbClr val="666666"/>
                </a:solidFill>
                <a:latin typeface="Arial" panose="020B0604020202020204"/>
                <a:ea typeface="Arial" panose="020B0604020202020204"/>
              </a:rPr>
              <a:t>MC</a:t>
            </a:r>
            <a:r>
              <a:rPr lang="zh-CN" altLang="en-US" sz="1000" b="0" i="0">
                <a:solidFill>
                  <a:srgbClr val="666666"/>
                </a:solidFill>
                <a:latin typeface="Arial" panose="020B0604020202020204"/>
                <a:ea typeface="Arial" panose="020B0604020202020204"/>
              </a:rPr>
              <a:t>估计在错误推理步骤位置的标注上达成共识时，才保留实例。这种方法提高了数据的质量和一致性。</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倡导更全面的评估框架：</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论文提倡结合响应级和步骤级指标的更全面的评估框架，以避免仅依赖</a:t>
            </a:r>
            <a:r>
              <a:rPr lang="en-US" altLang="zh-CN" sz="1000" b="0" i="0">
                <a:solidFill>
                  <a:srgbClr val="666666"/>
                </a:solidFill>
                <a:latin typeface="Arial" panose="020B0604020202020204"/>
                <a:ea typeface="Arial" panose="020B0604020202020204"/>
              </a:rPr>
              <a:t>BoN</a:t>
            </a:r>
            <a:r>
              <a:rPr lang="zh-CN" altLang="en-US" sz="1000" b="0" i="0">
                <a:solidFill>
                  <a:srgbClr val="666666"/>
                </a:solidFill>
                <a:latin typeface="Arial" panose="020B0604020202020204"/>
                <a:ea typeface="Arial" panose="020B0604020202020204"/>
              </a:rPr>
              <a:t>评估的偏差。特别是，论文使用</a:t>
            </a:r>
            <a:r>
              <a:rPr lang="en-US" altLang="zh-CN" sz="1000" b="0" i="0">
                <a:solidFill>
                  <a:srgbClr val="666666"/>
                </a:solidFill>
                <a:latin typeface="Arial" panose="020B0604020202020204"/>
                <a:ea typeface="Arial" panose="020B0604020202020204"/>
              </a:rPr>
              <a:t>PROCESSBENCH</a:t>
            </a:r>
            <a:r>
              <a:rPr lang="zh-CN" altLang="en-US" sz="1000" b="0" i="0">
                <a:solidFill>
                  <a:srgbClr val="666666"/>
                </a:solidFill>
                <a:latin typeface="Arial" panose="020B0604020202020204"/>
                <a:ea typeface="Arial" panose="020B0604020202020204"/>
              </a:rPr>
              <a:t>来衡量模型识别数学推理中错误步骤的能力。</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训练和评估</a:t>
            </a: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基于上述机制，论文训练了</a:t>
            </a: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，并在</a:t>
            </a:r>
            <a:r>
              <a:rPr lang="en-US" altLang="zh-CN" sz="1000" b="0" i="0">
                <a:solidFill>
                  <a:srgbClr val="666666"/>
                </a:solidFill>
                <a:latin typeface="Arial" panose="020B0604020202020204"/>
                <a:ea typeface="Arial" panose="020B0604020202020204"/>
              </a:rPr>
              <a:t>BoN</a:t>
            </a:r>
            <a:r>
              <a:rPr lang="zh-CN" altLang="en-US" sz="1000" b="0" i="0">
                <a:solidFill>
                  <a:srgbClr val="666666"/>
                </a:solidFill>
                <a:latin typeface="Arial" panose="020B0604020202020204"/>
                <a:ea typeface="Arial" panose="020B0604020202020204"/>
              </a:rPr>
              <a:t>评估和</a:t>
            </a:r>
            <a:r>
              <a:rPr lang="en-US" altLang="zh-CN" sz="1000" b="0" i="0">
                <a:solidFill>
                  <a:srgbClr val="666666"/>
                </a:solidFill>
                <a:latin typeface="Arial" panose="020B0604020202020204"/>
                <a:ea typeface="Arial" panose="020B0604020202020204"/>
              </a:rPr>
              <a:t>PROCESSBENCH</a:t>
            </a:r>
            <a:r>
              <a:rPr lang="zh-CN" altLang="en-US" sz="1000" b="0" i="0">
                <a:solidFill>
                  <a:srgbClr val="666666"/>
                </a:solidFill>
                <a:latin typeface="Arial" panose="020B0604020202020204"/>
                <a:ea typeface="Arial" panose="020B0604020202020204"/>
              </a:rPr>
              <a:t>上进行了评估。实验结果表明，新训练的</a:t>
            </a: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在数据效率和模型性能上都有显著提升。</a:t>
            </a:r>
            <a:endParaRPr lang="zh-CN" altLang="en-US" sz="1000" b="0" i="0">
              <a:solidFill>
                <a:srgbClr val="666666"/>
              </a:solidFill>
              <a:latin typeface="Arial" panose="020B0604020202020204"/>
              <a:ea typeface="Arial" panose="020B0604020202020204"/>
            </a:endParaRPr>
          </a:p>
          <a:p>
            <a:pPr marL="0" indent="0">
              <a:spcBef>
                <a:spcPts val="500"/>
              </a:spcBef>
              <a:buAutoNum type="arabicPeriod"/>
            </a:pPr>
            <a:r>
              <a:rPr lang="zh-CN" altLang="en-US" sz="1000" b="0" i="0">
                <a:solidFill>
                  <a:srgbClr val="666666"/>
                </a:solidFill>
                <a:latin typeface="Arial" panose="020B0604020202020204"/>
                <a:ea typeface="Arial" panose="020B0604020202020204"/>
              </a:rPr>
              <a:t>开源先进的</a:t>
            </a: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论文开源了新训练的</a:t>
            </a: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，这些</a:t>
            </a: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在性能上超越了现有的开源替代品，并为未来的研究和开发提供了实用的指导和最佳实践。</a:t>
            </a:r>
            <a:endParaRPr lang="zh-CN" altLang="en-US" sz="1000" b="0"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通过这些步骤，论文不仅识别了现有方法的局限性，还提出了改进策略，并通过对</a:t>
            </a:r>
            <a:r>
              <a:rPr lang="en-US" altLang="zh-CN" sz="1000" b="0" i="0">
                <a:solidFill>
                  <a:srgbClr val="666666"/>
                </a:solidFill>
                <a:latin typeface="Arial" panose="020B0604020202020204"/>
                <a:ea typeface="Arial" panose="020B0604020202020204"/>
              </a:rPr>
              <a:t>PRMs</a:t>
            </a:r>
            <a:r>
              <a:rPr lang="zh-CN" altLang="en-US" sz="1000" b="0" i="0">
                <a:solidFill>
                  <a:srgbClr val="666666"/>
                </a:solidFill>
                <a:latin typeface="Arial" panose="020B0604020202020204"/>
                <a:ea typeface="Arial" panose="020B0604020202020204"/>
              </a:rPr>
              <a:t>的深入研究，推动了这一领域的发展。</a:t>
            </a:r>
            <a:endParaRPr lang="zh-CN" altLang="en-US" sz="1000" b="0" i="0">
              <a:solidFill>
                <a:srgbClr val="666666"/>
              </a:solidFill>
              <a:latin typeface="Arial" panose="020B0604020202020204"/>
              <a:ea typeface="Arial" panose="020B0604020202020204"/>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03200" y="236220"/>
            <a:ext cx="5375275" cy="4538345"/>
          </a:xfrm>
          <a:prstGeom prst="rect">
            <a:avLst/>
          </a:prstGeom>
        </p:spPr>
        <p:txBody>
          <a:bodyPr wrap="square">
            <a:spAutoFit/>
          </a:bodyPr>
          <a:p>
            <a:pPr marL="0" indent="0">
              <a:spcBef>
                <a:spcPts val="1500"/>
              </a:spcBef>
              <a:spcAft>
                <a:spcPts val="1200"/>
              </a:spcAft>
            </a:pPr>
            <a:r>
              <a:rPr lang="en-US" altLang="zh-CN" sz="900" b="0" i="0">
                <a:solidFill>
                  <a:srgbClr val="FF0000"/>
                </a:solidFill>
                <a:latin typeface="Arial" panose="020B0604020202020204"/>
                <a:ea typeface="Arial" panose="020B0604020202020204"/>
              </a:rPr>
              <a:t>Q: </a:t>
            </a:r>
            <a:r>
              <a:rPr lang="zh-CN" altLang="en-US" sz="900" b="0" i="0">
                <a:solidFill>
                  <a:srgbClr val="FF0000"/>
                </a:solidFill>
                <a:latin typeface="Arial" panose="020B0604020202020204"/>
                <a:ea typeface="Arial" panose="020B0604020202020204"/>
              </a:rPr>
              <a:t>论文做了哪些实验？</a:t>
            </a:r>
            <a:endParaRPr lang="zh-CN" altLang="en-US" sz="900" b="0" i="0">
              <a:solidFill>
                <a:srgbClr val="FF0000"/>
              </a:solidFill>
              <a:latin typeface="Arial" panose="020B0604020202020204"/>
              <a:ea typeface="Arial" panose="020B0604020202020204"/>
            </a:endParaRPr>
          </a:p>
          <a:p>
            <a:pPr marL="0" indent="0"/>
            <a:r>
              <a:rPr lang="en-US" altLang="zh-CN" sz="900" b="0" i="0">
                <a:solidFill>
                  <a:srgbClr val="666666"/>
                </a:solidFill>
                <a:latin typeface="Arial" panose="020B0604020202020204"/>
                <a:ea typeface="Arial" panose="020B0604020202020204"/>
              </a:rPr>
              <a:t>A: </a:t>
            </a:r>
            <a:r>
              <a:rPr lang="zh-CN" altLang="en-US" sz="900" b="0" i="0">
                <a:solidFill>
                  <a:srgbClr val="666666"/>
                </a:solidFill>
                <a:latin typeface="Arial" panose="020B0604020202020204"/>
                <a:ea typeface="Arial" panose="020B0604020202020204"/>
              </a:rPr>
              <a:t>根据论文内容，作者进行了一系列实验来评估和改进过程奖励模型（</a:t>
            </a:r>
            <a:r>
              <a:rPr lang="en-US" altLang="zh-CN" sz="900" b="0" i="0">
                <a:solidFill>
                  <a:srgbClr val="666666"/>
                </a:solidFill>
                <a:latin typeface="Arial" panose="020B0604020202020204"/>
                <a:ea typeface="Arial" panose="020B0604020202020204"/>
              </a:rPr>
              <a:t>PRMs</a:t>
            </a:r>
            <a:r>
              <a:rPr lang="zh-CN" altLang="en-US" sz="900" b="0" i="0">
                <a:solidFill>
                  <a:srgbClr val="666666"/>
                </a:solidFill>
                <a:latin typeface="Arial" panose="020B0604020202020204"/>
                <a:ea typeface="Arial" panose="020B0604020202020204"/>
              </a:rPr>
              <a:t>）的开发和评估方法。以下是主要的实验步骤和发现：</a:t>
            </a:r>
            <a:endParaRPr lang="zh-CN" altLang="en-US" sz="900" b="0" i="0">
              <a:solidFill>
                <a:srgbClr val="666666"/>
              </a:solidFill>
              <a:latin typeface="Arial" panose="020B0604020202020204"/>
              <a:ea typeface="Arial" panose="020B0604020202020204"/>
            </a:endParaRPr>
          </a:p>
          <a:p>
            <a:pPr marL="0" indent="0">
              <a:spcAft>
                <a:spcPct val="60000"/>
              </a:spcAft>
            </a:pPr>
            <a:r>
              <a:rPr lang="en-US" altLang="zh-CN" sz="900" b="1" i="0">
                <a:solidFill>
                  <a:srgbClr val="666666"/>
                </a:solidFill>
                <a:latin typeface="Arial" panose="020B0604020202020204"/>
                <a:ea typeface="Arial" panose="020B0604020202020204"/>
              </a:rPr>
              <a:t>1. </a:t>
            </a:r>
            <a:r>
              <a:rPr lang="zh-CN" altLang="en-US" sz="900" b="1" i="0">
                <a:solidFill>
                  <a:srgbClr val="666666"/>
                </a:solidFill>
                <a:latin typeface="Arial" panose="020B0604020202020204"/>
                <a:ea typeface="Arial" panose="020B0604020202020204"/>
              </a:rPr>
              <a:t>初步实验（</a:t>
            </a:r>
            <a:r>
              <a:rPr lang="en-US" altLang="zh-CN" sz="900" b="1" i="0">
                <a:solidFill>
                  <a:srgbClr val="666666"/>
                </a:solidFill>
                <a:latin typeface="Arial" panose="020B0604020202020204"/>
                <a:ea typeface="Arial" panose="020B0604020202020204"/>
              </a:rPr>
              <a:t>Preliminary Trials</a:t>
            </a:r>
            <a:r>
              <a:rPr lang="zh-CN" altLang="en-US" sz="900" b="1" i="0">
                <a:solidFill>
                  <a:srgbClr val="666666"/>
                </a:solidFill>
                <a:latin typeface="Arial" panose="020B0604020202020204"/>
                <a:ea typeface="Arial" panose="020B0604020202020204"/>
              </a:rPr>
              <a:t>）</a:t>
            </a:r>
            <a:endParaRPr lang="zh-CN" altLang="en-US" sz="900" b="1"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训练设置：</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使用基于</a:t>
            </a:r>
            <a:r>
              <a:rPr lang="en-US" altLang="zh-CN" sz="900" b="0" i="0">
                <a:solidFill>
                  <a:srgbClr val="666666"/>
                </a:solidFill>
                <a:latin typeface="Arial" panose="020B0604020202020204"/>
                <a:ea typeface="Arial" panose="020B0604020202020204"/>
              </a:rPr>
              <a:t>MC</a:t>
            </a:r>
            <a:r>
              <a:rPr lang="zh-CN" altLang="en-US" sz="900" b="0" i="0">
                <a:solidFill>
                  <a:srgbClr val="666666"/>
                </a:solidFill>
                <a:latin typeface="Arial" panose="020B0604020202020204"/>
                <a:ea typeface="Arial" panose="020B0604020202020204"/>
              </a:rPr>
              <a:t>估计的方法（</a:t>
            </a:r>
            <a:r>
              <a:rPr lang="en-US" altLang="zh-CN" sz="900" b="0" i="0">
                <a:solidFill>
                  <a:srgbClr val="666666"/>
                </a:solidFill>
                <a:latin typeface="Arial" panose="020B0604020202020204"/>
                <a:ea typeface="Arial" panose="020B0604020202020204"/>
              </a:rPr>
              <a:t>Math-Shepherd</a:t>
            </a:r>
            <a:r>
              <a:rPr lang="zh-CN" altLang="en-US" sz="900" b="0" i="0">
                <a:solidFill>
                  <a:srgbClr val="666666"/>
                </a:solidFill>
                <a:latin typeface="Arial" panose="020B0604020202020204"/>
                <a:ea typeface="Arial" panose="020B0604020202020204"/>
              </a:rPr>
              <a:t>）构建</a:t>
            </a:r>
            <a:r>
              <a:rPr lang="en-US" altLang="zh-CN" sz="900" b="0" i="0">
                <a:solidFill>
                  <a:srgbClr val="666666"/>
                </a:solidFill>
                <a:latin typeface="Arial" panose="020B0604020202020204"/>
                <a:ea typeface="Arial" panose="020B0604020202020204"/>
              </a:rPr>
              <a:t>PRM</a:t>
            </a:r>
            <a:r>
              <a:rPr lang="zh-CN" altLang="en-US" sz="900" b="0" i="0">
                <a:solidFill>
                  <a:srgbClr val="666666"/>
                </a:solidFill>
                <a:latin typeface="Arial" panose="020B0604020202020204"/>
                <a:ea typeface="Arial" panose="020B0604020202020204"/>
              </a:rPr>
              <a:t>训练数据。</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从大约</a:t>
            </a:r>
            <a:r>
              <a:rPr lang="en-US" altLang="zh-CN" sz="900" b="0" i="0">
                <a:solidFill>
                  <a:srgbClr val="666666"/>
                </a:solidFill>
                <a:latin typeface="Arial" panose="020B0604020202020204"/>
                <a:ea typeface="Arial" panose="020B0604020202020204"/>
              </a:rPr>
              <a:t>500,000</a:t>
            </a:r>
            <a:r>
              <a:rPr lang="zh-CN" altLang="en-US" sz="900" b="0" i="0">
                <a:solidFill>
                  <a:srgbClr val="666666"/>
                </a:solidFill>
                <a:latin typeface="Arial" panose="020B0604020202020204"/>
                <a:ea typeface="Arial" panose="020B0604020202020204"/>
              </a:rPr>
              <a:t>个查询及其正确答案中生成</a:t>
            </a:r>
            <a:r>
              <a:rPr lang="en-US" altLang="zh-CN" sz="900" b="0" i="0">
                <a:solidFill>
                  <a:srgbClr val="666666"/>
                </a:solidFill>
                <a:latin typeface="Arial" panose="020B0604020202020204"/>
                <a:ea typeface="Arial" panose="020B0604020202020204"/>
              </a:rPr>
              <a:t>6-8</a:t>
            </a:r>
            <a:r>
              <a:rPr lang="zh-CN" altLang="en-US" sz="900" b="0" i="0">
                <a:solidFill>
                  <a:srgbClr val="666666"/>
                </a:solidFill>
                <a:latin typeface="Arial" panose="020B0604020202020204"/>
                <a:ea typeface="Arial" panose="020B0604020202020204"/>
              </a:rPr>
              <a:t>种不同的响应。</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使用</a:t>
            </a:r>
            <a:r>
              <a:rPr lang="en-US" altLang="zh-CN" sz="900" b="0" i="0">
                <a:solidFill>
                  <a:srgbClr val="666666"/>
                </a:solidFill>
                <a:latin typeface="Arial" panose="020B0604020202020204"/>
                <a:ea typeface="Arial" panose="020B0604020202020204"/>
              </a:rPr>
              <a:t>Qwen2.5-Math-Instruct</a:t>
            </a:r>
            <a:r>
              <a:rPr lang="zh-CN" altLang="en-US" sz="900" b="0" i="0">
                <a:solidFill>
                  <a:srgbClr val="666666"/>
                </a:solidFill>
                <a:latin typeface="Arial" panose="020B0604020202020204"/>
                <a:ea typeface="Arial" panose="020B0604020202020204"/>
              </a:rPr>
              <a:t>系列模型来评估每个步骤的正确性，基于这些步骤导致正确最终答案的经验概率。</a:t>
            </a:r>
            <a:endParaRPr lang="zh-CN" altLang="en-US" sz="9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评估设置：</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使用</a:t>
            </a:r>
            <a:r>
              <a:rPr lang="en-US" altLang="zh-CN" sz="900" b="0" i="0">
                <a:solidFill>
                  <a:srgbClr val="666666"/>
                </a:solidFill>
                <a:latin typeface="Arial" panose="020B0604020202020204"/>
                <a:ea typeface="Arial" panose="020B0604020202020204"/>
              </a:rPr>
              <a:t>Best-of-N</a:t>
            </a:r>
            <a:r>
              <a:rPr lang="zh-CN" altLang="en-US" sz="900" b="0" i="0">
                <a:solidFill>
                  <a:srgbClr val="666666"/>
                </a:solidFill>
                <a:latin typeface="Arial" panose="020B0604020202020204"/>
                <a:ea typeface="Arial" panose="020B0604020202020204"/>
              </a:rPr>
              <a:t>（</a:t>
            </a:r>
            <a:r>
              <a:rPr lang="en-US" altLang="zh-CN" sz="900" b="0" i="0">
                <a:solidFill>
                  <a:srgbClr val="666666"/>
                </a:solidFill>
                <a:latin typeface="Arial" panose="020B0604020202020204"/>
                <a:ea typeface="Arial" panose="020B0604020202020204"/>
              </a:rPr>
              <a:t>BoN</a:t>
            </a:r>
            <a:r>
              <a:rPr lang="zh-CN" altLang="en-US" sz="900" b="0" i="0">
                <a:solidFill>
                  <a:srgbClr val="666666"/>
                </a:solidFill>
                <a:latin typeface="Arial" panose="020B0604020202020204"/>
                <a:ea typeface="Arial" panose="020B0604020202020204"/>
              </a:rPr>
              <a:t>）策略评估</a:t>
            </a:r>
            <a:r>
              <a:rPr lang="en-US" altLang="zh-CN" sz="900" b="0" i="0">
                <a:solidFill>
                  <a:srgbClr val="666666"/>
                </a:solidFill>
                <a:latin typeface="Arial" panose="020B0604020202020204"/>
                <a:ea typeface="Arial" panose="020B0604020202020204"/>
              </a:rPr>
              <a:t>PRMs</a:t>
            </a:r>
            <a:r>
              <a:rPr lang="zh-CN" altLang="en-US" sz="900" b="0" i="0">
                <a:solidFill>
                  <a:srgbClr val="666666"/>
                </a:solidFill>
                <a:latin typeface="Arial" panose="020B0604020202020204"/>
                <a:ea typeface="Arial" panose="020B0604020202020204"/>
              </a:rPr>
              <a:t>的效用，即从</a:t>
            </a:r>
            <a:r>
              <a:rPr lang="en-US" altLang="zh-CN" sz="900" b="0" i="0">
                <a:solidFill>
                  <a:srgbClr val="666666"/>
                </a:solidFill>
                <a:latin typeface="Arial" panose="020B0604020202020204"/>
                <a:ea typeface="Arial" panose="020B0604020202020204"/>
              </a:rPr>
              <a:t>N</a:t>
            </a:r>
            <a:r>
              <a:rPr lang="zh-CN" altLang="en-US" sz="900" b="0" i="0">
                <a:solidFill>
                  <a:srgbClr val="666666"/>
                </a:solidFill>
                <a:latin typeface="Arial" panose="020B0604020202020204"/>
                <a:ea typeface="Arial" panose="020B0604020202020204"/>
              </a:rPr>
              <a:t>个候选中选择</a:t>
            </a:r>
            <a:r>
              <a:rPr lang="en-US" altLang="zh-CN" sz="900" b="0" i="0">
                <a:solidFill>
                  <a:srgbClr val="666666"/>
                </a:solidFill>
                <a:latin typeface="Arial" panose="020B0604020202020204"/>
                <a:ea typeface="Arial" panose="020B0604020202020204"/>
              </a:rPr>
              <a:t>PRM</a:t>
            </a:r>
            <a:r>
              <a:rPr lang="zh-CN" altLang="en-US" sz="900" b="0" i="0">
                <a:solidFill>
                  <a:srgbClr val="666666"/>
                </a:solidFill>
                <a:latin typeface="Arial" panose="020B0604020202020204"/>
                <a:ea typeface="Arial" panose="020B0604020202020204"/>
              </a:rPr>
              <a:t>得分最高的响应。</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在多个数学基准测试中评估</a:t>
            </a:r>
            <a:r>
              <a:rPr lang="en-US" altLang="zh-CN" sz="900" b="0" i="0">
                <a:solidFill>
                  <a:srgbClr val="666666"/>
                </a:solidFill>
                <a:latin typeface="Arial" panose="020B0604020202020204"/>
                <a:ea typeface="Arial" panose="020B0604020202020204"/>
              </a:rPr>
              <a:t>PRMs</a:t>
            </a:r>
            <a:r>
              <a:rPr lang="zh-CN" altLang="en-US" sz="900" b="0" i="0">
                <a:solidFill>
                  <a:srgbClr val="666666"/>
                </a:solidFill>
                <a:latin typeface="Arial" panose="020B0604020202020204"/>
                <a:ea typeface="Arial" panose="020B0604020202020204"/>
              </a:rPr>
              <a:t>，包括</a:t>
            </a:r>
            <a:r>
              <a:rPr lang="en-US" altLang="zh-CN" sz="900" b="0" i="0">
                <a:solidFill>
                  <a:srgbClr val="666666"/>
                </a:solidFill>
                <a:latin typeface="Arial" panose="020B0604020202020204"/>
                <a:ea typeface="Arial" panose="020B0604020202020204"/>
              </a:rPr>
              <a:t>GSM8K</a:t>
            </a:r>
            <a:r>
              <a:rPr lang="zh-CN" altLang="en-US" sz="900" b="0" i="0">
                <a:solidFill>
                  <a:srgbClr val="666666"/>
                </a:solidFill>
                <a:latin typeface="Arial" panose="020B0604020202020204"/>
                <a:ea typeface="Arial" panose="020B0604020202020204"/>
              </a:rPr>
              <a:t>、</a:t>
            </a:r>
            <a:r>
              <a:rPr lang="en-US" altLang="zh-CN" sz="900" b="0" i="0">
                <a:solidFill>
                  <a:srgbClr val="666666"/>
                </a:solidFill>
                <a:latin typeface="Arial" panose="020B0604020202020204"/>
                <a:ea typeface="Arial" panose="020B0604020202020204"/>
              </a:rPr>
              <a:t>MATH</a:t>
            </a:r>
            <a:r>
              <a:rPr lang="zh-CN" altLang="en-US" sz="900" b="0" i="0">
                <a:solidFill>
                  <a:srgbClr val="666666"/>
                </a:solidFill>
                <a:latin typeface="Arial" panose="020B0604020202020204"/>
                <a:ea typeface="Arial" panose="020B0604020202020204"/>
              </a:rPr>
              <a:t>、</a:t>
            </a:r>
            <a:r>
              <a:rPr lang="en-US" altLang="zh-CN" sz="900" b="0" i="0">
                <a:solidFill>
                  <a:srgbClr val="666666"/>
                </a:solidFill>
                <a:latin typeface="Arial" panose="020B0604020202020204"/>
                <a:ea typeface="Arial" panose="020B0604020202020204"/>
              </a:rPr>
              <a:t>Minerva Math</a:t>
            </a:r>
            <a:r>
              <a:rPr lang="zh-CN" altLang="en-US" sz="900" b="0" i="0">
                <a:solidFill>
                  <a:srgbClr val="666666"/>
                </a:solidFill>
                <a:latin typeface="Arial" panose="020B0604020202020204"/>
                <a:ea typeface="Arial" panose="020B0604020202020204"/>
              </a:rPr>
              <a:t>等。</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使用</a:t>
            </a:r>
            <a:r>
              <a:rPr lang="en-US" altLang="zh-CN" sz="900" b="0" i="0">
                <a:solidFill>
                  <a:srgbClr val="666666"/>
                </a:solidFill>
                <a:latin typeface="Arial" panose="020B0604020202020204"/>
                <a:ea typeface="Arial" panose="020B0604020202020204"/>
              </a:rPr>
              <a:t>PROCESSBENCH</a:t>
            </a:r>
            <a:r>
              <a:rPr lang="zh-CN" altLang="en-US" sz="900" b="0" i="0">
                <a:solidFill>
                  <a:srgbClr val="666666"/>
                </a:solidFill>
                <a:latin typeface="Arial" panose="020B0604020202020204"/>
                <a:ea typeface="Arial" panose="020B0604020202020204"/>
              </a:rPr>
              <a:t>评估</a:t>
            </a:r>
            <a:r>
              <a:rPr lang="en-US" altLang="zh-CN" sz="900" b="0" i="0">
                <a:solidFill>
                  <a:srgbClr val="666666"/>
                </a:solidFill>
                <a:latin typeface="Arial" panose="020B0604020202020204"/>
                <a:ea typeface="Arial" panose="020B0604020202020204"/>
              </a:rPr>
              <a:t>PRMs</a:t>
            </a:r>
            <a:r>
              <a:rPr lang="zh-CN" altLang="en-US" sz="900" b="0" i="0">
                <a:solidFill>
                  <a:srgbClr val="666666"/>
                </a:solidFill>
                <a:latin typeface="Arial" panose="020B0604020202020204"/>
                <a:ea typeface="Arial" panose="020B0604020202020204"/>
              </a:rPr>
              <a:t>识别数学推理中具体错误步骤的能力。</a:t>
            </a:r>
            <a:endParaRPr lang="zh-CN" altLang="en-US" sz="900" b="0" i="0">
              <a:solidFill>
                <a:srgbClr val="666666"/>
              </a:solidFill>
              <a:latin typeface="Arial" panose="020B0604020202020204"/>
              <a:ea typeface="Arial" panose="020B0604020202020204"/>
            </a:endParaRPr>
          </a:p>
          <a:p>
            <a:pPr marL="0" indent="0">
              <a:spcAft>
                <a:spcPct val="60000"/>
              </a:spcAft>
            </a:pPr>
            <a:r>
              <a:rPr lang="en-US" altLang="zh-CN" sz="1000" b="1" i="0">
                <a:solidFill>
                  <a:srgbClr val="666666"/>
                </a:solidFill>
                <a:latin typeface="Arial" panose="020B0604020202020204"/>
                <a:ea typeface="Arial" panose="020B0604020202020204"/>
              </a:rPr>
              <a:t>2. </a:t>
            </a:r>
            <a:r>
              <a:rPr lang="zh-CN" altLang="en-US" sz="1000" b="1" i="0">
                <a:solidFill>
                  <a:srgbClr val="666666"/>
                </a:solidFill>
                <a:latin typeface="Arial" panose="020B0604020202020204"/>
                <a:ea typeface="Arial" panose="020B0604020202020204"/>
              </a:rPr>
              <a:t>讨论和分析（</a:t>
            </a:r>
            <a:r>
              <a:rPr lang="en-US" altLang="zh-CN" sz="1000" b="1" i="0">
                <a:solidFill>
                  <a:srgbClr val="666666"/>
                </a:solidFill>
                <a:latin typeface="Arial" panose="020B0604020202020204"/>
                <a:ea typeface="Arial" panose="020B0604020202020204"/>
              </a:rPr>
              <a:t>Discussion and Analysis</a:t>
            </a:r>
            <a:r>
              <a:rPr lang="zh-CN" altLang="en-US" sz="1000" b="1" i="0">
                <a:solidFill>
                  <a:srgbClr val="666666"/>
                </a:solidFill>
                <a:latin typeface="Arial" panose="020B0604020202020204"/>
                <a:ea typeface="Arial" panose="020B0604020202020204"/>
              </a:rPr>
              <a:t>）</a:t>
            </a:r>
            <a:endParaRPr lang="zh-CN" altLang="en-US" sz="1000" b="1"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en-US" altLang="zh-CN" sz="900" b="0" i="0">
                <a:solidFill>
                  <a:srgbClr val="666666"/>
                </a:solidFill>
                <a:latin typeface="Arial" panose="020B0604020202020204"/>
                <a:ea typeface="Arial" panose="020B0604020202020204"/>
              </a:rPr>
              <a:t>MC</a:t>
            </a:r>
            <a:r>
              <a:rPr lang="zh-CN" altLang="en-US" sz="900" b="0" i="0">
                <a:solidFill>
                  <a:srgbClr val="666666"/>
                </a:solidFill>
                <a:latin typeface="Arial" panose="020B0604020202020204"/>
                <a:ea typeface="Arial" panose="020B0604020202020204"/>
              </a:rPr>
              <a:t>估计的局限性：</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通过比较</a:t>
            </a:r>
            <a:r>
              <a:rPr lang="en-US" altLang="zh-CN" sz="900" b="0" i="0">
                <a:solidFill>
                  <a:srgbClr val="666666"/>
                </a:solidFill>
                <a:latin typeface="Arial" panose="020B0604020202020204"/>
                <a:ea typeface="Arial" panose="020B0604020202020204"/>
              </a:rPr>
              <a:t>MC</a:t>
            </a:r>
            <a:r>
              <a:rPr lang="zh-CN" altLang="en-US" sz="900" b="0" i="0">
                <a:solidFill>
                  <a:srgbClr val="666666"/>
                </a:solidFill>
                <a:latin typeface="Arial" panose="020B0604020202020204"/>
                <a:ea typeface="Arial" panose="020B0604020202020204"/>
              </a:rPr>
              <a:t>估计、</a:t>
            </a:r>
            <a:r>
              <a:rPr lang="en-US" altLang="zh-CN" sz="900" b="0" i="0">
                <a:solidFill>
                  <a:srgbClr val="666666"/>
                </a:solidFill>
                <a:latin typeface="Arial" panose="020B0604020202020204"/>
                <a:ea typeface="Arial" panose="020B0604020202020204"/>
              </a:rPr>
              <a:t>LLM-as-a-judge</a:t>
            </a:r>
            <a:r>
              <a:rPr lang="zh-CN" altLang="en-US" sz="900" b="0" i="0">
                <a:solidFill>
                  <a:srgbClr val="666666"/>
                </a:solidFill>
                <a:latin typeface="Arial" panose="020B0604020202020204"/>
                <a:ea typeface="Arial" panose="020B0604020202020204"/>
              </a:rPr>
              <a:t>和人工标注方法训练的</a:t>
            </a:r>
            <a:r>
              <a:rPr lang="en-US" altLang="zh-CN" sz="900" b="0" i="0">
                <a:solidFill>
                  <a:srgbClr val="666666"/>
                </a:solidFill>
                <a:latin typeface="Arial" panose="020B0604020202020204"/>
                <a:ea typeface="Arial" panose="020B0604020202020204"/>
              </a:rPr>
              <a:t>PRMs</a:t>
            </a:r>
            <a:r>
              <a:rPr lang="zh-CN" altLang="en-US" sz="900" b="0" i="0">
                <a:solidFill>
                  <a:srgbClr val="666666"/>
                </a:solidFill>
                <a:latin typeface="Arial" panose="020B0604020202020204"/>
                <a:ea typeface="Arial" panose="020B0604020202020204"/>
              </a:rPr>
              <a:t>的性能，发现</a:t>
            </a:r>
            <a:r>
              <a:rPr lang="en-US" altLang="zh-CN" sz="900" b="0" i="0">
                <a:solidFill>
                  <a:srgbClr val="666666"/>
                </a:solidFill>
                <a:latin typeface="Arial" panose="020B0604020202020204"/>
                <a:ea typeface="Arial" panose="020B0604020202020204"/>
              </a:rPr>
              <a:t>MC</a:t>
            </a:r>
            <a:r>
              <a:rPr lang="zh-CN" altLang="en-US" sz="900" b="0" i="0">
                <a:solidFill>
                  <a:srgbClr val="666666"/>
                </a:solidFill>
                <a:latin typeface="Arial" panose="020B0604020202020204"/>
                <a:ea typeface="Arial" panose="020B0604020202020204"/>
              </a:rPr>
              <a:t>估计的性能和泛化能力较差。</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提出了一种共识过滤机制，结合</a:t>
            </a:r>
            <a:r>
              <a:rPr lang="en-US" altLang="zh-CN" sz="900" b="0" i="0">
                <a:solidFill>
                  <a:srgbClr val="666666"/>
                </a:solidFill>
                <a:latin typeface="Arial" panose="020B0604020202020204"/>
                <a:ea typeface="Arial" panose="020B0604020202020204"/>
              </a:rPr>
              <a:t>MC</a:t>
            </a:r>
            <a:r>
              <a:rPr lang="zh-CN" altLang="en-US" sz="900" b="0" i="0">
                <a:solidFill>
                  <a:srgbClr val="666666"/>
                </a:solidFill>
                <a:latin typeface="Arial" panose="020B0604020202020204"/>
                <a:ea typeface="Arial" panose="020B0604020202020204"/>
              </a:rPr>
              <a:t>估计和</a:t>
            </a:r>
            <a:r>
              <a:rPr lang="en-US" altLang="zh-CN" sz="900" b="0" i="0">
                <a:solidFill>
                  <a:srgbClr val="666666"/>
                </a:solidFill>
                <a:latin typeface="Arial" panose="020B0604020202020204"/>
                <a:ea typeface="Arial" panose="020B0604020202020204"/>
              </a:rPr>
              <a:t>LLM-as-a-judge</a:t>
            </a:r>
            <a:r>
              <a:rPr lang="zh-CN" altLang="en-US" sz="900" b="0" i="0">
                <a:solidFill>
                  <a:srgbClr val="666666"/>
                </a:solidFill>
                <a:latin typeface="Arial" panose="020B0604020202020204"/>
                <a:ea typeface="Arial" panose="020B0604020202020204"/>
              </a:rPr>
              <a:t>，以提高数据质量和模型性能。</a:t>
            </a:r>
            <a:endParaRPr lang="zh-CN" altLang="en-US" sz="9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en-US" altLang="zh-CN" sz="900" b="0" i="0">
                <a:solidFill>
                  <a:srgbClr val="666666"/>
                </a:solidFill>
                <a:latin typeface="Arial" panose="020B0604020202020204"/>
                <a:ea typeface="Arial" panose="020B0604020202020204"/>
              </a:rPr>
              <a:t>BoN</a:t>
            </a:r>
            <a:r>
              <a:rPr lang="zh-CN" altLang="en-US" sz="900" b="0" i="0">
                <a:solidFill>
                  <a:srgbClr val="666666"/>
                </a:solidFill>
                <a:latin typeface="Arial" panose="020B0604020202020204"/>
                <a:ea typeface="Arial" panose="020B0604020202020204"/>
              </a:rPr>
              <a:t>评估策略的偏差：</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分析了</a:t>
            </a:r>
            <a:r>
              <a:rPr lang="en-US" altLang="zh-CN" sz="900" b="0" i="0">
                <a:solidFill>
                  <a:srgbClr val="666666"/>
                </a:solidFill>
                <a:latin typeface="Arial" panose="020B0604020202020204"/>
                <a:ea typeface="Arial" panose="020B0604020202020204"/>
              </a:rPr>
              <a:t>BoN</a:t>
            </a:r>
            <a:r>
              <a:rPr lang="zh-CN" altLang="en-US" sz="900" b="0" i="0">
                <a:solidFill>
                  <a:srgbClr val="666666"/>
                </a:solidFill>
                <a:latin typeface="Arial" panose="020B0604020202020204"/>
                <a:ea typeface="Arial" panose="020B0604020202020204"/>
              </a:rPr>
              <a:t>评估策略的潜在偏差，包括策略模型不可靠导致的评估标准与</a:t>
            </a:r>
            <a:r>
              <a:rPr lang="en-US" altLang="zh-CN" sz="900" b="0" i="0">
                <a:solidFill>
                  <a:srgbClr val="666666"/>
                </a:solidFill>
                <a:latin typeface="Arial" panose="020B0604020202020204"/>
                <a:ea typeface="Arial" panose="020B0604020202020204"/>
              </a:rPr>
              <a:t>PRM</a:t>
            </a:r>
            <a:r>
              <a:rPr lang="zh-CN" altLang="en-US" sz="900" b="0" i="0">
                <a:solidFill>
                  <a:srgbClr val="666666"/>
                </a:solidFill>
                <a:latin typeface="Arial" panose="020B0604020202020204"/>
                <a:ea typeface="Arial" panose="020B0604020202020204"/>
              </a:rPr>
              <a:t>目标之间的不一致，以及</a:t>
            </a:r>
            <a:r>
              <a:rPr lang="en-US" altLang="zh-CN" sz="900" b="0" i="0">
                <a:solidFill>
                  <a:srgbClr val="666666"/>
                </a:solidFill>
                <a:latin typeface="Arial" panose="020B0604020202020204"/>
                <a:ea typeface="Arial" panose="020B0604020202020204"/>
              </a:rPr>
              <a:t>PRM</a:t>
            </a:r>
            <a:r>
              <a:rPr lang="zh-CN" altLang="en-US" sz="900" b="0" i="0">
                <a:solidFill>
                  <a:srgbClr val="666666"/>
                </a:solidFill>
                <a:latin typeface="Arial" panose="020B0604020202020204"/>
                <a:ea typeface="Arial" panose="020B0604020202020204"/>
              </a:rPr>
              <a:t>对正确答案但错误过程的响应的容忍导致的</a:t>
            </a:r>
            <a:r>
              <a:rPr lang="en-US" altLang="zh-CN" sz="900" b="0" i="0">
                <a:solidFill>
                  <a:srgbClr val="666666"/>
                </a:solidFill>
                <a:latin typeface="Arial" panose="020B0604020202020204"/>
                <a:ea typeface="Arial" panose="020B0604020202020204"/>
              </a:rPr>
              <a:t>BoN</a:t>
            </a:r>
            <a:r>
              <a:rPr lang="zh-CN" altLang="en-US" sz="900" b="0" i="0">
                <a:solidFill>
                  <a:srgbClr val="666666"/>
                </a:solidFill>
                <a:latin typeface="Arial" panose="020B0604020202020204"/>
                <a:ea typeface="Arial" panose="020B0604020202020204"/>
              </a:rPr>
              <a:t>分数膨胀。</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b="0" i="0">
                <a:solidFill>
                  <a:srgbClr val="666666"/>
                </a:solidFill>
                <a:latin typeface="Arial" panose="020B0604020202020204"/>
                <a:ea typeface="Arial" panose="020B0604020202020204"/>
              </a:rPr>
              <a:t>通过分析不同</a:t>
            </a:r>
            <a:r>
              <a:rPr lang="en-US" altLang="zh-CN" sz="900" b="0" i="0">
                <a:solidFill>
                  <a:srgbClr val="666666"/>
                </a:solidFill>
                <a:latin typeface="Arial" panose="020B0604020202020204"/>
                <a:ea typeface="Arial" panose="020B0604020202020204"/>
              </a:rPr>
              <a:t>PRMs</a:t>
            </a:r>
            <a:r>
              <a:rPr lang="zh-CN" altLang="en-US" sz="900" b="0" i="0">
                <a:solidFill>
                  <a:srgbClr val="666666"/>
                </a:solidFill>
                <a:latin typeface="Arial" panose="020B0604020202020204"/>
                <a:ea typeface="Arial" panose="020B0604020202020204"/>
              </a:rPr>
              <a:t>在</a:t>
            </a:r>
            <a:r>
              <a:rPr lang="en-US" altLang="zh-CN" sz="900" b="0" i="0">
                <a:solidFill>
                  <a:srgbClr val="666666"/>
                </a:solidFill>
                <a:latin typeface="Arial" panose="020B0604020202020204"/>
                <a:ea typeface="Arial" panose="020B0604020202020204"/>
              </a:rPr>
              <a:t>BoN</a:t>
            </a:r>
            <a:r>
              <a:rPr lang="zh-CN" altLang="en-US" sz="900" b="0" i="0">
                <a:solidFill>
                  <a:srgbClr val="666666"/>
                </a:solidFill>
                <a:latin typeface="Arial" panose="020B0604020202020204"/>
                <a:ea typeface="Arial" panose="020B0604020202020204"/>
              </a:rPr>
              <a:t>评估和</a:t>
            </a:r>
            <a:r>
              <a:rPr lang="en-US" altLang="zh-CN" sz="900" b="0" i="0">
                <a:solidFill>
                  <a:srgbClr val="666666"/>
                </a:solidFill>
                <a:latin typeface="Arial" panose="020B0604020202020204"/>
                <a:ea typeface="Arial" panose="020B0604020202020204"/>
              </a:rPr>
              <a:t>PROCESSBENCH</a:t>
            </a:r>
            <a:r>
              <a:rPr lang="zh-CN" altLang="en-US" sz="900" b="0" i="0">
                <a:solidFill>
                  <a:srgbClr val="666666"/>
                </a:solidFill>
                <a:latin typeface="Arial" panose="020B0604020202020204"/>
                <a:ea typeface="Arial" panose="020B0604020202020204"/>
              </a:rPr>
              <a:t>评估中的表现差异，揭示了</a:t>
            </a:r>
            <a:r>
              <a:rPr lang="en-US" altLang="zh-CN" sz="900" b="0" i="0">
                <a:solidFill>
                  <a:srgbClr val="666666"/>
                </a:solidFill>
                <a:latin typeface="Arial" panose="020B0604020202020204"/>
                <a:ea typeface="Arial" panose="020B0604020202020204"/>
              </a:rPr>
              <a:t>BoN</a:t>
            </a:r>
            <a:r>
              <a:rPr lang="zh-CN" altLang="en-US" sz="900" b="0" i="0">
                <a:solidFill>
                  <a:srgbClr val="666666"/>
                </a:solidFill>
                <a:latin typeface="Arial" panose="020B0604020202020204"/>
                <a:ea typeface="Arial" panose="020B0604020202020204"/>
              </a:rPr>
              <a:t>评估策略的局限性。</a:t>
            </a:r>
            <a:endParaRPr lang="zh-CN" altLang="en-US" sz="900" b="0" i="0">
              <a:solidFill>
                <a:srgbClr val="666666"/>
              </a:solidFill>
              <a:latin typeface="Arial" panose="020B0604020202020204"/>
              <a:ea typeface="Arial" panose="020B0604020202020204"/>
            </a:endParaRPr>
          </a:p>
          <a:p>
            <a:pPr marL="0" indent="0">
              <a:spcAft>
                <a:spcPct val="60000"/>
              </a:spcAft>
            </a:pPr>
            <a:endParaRPr lang="zh-CN" altLang="en-US" sz="900" b="0" i="0">
              <a:solidFill>
                <a:srgbClr val="666666"/>
              </a:solidFill>
              <a:latin typeface="Arial" panose="020B0604020202020204"/>
              <a:ea typeface="Arial" panose="020B0604020202020204"/>
            </a:endParaRPr>
          </a:p>
        </p:txBody>
      </p:sp>
      <p:sp>
        <p:nvSpPr>
          <p:cNvPr id="5" name="文本框 4"/>
          <p:cNvSpPr txBox="1"/>
          <p:nvPr/>
        </p:nvSpPr>
        <p:spPr>
          <a:xfrm>
            <a:off x="6096000" y="312420"/>
            <a:ext cx="5762625" cy="2422525"/>
          </a:xfrm>
          <a:prstGeom prst="rect">
            <a:avLst/>
          </a:prstGeom>
          <a:noFill/>
        </p:spPr>
        <p:txBody>
          <a:bodyPr wrap="square" rtlCol="0" anchor="t">
            <a:spAutoFit/>
          </a:bodyPr>
          <a:p>
            <a:pPr marL="0" indent="0">
              <a:spcAft>
                <a:spcPct val="60000"/>
              </a:spcAft>
            </a:pPr>
            <a:r>
              <a:rPr lang="en-US" altLang="zh-CN" sz="900" b="1">
                <a:solidFill>
                  <a:srgbClr val="666666"/>
                </a:solidFill>
                <a:latin typeface="Arial" panose="020B0604020202020204"/>
                <a:ea typeface="Arial" panose="020B0604020202020204"/>
                <a:sym typeface="+mn-ea"/>
              </a:rPr>
              <a:t>3. </a:t>
            </a:r>
            <a:r>
              <a:rPr lang="zh-CN" altLang="en-US" sz="900" b="1">
                <a:solidFill>
                  <a:srgbClr val="666666"/>
                </a:solidFill>
                <a:latin typeface="Arial" panose="020B0604020202020204"/>
                <a:ea typeface="Arial" panose="020B0604020202020204"/>
                <a:sym typeface="+mn-ea"/>
              </a:rPr>
              <a:t>提出的方法（</a:t>
            </a:r>
            <a:r>
              <a:rPr lang="en-US" altLang="zh-CN" sz="900" b="1">
                <a:solidFill>
                  <a:srgbClr val="666666"/>
                </a:solidFill>
                <a:latin typeface="Arial" panose="020B0604020202020204"/>
                <a:ea typeface="Arial" panose="020B0604020202020204"/>
                <a:sym typeface="+mn-ea"/>
              </a:rPr>
              <a:t>Our Approach</a:t>
            </a:r>
            <a:r>
              <a:rPr lang="zh-CN" altLang="en-US" sz="900" b="1">
                <a:solidFill>
                  <a:srgbClr val="666666"/>
                </a:solidFill>
                <a:latin typeface="Arial" panose="020B0604020202020204"/>
                <a:ea typeface="Arial" panose="020B0604020202020204"/>
                <a:sym typeface="+mn-ea"/>
              </a:rPr>
              <a:t>）</a:t>
            </a:r>
            <a:endParaRPr lang="zh-CN" altLang="en-US" sz="900" b="1"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900">
                <a:solidFill>
                  <a:srgbClr val="666666"/>
                </a:solidFill>
                <a:latin typeface="Arial" panose="020B0604020202020204"/>
                <a:ea typeface="Arial" panose="020B0604020202020204"/>
                <a:sym typeface="+mn-ea"/>
              </a:rPr>
              <a:t>训练细节：</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a:solidFill>
                  <a:srgbClr val="666666"/>
                </a:solidFill>
                <a:latin typeface="Arial" panose="020B0604020202020204"/>
                <a:ea typeface="Arial" panose="020B0604020202020204"/>
                <a:sym typeface="+mn-ea"/>
              </a:rPr>
              <a:t>描述了</a:t>
            </a:r>
            <a:r>
              <a:rPr lang="zh-CN" altLang="en-US" sz="900" b="1">
                <a:solidFill>
                  <a:srgbClr val="FF0000"/>
                </a:solidFill>
                <a:latin typeface="Arial" panose="020B0604020202020204"/>
                <a:ea typeface="Arial" panose="020B0604020202020204"/>
                <a:sym typeface="+mn-ea"/>
              </a:rPr>
              <a:t>结合</a:t>
            </a:r>
            <a:r>
              <a:rPr lang="en-US" altLang="zh-CN" sz="900" b="1">
                <a:solidFill>
                  <a:srgbClr val="FF0000"/>
                </a:solidFill>
                <a:latin typeface="Arial" panose="020B0604020202020204"/>
                <a:ea typeface="Arial" panose="020B0604020202020204"/>
                <a:sym typeface="+mn-ea"/>
              </a:rPr>
              <a:t>MC</a:t>
            </a:r>
            <a:r>
              <a:rPr lang="zh-CN" altLang="en-US" sz="900" b="1">
                <a:solidFill>
                  <a:srgbClr val="FF0000"/>
                </a:solidFill>
                <a:latin typeface="Arial" panose="020B0604020202020204"/>
                <a:ea typeface="Arial" panose="020B0604020202020204"/>
                <a:sym typeface="+mn-ea"/>
              </a:rPr>
              <a:t>估计和</a:t>
            </a:r>
            <a:r>
              <a:rPr lang="en-US" altLang="zh-CN" sz="900" b="1">
                <a:solidFill>
                  <a:srgbClr val="FF0000"/>
                </a:solidFill>
                <a:latin typeface="Arial" panose="020B0604020202020204"/>
                <a:ea typeface="Arial" panose="020B0604020202020204"/>
                <a:sym typeface="+mn-ea"/>
              </a:rPr>
              <a:t>LLM-as-a-judge</a:t>
            </a:r>
            <a:r>
              <a:rPr lang="zh-CN" altLang="en-US" sz="900" b="1">
                <a:solidFill>
                  <a:srgbClr val="FF0000"/>
                </a:solidFill>
                <a:latin typeface="Arial" panose="020B0604020202020204"/>
                <a:ea typeface="Arial" panose="020B0604020202020204"/>
                <a:sym typeface="+mn-ea"/>
              </a:rPr>
              <a:t>的数据构建过程</a:t>
            </a:r>
            <a:r>
              <a:rPr lang="zh-CN" altLang="en-US" sz="900">
                <a:solidFill>
                  <a:srgbClr val="666666"/>
                </a:solidFill>
                <a:latin typeface="Arial" panose="020B0604020202020204"/>
                <a:ea typeface="Arial" panose="020B0604020202020204"/>
                <a:sym typeface="+mn-ea"/>
              </a:rPr>
              <a:t>，包括数据扩展和数据过滤。</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a:solidFill>
                  <a:srgbClr val="666666"/>
                </a:solidFill>
                <a:latin typeface="Arial" panose="020B0604020202020204"/>
                <a:ea typeface="Arial" panose="020B0604020202020204"/>
                <a:sym typeface="+mn-ea"/>
              </a:rPr>
              <a:t>使用交叉熵损失训练基于硬标签的二元分类任务。</a:t>
            </a:r>
            <a:endParaRPr lang="zh-CN" altLang="en-US" sz="9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900">
                <a:solidFill>
                  <a:srgbClr val="666666"/>
                </a:solidFill>
                <a:latin typeface="Arial" panose="020B0604020202020204"/>
                <a:ea typeface="Arial" panose="020B0604020202020204"/>
                <a:sym typeface="+mn-ea"/>
              </a:rPr>
              <a:t>实验设置：</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a:solidFill>
                  <a:srgbClr val="666666"/>
                </a:solidFill>
                <a:latin typeface="Arial" panose="020B0604020202020204"/>
                <a:ea typeface="Arial" panose="020B0604020202020204"/>
                <a:sym typeface="+mn-ea"/>
              </a:rPr>
              <a:t>在</a:t>
            </a:r>
            <a:r>
              <a:rPr lang="en-US" altLang="zh-CN" sz="900">
                <a:solidFill>
                  <a:srgbClr val="666666"/>
                </a:solidFill>
                <a:latin typeface="Arial" panose="020B0604020202020204"/>
                <a:ea typeface="Arial" panose="020B0604020202020204"/>
                <a:sym typeface="+mn-ea"/>
              </a:rPr>
              <a:t>Qwen2.5-Math-7B-Instruct</a:t>
            </a:r>
            <a:r>
              <a:rPr lang="zh-CN" altLang="en-US" sz="900">
                <a:solidFill>
                  <a:srgbClr val="666666"/>
                </a:solidFill>
                <a:latin typeface="Arial" panose="020B0604020202020204"/>
                <a:ea typeface="Arial" panose="020B0604020202020204"/>
                <a:sym typeface="+mn-ea"/>
              </a:rPr>
              <a:t>和</a:t>
            </a:r>
            <a:r>
              <a:rPr lang="en-US" altLang="zh-CN" sz="900">
                <a:solidFill>
                  <a:srgbClr val="666666"/>
                </a:solidFill>
                <a:latin typeface="Arial" panose="020B0604020202020204"/>
                <a:ea typeface="Arial" panose="020B0604020202020204"/>
                <a:sym typeface="+mn-ea"/>
              </a:rPr>
              <a:t>Qwen2.5-Math-72B-Instruct</a:t>
            </a:r>
            <a:r>
              <a:rPr lang="zh-CN" altLang="en-US" sz="900">
                <a:solidFill>
                  <a:srgbClr val="666666"/>
                </a:solidFill>
                <a:latin typeface="Arial" panose="020B0604020202020204"/>
                <a:ea typeface="Arial" panose="020B0604020202020204"/>
                <a:sym typeface="+mn-ea"/>
              </a:rPr>
              <a:t>上进行</a:t>
            </a:r>
            <a:r>
              <a:rPr lang="en-US" altLang="zh-CN" sz="900">
                <a:solidFill>
                  <a:srgbClr val="666666"/>
                </a:solidFill>
                <a:latin typeface="Arial" panose="020B0604020202020204"/>
                <a:ea typeface="Arial" panose="020B0604020202020204"/>
                <a:sym typeface="+mn-ea"/>
              </a:rPr>
              <a:t>BoN</a:t>
            </a:r>
            <a:r>
              <a:rPr lang="zh-CN" altLang="en-US" sz="900">
                <a:solidFill>
                  <a:srgbClr val="666666"/>
                </a:solidFill>
                <a:latin typeface="Arial" panose="020B0604020202020204"/>
                <a:ea typeface="Arial" panose="020B0604020202020204"/>
                <a:sym typeface="+mn-ea"/>
              </a:rPr>
              <a:t>评估。</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a:solidFill>
                  <a:srgbClr val="666666"/>
                </a:solidFill>
                <a:latin typeface="Arial" panose="020B0604020202020204"/>
                <a:ea typeface="Arial" panose="020B0604020202020204"/>
                <a:sym typeface="+mn-ea"/>
              </a:rPr>
              <a:t>在</a:t>
            </a:r>
            <a:r>
              <a:rPr lang="en-US" altLang="zh-CN" sz="900">
                <a:solidFill>
                  <a:srgbClr val="666666"/>
                </a:solidFill>
                <a:latin typeface="Arial" panose="020B0604020202020204"/>
                <a:ea typeface="Arial" panose="020B0604020202020204"/>
                <a:sym typeface="+mn-ea"/>
              </a:rPr>
              <a:t>PROCESSBENCH</a:t>
            </a:r>
            <a:r>
              <a:rPr lang="zh-CN" altLang="en-US" sz="900">
                <a:solidFill>
                  <a:srgbClr val="666666"/>
                </a:solidFill>
                <a:latin typeface="Arial" panose="020B0604020202020204"/>
                <a:ea typeface="Arial" panose="020B0604020202020204"/>
                <a:sym typeface="+mn-ea"/>
              </a:rPr>
              <a:t>上评估</a:t>
            </a:r>
            <a:r>
              <a:rPr lang="en-US" altLang="zh-CN" sz="900">
                <a:solidFill>
                  <a:srgbClr val="666666"/>
                </a:solidFill>
                <a:latin typeface="Arial" panose="020B0604020202020204"/>
                <a:ea typeface="Arial" panose="020B0604020202020204"/>
                <a:sym typeface="+mn-ea"/>
              </a:rPr>
              <a:t>PRMs</a:t>
            </a:r>
            <a:r>
              <a:rPr lang="zh-CN" altLang="en-US" sz="900">
                <a:solidFill>
                  <a:srgbClr val="666666"/>
                </a:solidFill>
                <a:latin typeface="Arial" panose="020B0604020202020204"/>
                <a:ea typeface="Arial" panose="020B0604020202020204"/>
                <a:sym typeface="+mn-ea"/>
              </a:rPr>
              <a:t>，与多个现有的</a:t>
            </a:r>
            <a:r>
              <a:rPr lang="en-US" altLang="zh-CN" sz="900">
                <a:solidFill>
                  <a:srgbClr val="666666"/>
                </a:solidFill>
                <a:latin typeface="Arial" panose="020B0604020202020204"/>
                <a:ea typeface="Arial" panose="020B0604020202020204"/>
                <a:sym typeface="+mn-ea"/>
              </a:rPr>
              <a:t>PRMs</a:t>
            </a:r>
            <a:r>
              <a:rPr lang="zh-CN" altLang="en-US" sz="900">
                <a:solidFill>
                  <a:srgbClr val="666666"/>
                </a:solidFill>
                <a:latin typeface="Arial" panose="020B0604020202020204"/>
                <a:ea typeface="Arial" panose="020B0604020202020204"/>
                <a:sym typeface="+mn-ea"/>
              </a:rPr>
              <a:t>和</a:t>
            </a:r>
            <a:r>
              <a:rPr lang="en-US" altLang="zh-CN" sz="900">
                <a:solidFill>
                  <a:srgbClr val="666666"/>
                </a:solidFill>
                <a:latin typeface="Arial" panose="020B0604020202020204"/>
                <a:ea typeface="Arial" panose="020B0604020202020204"/>
                <a:sym typeface="+mn-ea"/>
              </a:rPr>
              <a:t>LLM-as-a-judge</a:t>
            </a:r>
            <a:r>
              <a:rPr lang="zh-CN" altLang="en-US" sz="900">
                <a:solidFill>
                  <a:srgbClr val="666666"/>
                </a:solidFill>
                <a:latin typeface="Arial" panose="020B0604020202020204"/>
                <a:ea typeface="Arial" panose="020B0604020202020204"/>
                <a:sym typeface="+mn-ea"/>
              </a:rPr>
              <a:t>模型进行比较。</a:t>
            </a:r>
            <a:endParaRPr lang="zh-CN" altLang="en-US" sz="9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900">
                <a:solidFill>
                  <a:srgbClr val="666666"/>
                </a:solidFill>
                <a:latin typeface="Arial" panose="020B0604020202020204"/>
                <a:ea typeface="Arial" panose="020B0604020202020204"/>
                <a:sym typeface="+mn-ea"/>
              </a:rPr>
              <a:t>实验结果：</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a:solidFill>
                  <a:srgbClr val="666666"/>
                </a:solidFill>
                <a:latin typeface="Arial" panose="020B0604020202020204"/>
                <a:ea typeface="Arial" panose="020B0604020202020204"/>
                <a:sym typeface="+mn-ea"/>
              </a:rPr>
              <a:t>在</a:t>
            </a:r>
            <a:r>
              <a:rPr lang="en-US" altLang="zh-CN" sz="900">
                <a:solidFill>
                  <a:srgbClr val="666666"/>
                </a:solidFill>
                <a:latin typeface="Arial" panose="020B0604020202020204"/>
                <a:ea typeface="Arial" panose="020B0604020202020204"/>
                <a:sym typeface="+mn-ea"/>
              </a:rPr>
              <a:t>BoN</a:t>
            </a:r>
            <a:r>
              <a:rPr lang="zh-CN" altLang="en-US" sz="900">
                <a:solidFill>
                  <a:srgbClr val="666666"/>
                </a:solidFill>
                <a:latin typeface="Arial" panose="020B0604020202020204"/>
                <a:ea typeface="Arial" panose="020B0604020202020204"/>
                <a:sym typeface="+mn-ea"/>
              </a:rPr>
              <a:t>评估中，</a:t>
            </a:r>
            <a:r>
              <a:rPr lang="en-US" altLang="zh-CN" sz="900">
                <a:solidFill>
                  <a:srgbClr val="666666"/>
                </a:solidFill>
                <a:latin typeface="Arial" panose="020B0604020202020204"/>
                <a:ea typeface="Arial" panose="020B0604020202020204"/>
                <a:sym typeface="+mn-ea"/>
              </a:rPr>
              <a:t>Qwen2.5-Math-PRM-7B</a:t>
            </a:r>
            <a:r>
              <a:rPr lang="zh-CN" altLang="en-US" sz="900">
                <a:solidFill>
                  <a:srgbClr val="666666"/>
                </a:solidFill>
                <a:latin typeface="Arial" panose="020B0604020202020204"/>
                <a:ea typeface="Arial" panose="020B0604020202020204"/>
                <a:sym typeface="+mn-ea"/>
              </a:rPr>
              <a:t>和</a:t>
            </a:r>
            <a:r>
              <a:rPr lang="en-US" altLang="zh-CN" sz="900">
                <a:solidFill>
                  <a:srgbClr val="666666"/>
                </a:solidFill>
                <a:latin typeface="Arial" panose="020B0604020202020204"/>
                <a:ea typeface="Arial" panose="020B0604020202020204"/>
                <a:sym typeface="+mn-ea"/>
              </a:rPr>
              <a:t>Qwen2.5-Math-PRM-72B</a:t>
            </a:r>
            <a:r>
              <a:rPr lang="zh-CN" altLang="en-US" sz="900">
                <a:solidFill>
                  <a:srgbClr val="666666"/>
                </a:solidFill>
                <a:latin typeface="Arial" panose="020B0604020202020204"/>
                <a:ea typeface="Arial" panose="020B0604020202020204"/>
                <a:sym typeface="+mn-ea"/>
              </a:rPr>
              <a:t>表现出色，超越了其他同等规模的</a:t>
            </a:r>
            <a:r>
              <a:rPr lang="en-US" altLang="zh-CN" sz="900">
                <a:solidFill>
                  <a:srgbClr val="666666"/>
                </a:solidFill>
                <a:latin typeface="Arial" panose="020B0604020202020204"/>
                <a:ea typeface="Arial" panose="020B0604020202020204"/>
                <a:sym typeface="+mn-ea"/>
              </a:rPr>
              <a:t>PRMs</a:t>
            </a:r>
            <a:r>
              <a:rPr lang="zh-CN" altLang="en-US" sz="900">
                <a:solidFill>
                  <a:srgbClr val="666666"/>
                </a:solidFill>
                <a:latin typeface="Arial" panose="020B0604020202020204"/>
                <a:ea typeface="Arial" panose="020B0604020202020204"/>
                <a:sym typeface="+mn-ea"/>
              </a:rPr>
              <a:t>。</a:t>
            </a:r>
            <a:endParaRPr lang="zh-CN" altLang="en-US" sz="9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900">
                <a:solidFill>
                  <a:srgbClr val="666666"/>
                </a:solidFill>
                <a:latin typeface="Arial" panose="020B0604020202020204"/>
                <a:ea typeface="Arial" panose="020B0604020202020204"/>
                <a:sym typeface="+mn-ea"/>
              </a:rPr>
              <a:t>在</a:t>
            </a:r>
            <a:r>
              <a:rPr lang="en-US" altLang="zh-CN" sz="900">
                <a:solidFill>
                  <a:srgbClr val="666666"/>
                </a:solidFill>
                <a:latin typeface="Arial" panose="020B0604020202020204"/>
                <a:ea typeface="Arial" panose="020B0604020202020204"/>
                <a:sym typeface="+mn-ea"/>
              </a:rPr>
              <a:t>PROCESSBENCH</a:t>
            </a:r>
            <a:r>
              <a:rPr lang="zh-CN" altLang="en-US" sz="900">
                <a:solidFill>
                  <a:srgbClr val="666666"/>
                </a:solidFill>
                <a:latin typeface="Arial" panose="020B0604020202020204"/>
                <a:ea typeface="Arial" panose="020B0604020202020204"/>
                <a:sym typeface="+mn-ea"/>
              </a:rPr>
              <a:t>评估中，新训练的</a:t>
            </a:r>
            <a:r>
              <a:rPr lang="en-US" altLang="zh-CN" sz="900">
                <a:solidFill>
                  <a:srgbClr val="666666"/>
                </a:solidFill>
                <a:latin typeface="Arial" panose="020B0604020202020204"/>
                <a:ea typeface="Arial" panose="020B0604020202020204"/>
                <a:sym typeface="+mn-ea"/>
              </a:rPr>
              <a:t>PRMs</a:t>
            </a:r>
            <a:r>
              <a:rPr lang="zh-CN" altLang="en-US" sz="900">
                <a:solidFill>
                  <a:srgbClr val="666666"/>
                </a:solidFill>
                <a:latin typeface="Arial" panose="020B0604020202020204"/>
                <a:ea typeface="Arial" panose="020B0604020202020204"/>
                <a:sym typeface="+mn-ea"/>
              </a:rPr>
              <a:t>在错误步骤识别方面表现出强大的性能，超越了其他开源模型。</a:t>
            </a:r>
            <a:endParaRPr lang="zh-CN" altLang="en-US" sz="900" b="0" i="0">
              <a:solidFill>
                <a:srgbClr val="666666"/>
              </a:solidFill>
              <a:latin typeface="Arial" panose="020B0604020202020204"/>
              <a:ea typeface="Arial" panose="020B0604020202020204"/>
            </a:endParaRPr>
          </a:p>
          <a:p>
            <a:pPr marL="0" indent="0"/>
            <a:r>
              <a:rPr lang="zh-CN" altLang="en-US" sz="900">
                <a:solidFill>
                  <a:srgbClr val="666666"/>
                </a:solidFill>
                <a:latin typeface="Arial" panose="020B0604020202020204"/>
                <a:ea typeface="Arial" panose="020B0604020202020204"/>
                <a:sym typeface="+mn-ea"/>
              </a:rPr>
              <a:t>这些实验不仅验证了论文提出的方法的有效性，还揭示了现有</a:t>
            </a:r>
            <a:r>
              <a:rPr lang="en-US" altLang="zh-CN" sz="900">
                <a:solidFill>
                  <a:srgbClr val="666666"/>
                </a:solidFill>
                <a:latin typeface="Arial" panose="020B0604020202020204"/>
                <a:ea typeface="Arial" panose="020B0604020202020204"/>
                <a:sym typeface="+mn-ea"/>
              </a:rPr>
              <a:t>PRM</a:t>
            </a:r>
            <a:r>
              <a:rPr lang="zh-CN" altLang="en-US" sz="900">
                <a:solidFill>
                  <a:srgbClr val="666666"/>
                </a:solidFill>
                <a:latin typeface="Arial" panose="020B0604020202020204"/>
                <a:ea typeface="Arial" panose="020B0604020202020204"/>
                <a:sym typeface="+mn-ea"/>
              </a:rPr>
              <a:t>开发和评估方法的局限性，并为未来的研究提供了新的视角和方向。</a:t>
            </a:r>
            <a:endParaRPr lang="zh-CN" altLang="en-US" sz="900">
              <a:solidFill>
                <a:srgbClr val="666666"/>
              </a:solidFill>
              <a:latin typeface="Arial" panose="020B0604020202020204"/>
              <a:ea typeface="Arial" panose="020B0604020202020204"/>
              <a:sym typeface="+mn-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18820" y="857885"/>
            <a:ext cx="6108700" cy="2953385"/>
          </a:xfrm>
          <a:prstGeom prst="rect">
            <a:avLst/>
          </a:prstGeom>
        </p:spPr>
        <p:txBody>
          <a:bodyPr wrap="square">
            <a:spAutoFit/>
          </a:bodyPr>
          <a:p>
            <a:pPr marL="0" indent="0">
              <a:spcBef>
                <a:spcPts val="1500"/>
              </a:spcBef>
              <a:spcAft>
                <a:spcPts val="1200"/>
              </a:spcAft>
            </a:pPr>
            <a:r>
              <a:rPr lang="en-US" altLang="zh-CN" sz="1600" b="0" i="0">
                <a:solidFill>
                  <a:srgbClr val="FF0000"/>
                </a:solidFill>
                <a:latin typeface="Arial" panose="020B0604020202020204"/>
                <a:ea typeface="Arial" panose="020B0604020202020204"/>
              </a:rPr>
              <a:t>Q: </a:t>
            </a:r>
            <a:r>
              <a:rPr lang="zh-CN" altLang="en-US" sz="1600" b="0" i="0">
                <a:solidFill>
                  <a:srgbClr val="FF0000"/>
                </a:solidFill>
                <a:latin typeface="Arial" panose="020B0604020202020204"/>
                <a:ea typeface="Arial" panose="020B0604020202020204"/>
              </a:rPr>
              <a:t>这篇论文试图解决什么问题？</a:t>
            </a:r>
            <a:endParaRPr lang="zh-CN" altLang="en-US" sz="1600" b="0" i="0">
              <a:solidFill>
                <a:srgbClr val="FF0000"/>
              </a:solidFill>
              <a:latin typeface="Arial" panose="020B0604020202020204"/>
              <a:ea typeface="Arial" panose="020B0604020202020204"/>
            </a:endParaRPr>
          </a:p>
          <a:p>
            <a:pPr marL="0" indent="0"/>
            <a:r>
              <a:rPr lang="en-US" altLang="zh-CN" sz="1600" b="0" i="0">
                <a:solidFill>
                  <a:srgbClr val="666666"/>
                </a:solidFill>
                <a:latin typeface="Arial" panose="020B0604020202020204"/>
                <a:ea typeface="Arial" panose="020B0604020202020204"/>
              </a:rPr>
              <a:t>A: </a:t>
            </a:r>
            <a:r>
              <a:rPr lang="zh-CN" altLang="en-US" sz="1600" b="0" i="0">
                <a:solidFill>
                  <a:srgbClr val="666666"/>
                </a:solidFill>
                <a:latin typeface="Arial" panose="020B0604020202020204"/>
                <a:ea typeface="Arial" panose="020B0604020202020204"/>
              </a:rPr>
              <a:t>这篇论文试图解决的问题是：为什么某些语言模型在通过强化学习（</a:t>
            </a:r>
            <a:r>
              <a:rPr lang="en-US" altLang="zh-CN" sz="1600" b="0" i="0">
                <a:solidFill>
                  <a:srgbClr val="666666"/>
                </a:solidFill>
                <a:latin typeface="Arial" panose="020B0604020202020204"/>
                <a:ea typeface="Arial" panose="020B0604020202020204"/>
              </a:rPr>
              <a:t>Reinforcement Learning, RL</a:t>
            </a:r>
            <a:r>
              <a:rPr lang="zh-CN" altLang="en-US" sz="1600" b="0" i="0">
                <a:solidFill>
                  <a:srgbClr val="666666"/>
                </a:solidFill>
                <a:latin typeface="Arial" panose="020B0604020202020204"/>
                <a:ea typeface="Arial" panose="020B0604020202020204"/>
              </a:rPr>
              <a:t>）进行自我改进时能够取得显著的性能提升，而另一些模型则很快达到性能瓶颈。具体来说，论文探讨了语言模型在解决复杂问题时所表现出的内在认知行为如何影响其自我改进的能力。</a:t>
            </a:r>
            <a:endParaRPr lang="zh-CN" altLang="en-US" sz="1600" b="0" i="0">
              <a:solidFill>
                <a:srgbClr val="666666"/>
              </a:solidFill>
              <a:latin typeface="Arial" panose="020B0604020202020204"/>
              <a:ea typeface="Arial" panose="020B0604020202020204"/>
            </a:endParaRPr>
          </a:p>
          <a:p>
            <a:pPr marL="0" indent="0"/>
            <a:r>
              <a:rPr lang="zh-CN" altLang="en-US" sz="1600" b="0" i="0">
                <a:solidFill>
                  <a:srgbClr val="666666"/>
                </a:solidFill>
                <a:latin typeface="Arial" panose="020B0604020202020204"/>
                <a:ea typeface="Arial" panose="020B0604020202020204"/>
              </a:rPr>
              <a:t>论文通过对比分析两个不同语言模型（</a:t>
            </a:r>
            <a:r>
              <a:rPr lang="en-US" altLang="zh-CN" sz="1600" b="0" i="0">
                <a:solidFill>
                  <a:srgbClr val="666666"/>
                </a:solidFill>
                <a:latin typeface="Arial" panose="020B0604020202020204"/>
                <a:ea typeface="Arial" panose="020B0604020202020204"/>
              </a:rPr>
              <a:t>Qwen-2.5-3B</a:t>
            </a:r>
            <a:r>
              <a:rPr lang="zh-CN" altLang="en-US" sz="1600" b="0" i="0">
                <a:solidFill>
                  <a:srgbClr val="666666"/>
                </a:solidFill>
                <a:latin typeface="Arial" panose="020B0604020202020204"/>
                <a:ea typeface="Arial" panose="020B0604020202020204"/>
              </a:rPr>
              <a:t>和</a:t>
            </a:r>
            <a:r>
              <a:rPr lang="en-US" altLang="zh-CN" sz="1600" b="0" i="0">
                <a:solidFill>
                  <a:srgbClr val="666666"/>
                </a:solidFill>
                <a:latin typeface="Arial" panose="020B0604020202020204"/>
                <a:ea typeface="Arial" panose="020B0604020202020204"/>
              </a:rPr>
              <a:t>Llama-3.2-3B</a:t>
            </a:r>
            <a:r>
              <a:rPr lang="zh-CN" altLang="en-US" sz="1600" b="0" i="0">
                <a:solidFill>
                  <a:srgbClr val="666666"/>
                </a:solidFill>
                <a:latin typeface="Arial" panose="020B0604020202020204"/>
                <a:ea typeface="Arial" panose="020B0604020202020204"/>
              </a:rPr>
              <a:t>）在相同的强化学习训练过程中的表现，发现</a:t>
            </a:r>
            <a:r>
              <a:rPr lang="en-US" altLang="zh-CN" sz="1600" b="0" i="0">
                <a:solidFill>
                  <a:srgbClr val="666666"/>
                </a:solidFill>
                <a:latin typeface="Arial" panose="020B0604020202020204"/>
                <a:ea typeface="Arial" panose="020B0604020202020204"/>
              </a:rPr>
              <a:t>Qwen</a:t>
            </a:r>
            <a:r>
              <a:rPr lang="zh-CN" altLang="en-US" sz="1600" b="0" i="0">
                <a:solidFill>
                  <a:srgbClr val="666666"/>
                </a:solidFill>
                <a:latin typeface="Arial" panose="020B0604020202020204"/>
                <a:ea typeface="Arial" panose="020B0604020202020204"/>
              </a:rPr>
              <a:t>在训练过程中能够显著提升其问题解决能力，而</a:t>
            </a:r>
            <a:r>
              <a:rPr lang="en-US" altLang="zh-CN" sz="1600" b="0" i="0">
                <a:solidFill>
                  <a:srgbClr val="666666"/>
                </a:solidFill>
                <a:latin typeface="Arial" panose="020B0604020202020204"/>
                <a:ea typeface="Arial" panose="020B0604020202020204"/>
              </a:rPr>
              <a:t>Llama</a:t>
            </a:r>
            <a:r>
              <a:rPr lang="zh-CN" altLang="en-US" sz="1600" b="0" i="0">
                <a:solidFill>
                  <a:srgbClr val="666666"/>
                </a:solidFill>
                <a:latin typeface="Arial" panose="020B0604020202020204"/>
                <a:ea typeface="Arial" panose="020B0604020202020204"/>
              </a:rPr>
              <a:t>则提升有限。这种差异引发了研究者对于语言模型内在属性对自我改进能力影响的深入探究。</a:t>
            </a:r>
            <a:endParaRPr lang="zh-CN" altLang="en-US" sz="1600" b="0" i="0">
              <a:solidFill>
                <a:srgbClr val="666666"/>
              </a:solidFill>
              <a:latin typeface="Arial" panose="020B0604020202020204"/>
              <a:ea typeface="Arial" panose="020B0604020202020204"/>
            </a:endParaRPr>
          </a:p>
        </p:txBody>
      </p:sp>
      <p:sp>
        <p:nvSpPr>
          <p:cNvPr id="5" name="文本框 4"/>
          <p:cNvSpPr txBox="1"/>
          <p:nvPr/>
        </p:nvSpPr>
        <p:spPr>
          <a:xfrm>
            <a:off x="290830" y="424180"/>
            <a:ext cx="6680200" cy="337185"/>
          </a:xfrm>
          <a:prstGeom prst="rect">
            <a:avLst/>
          </a:prstGeom>
        </p:spPr>
        <p:txBody>
          <a:bodyPr wrap="square">
            <a:spAutoFit/>
          </a:bodyPr>
          <a:p>
            <a:pPr marL="0" indent="0" algn="ctr">
              <a:spcBef>
                <a:spcPts val="6000"/>
              </a:spcBef>
              <a:spcAft>
                <a:spcPct val="60000"/>
              </a:spcAft>
            </a:pPr>
            <a:r>
              <a:rPr lang="en-US" altLang="zh-CN" sz="1600" b="1" i="0">
                <a:solidFill>
                  <a:srgbClr val="FF0000"/>
                </a:solidFill>
                <a:latin typeface="Arial" panose="020B0604020202020204"/>
                <a:ea typeface="Arial" panose="020B0604020202020204"/>
              </a:rPr>
              <a:t>cognitive behaviors that enable self improving reasoners</a:t>
            </a:r>
            <a:endParaRPr lang="en-US" altLang="zh-CN" sz="1600" b="1" i="0">
              <a:solidFill>
                <a:srgbClr val="FF0000"/>
              </a:solidFill>
              <a:latin typeface="Arial" panose="020B0604020202020204"/>
              <a:ea typeface="Arial" panose="020B0604020202020204"/>
            </a:endParaRPr>
          </a:p>
        </p:txBody>
      </p:sp>
      <p:sp>
        <p:nvSpPr>
          <p:cNvPr id="6" name="文本框 5"/>
          <p:cNvSpPr txBox="1"/>
          <p:nvPr/>
        </p:nvSpPr>
        <p:spPr>
          <a:xfrm>
            <a:off x="6904355" y="200977"/>
            <a:ext cx="5080000" cy="6503670"/>
          </a:xfrm>
          <a:prstGeom prst="rect">
            <a:avLst/>
          </a:prstGeom>
        </p:spPr>
        <p:txBody>
          <a:bodyPr>
            <a:spAutoFit/>
          </a:bodyPr>
          <a:p>
            <a:pPr marL="0" indent="0">
              <a:spcBef>
                <a:spcPts val="1500"/>
              </a:spcBef>
              <a:spcAft>
                <a:spcPts val="1200"/>
              </a:spcAft>
            </a:pPr>
            <a:r>
              <a:rPr lang="en-US" altLang="zh-CN" sz="1000" b="0" i="0">
                <a:solidFill>
                  <a:srgbClr val="FF0000"/>
                </a:solidFill>
                <a:latin typeface="Arial" panose="020B0604020202020204"/>
                <a:ea typeface="Arial" panose="020B0604020202020204"/>
              </a:rPr>
              <a:t>Q: </a:t>
            </a:r>
            <a:r>
              <a:rPr lang="zh-CN" altLang="en-US" sz="1000" b="0" i="0">
                <a:solidFill>
                  <a:srgbClr val="FF0000"/>
                </a:solidFill>
                <a:latin typeface="Arial" panose="020B0604020202020204"/>
                <a:ea typeface="Arial" panose="020B0604020202020204"/>
              </a:rPr>
              <a:t>论文如何解决这个问题？</a:t>
            </a:r>
            <a:endParaRPr lang="zh-CN" altLang="en-US" sz="1000" b="0" i="0">
              <a:solidFill>
                <a:srgbClr val="FF0000"/>
              </a:solidFill>
              <a:latin typeface="Arial" panose="020B0604020202020204"/>
              <a:ea typeface="Arial" panose="020B0604020202020204"/>
            </a:endParaRPr>
          </a:p>
          <a:p>
            <a:pPr marL="0" indent="0">
              <a:spcAft>
                <a:spcPct val="60000"/>
              </a:spcAft>
            </a:pPr>
            <a:r>
              <a:rPr lang="en-US" altLang="zh-CN" sz="1000" b="1" i="0">
                <a:solidFill>
                  <a:srgbClr val="666666"/>
                </a:solidFill>
                <a:latin typeface="Arial" panose="020B0604020202020204"/>
                <a:ea typeface="Arial" panose="020B0604020202020204"/>
              </a:rPr>
              <a:t>1. </a:t>
            </a:r>
            <a:r>
              <a:rPr lang="zh-CN" altLang="en-US" sz="1000" b="1" i="0">
                <a:solidFill>
                  <a:srgbClr val="666666"/>
                </a:solidFill>
                <a:latin typeface="Arial" panose="020B0604020202020204"/>
                <a:ea typeface="Arial" panose="020B0604020202020204"/>
              </a:rPr>
              <a:t>对比分析两个模型</a:t>
            </a:r>
            <a:endParaRPr lang="zh-CN" altLang="en-US" sz="1000" b="1"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论文首先对比了两个不同语言模型（</a:t>
            </a:r>
            <a:r>
              <a:rPr lang="en-US" altLang="zh-CN" sz="1000" b="0" i="0">
                <a:solidFill>
                  <a:srgbClr val="666666"/>
                </a:solidFill>
                <a:latin typeface="Arial" panose="020B0604020202020204"/>
                <a:ea typeface="Arial" panose="020B0604020202020204"/>
              </a:rPr>
              <a:t>Qwen-2.5-3B</a:t>
            </a:r>
            <a:r>
              <a:rPr lang="zh-CN" altLang="en-US" sz="1000" b="0" i="0">
                <a:solidFill>
                  <a:srgbClr val="666666"/>
                </a:solidFill>
                <a:latin typeface="Arial" panose="020B0604020202020204"/>
                <a:ea typeface="Arial" panose="020B0604020202020204"/>
              </a:rPr>
              <a:t>和</a:t>
            </a:r>
            <a:r>
              <a:rPr lang="en-US" altLang="zh-CN" sz="1000" b="0" i="0">
                <a:solidFill>
                  <a:srgbClr val="666666"/>
                </a:solidFill>
                <a:latin typeface="Arial" panose="020B0604020202020204"/>
                <a:ea typeface="Arial" panose="020B0604020202020204"/>
              </a:rPr>
              <a:t>Llama-3.2-3B</a:t>
            </a:r>
            <a:r>
              <a:rPr lang="zh-CN" altLang="en-US" sz="1000" b="0" i="0">
                <a:solidFill>
                  <a:srgbClr val="666666"/>
                </a:solidFill>
                <a:latin typeface="Arial" panose="020B0604020202020204"/>
                <a:ea typeface="Arial" panose="020B0604020202020204"/>
              </a:rPr>
              <a:t>）在相同的强化学习训练过程中的表现。通过在“</a:t>
            </a:r>
            <a:r>
              <a:rPr lang="en-US" altLang="zh-CN" sz="1000" b="0" i="0">
                <a:solidFill>
                  <a:srgbClr val="666666"/>
                </a:solidFill>
                <a:latin typeface="Arial" panose="020B0604020202020204"/>
                <a:ea typeface="Arial" panose="020B0604020202020204"/>
              </a:rPr>
              <a:t>Countdown”</a:t>
            </a:r>
            <a:r>
              <a:rPr lang="zh-CN" altLang="en-US" sz="1000" b="0" i="0">
                <a:solidFill>
                  <a:srgbClr val="666666"/>
                </a:solidFill>
                <a:latin typeface="Arial" panose="020B0604020202020204"/>
                <a:ea typeface="Arial" panose="020B0604020202020204"/>
              </a:rPr>
              <a:t>游戏中进行实验，发现</a:t>
            </a:r>
            <a:r>
              <a:rPr lang="en-US" altLang="zh-CN" sz="1000" b="0" i="0">
                <a:solidFill>
                  <a:srgbClr val="666666"/>
                </a:solidFill>
                <a:latin typeface="Arial" panose="020B0604020202020204"/>
                <a:ea typeface="Arial" panose="020B0604020202020204"/>
              </a:rPr>
              <a:t>Qwen</a:t>
            </a:r>
            <a:r>
              <a:rPr lang="zh-CN" altLang="en-US" sz="1000" b="0" i="0">
                <a:solidFill>
                  <a:srgbClr val="666666"/>
                </a:solidFill>
                <a:latin typeface="Arial" panose="020B0604020202020204"/>
                <a:ea typeface="Arial" panose="020B0604020202020204"/>
              </a:rPr>
              <a:t>在训练过程中能够显著提升其问题解决能力，而</a:t>
            </a:r>
            <a:r>
              <a:rPr lang="en-US" altLang="zh-CN" sz="1000" b="0" i="0">
                <a:solidFill>
                  <a:srgbClr val="666666"/>
                </a:solidFill>
                <a:latin typeface="Arial" panose="020B0604020202020204"/>
                <a:ea typeface="Arial" panose="020B0604020202020204"/>
              </a:rPr>
              <a:t>Llama</a:t>
            </a:r>
            <a:r>
              <a:rPr lang="zh-CN" altLang="en-US" sz="1000" b="0" i="0">
                <a:solidFill>
                  <a:srgbClr val="666666"/>
                </a:solidFill>
                <a:latin typeface="Arial" panose="020B0604020202020204"/>
                <a:ea typeface="Arial" panose="020B0604020202020204"/>
              </a:rPr>
              <a:t>则提升有限。这种对比揭示了模型之间在自我改进能力上的显著差异。</a:t>
            </a:r>
            <a:endParaRPr lang="zh-CN" altLang="en-US" sz="1000" b="0" i="0">
              <a:solidFill>
                <a:srgbClr val="666666"/>
              </a:solidFill>
              <a:latin typeface="Arial" panose="020B0604020202020204"/>
              <a:ea typeface="Arial" panose="020B0604020202020204"/>
            </a:endParaRPr>
          </a:p>
          <a:p>
            <a:pPr marL="0" indent="0">
              <a:spcAft>
                <a:spcPct val="60000"/>
              </a:spcAft>
            </a:pPr>
            <a:r>
              <a:rPr lang="en-US" altLang="zh-CN" sz="1000" b="1" i="0">
                <a:solidFill>
                  <a:srgbClr val="666666"/>
                </a:solidFill>
                <a:latin typeface="Arial" panose="020B0604020202020204"/>
                <a:ea typeface="Arial" panose="020B0604020202020204"/>
              </a:rPr>
              <a:t>2. </a:t>
            </a:r>
            <a:r>
              <a:rPr lang="zh-CN" altLang="en-US" sz="1000" b="1" i="0">
                <a:solidFill>
                  <a:srgbClr val="666666"/>
                </a:solidFill>
                <a:latin typeface="Arial" panose="020B0604020202020204"/>
                <a:ea typeface="Arial" panose="020B0604020202020204"/>
              </a:rPr>
              <a:t>定义关键</a:t>
            </a:r>
            <a:r>
              <a:rPr lang="zh-CN" altLang="en-US" sz="1000" b="1" i="0">
                <a:solidFill>
                  <a:srgbClr val="FF0000"/>
                </a:solidFill>
                <a:latin typeface="Arial" panose="020B0604020202020204"/>
                <a:ea typeface="Arial" panose="020B0604020202020204"/>
              </a:rPr>
              <a:t>认知行为</a:t>
            </a:r>
            <a:endParaRPr lang="zh-CN" altLang="en-US" sz="1000" b="1"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为了系统地分析这种差异，论文定义了四种关键的认知行为，这些行为在专家级人类问题解决者和成功的语言模型中都很常见：</a:t>
            </a:r>
            <a:endParaRPr lang="zh-CN" altLang="en-US" sz="10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b="1" i="0">
                <a:solidFill>
                  <a:srgbClr val="FF0000"/>
                </a:solidFill>
                <a:latin typeface="Arial" panose="020B0604020202020204"/>
                <a:ea typeface="Arial" panose="020B0604020202020204"/>
              </a:rPr>
              <a:t>验证（</a:t>
            </a:r>
            <a:r>
              <a:rPr lang="en-US" altLang="zh-CN" sz="1000" b="1" i="0">
                <a:solidFill>
                  <a:srgbClr val="FF0000"/>
                </a:solidFill>
                <a:latin typeface="Arial" panose="020B0604020202020204"/>
                <a:ea typeface="Arial" panose="020B0604020202020204"/>
              </a:rPr>
              <a:t>Verification</a:t>
            </a:r>
            <a:r>
              <a:rPr lang="zh-CN" altLang="en-US" sz="1000" b="1" i="0">
                <a:solidFill>
                  <a:srgbClr val="FF0000"/>
                </a:solidFill>
                <a:latin typeface="Arial" panose="020B0604020202020204"/>
                <a:ea typeface="Arial" panose="020B0604020202020204"/>
              </a:rPr>
              <a:t>）</a:t>
            </a:r>
            <a:r>
              <a:rPr lang="zh-CN" altLang="en-US" sz="1000" b="0" i="0">
                <a:solidFill>
                  <a:srgbClr val="666666"/>
                </a:solidFill>
                <a:latin typeface="Arial" panose="020B0604020202020204"/>
                <a:ea typeface="Arial" panose="020B0604020202020204"/>
              </a:rPr>
              <a:t>：系统地检查中间结果。</a:t>
            </a:r>
            <a:endParaRPr lang="zh-CN" altLang="en-US" sz="10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b="1" i="0">
                <a:solidFill>
                  <a:srgbClr val="FF0000"/>
                </a:solidFill>
                <a:latin typeface="Arial" panose="020B0604020202020204"/>
                <a:ea typeface="Arial" panose="020B0604020202020204"/>
              </a:rPr>
              <a:t>回溯（</a:t>
            </a:r>
            <a:r>
              <a:rPr lang="en-US" altLang="zh-CN" sz="1000" b="1" i="0">
                <a:solidFill>
                  <a:srgbClr val="FF0000"/>
                </a:solidFill>
                <a:latin typeface="Arial" panose="020B0604020202020204"/>
                <a:ea typeface="Arial" panose="020B0604020202020204"/>
              </a:rPr>
              <a:t>Backtracking</a:t>
            </a:r>
            <a:r>
              <a:rPr lang="zh-CN" altLang="en-US" sz="1000" b="1" i="0">
                <a:solidFill>
                  <a:srgbClr val="FF0000"/>
                </a:solidFill>
                <a:latin typeface="Arial" panose="020B0604020202020204"/>
                <a:ea typeface="Arial" panose="020B0604020202020204"/>
              </a:rPr>
              <a:t>）</a:t>
            </a:r>
            <a:r>
              <a:rPr lang="zh-CN" altLang="en-US" sz="1000" b="0" i="0">
                <a:solidFill>
                  <a:srgbClr val="666666"/>
                </a:solidFill>
                <a:latin typeface="Arial" panose="020B0604020202020204"/>
                <a:ea typeface="Arial" panose="020B0604020202020204"/>
              </a:rPr>
              <a:t>：在检测到错误时明确修正方法。</a:t>
            </a:r>
            <a:endParaRPr lang="zh-CN" altLang="en-US" sz="10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b="1" i="0">
                <a:solidFill>
                  <a:srgbClr val="FF0000"/>
                </a:solidFill>
                <a:latin typeface="Arial" panose="020B0604020202020204"/>
                <a:ea typeface="Arial" panose="020B0604020202020204"/>
              </a:rPr>
              <a:t>设置子目标（</a:t>
            </a:r>
            <a:r>
              <a:rPr lang="en-US" altLang="zh-CN" sz="1000" b="1" i="0">
                <a:solidFill>
                  <a:srgbClr val="FF0000"/>
                </a:solidFill>
                <a:latin typeface="Arial" panose="020B0604020202020204"/>
                <a:ea typeface="Arial" panose="020B0604020202020204"/>
              </a:rPr>
              <a:t>Subgoal Setting</a:t>
            </a:r>
            <a:r>
              <a:rPr lang="zh-CN" altLang="en-US" sz="1000" b="1" i="0">
                <a:solidFill>
                  <a:srgbClr val="FF0000"/>
                </a:solidFill>
                <a:latin typeface="Arial" panose="020B0604020202020204"/>
                <a:ea typeface="Arial" panose="020B0604020202020204"/>
              </a:rPr>
              <a:t>）</a:t>
            </a:r>
            <a:r>
              <a:rPr lang="zh-CN" altLang="en-US" sz="1000" b="0" i="0">
                <a:solidFill>
                  <a:srgbClr val="666666"/>
                </a:solidFill>
                <a:latin typeface="Arial" panose="020B0604020202020204"/>
                <a:ea typeface="Arial" panose="020B0604020202020204"/>
              </a:rPr>
              <a:t>：将复杂问题分解为可管理的步骤。</a:t>
            </a:r>
            <a:endParaRPr lang="zh-CN" altLang="en-US" sz="10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b="1" i="0">
                <a:solidFill>
                  <a:srgbClr val="FF0000"/>
                </a:solidFill>
                <a:latin typeface="Arial" panose="020B0604020202020204"/>
                <a:ea typeface="Arial" panose="020B0604020202020204"/>
              </a:rPr>
              <a:t>逆向推理（</a:t>
            </a:r>
            <a:r>
              <a:rPr lang="en-US" altLang="zh-CN" sz="1000" b="1" i="0">
                <a:solidFill>
                  <a:srgbClr val="FF0000"/>
                </a:solidFill>
                <a:latin typeface="Arial" panose="020B0604020202020204"/>
                <a:ea typeface="Arial" panose="020B0604020202020204"/>
              </a:rPr>
              <a:t>Backward Chaining</a:t>
            </a:r>
            <a:r>
              <a:rPr lang="zh-CN" altLang="en-US" sz="1000" b="1" i="0">
                <a:solidFill>
                  <a:srgbClr val="FF0000"/>
                </a:solidFill>
                <a:latin typeface="Arial" panose="020B0604020202020204"/>
                <a:ea typeface="Arial" panose="020B0604020202020204"/>
              </a:rPr>
              <a:t>）</a:t>
            </a:r>
            <a:r>
              <a:rPr lang="zh-CN" altLang="en-US" sz="1000" b="0" i="0">
                <a:solidFill>
                  <a:srgbClr val="666666"/>
                </a:solidFill>
                <a:latin typeface="Arial" panose="020B0604020202020204"/>
                <a:ea typeface="Arial" panose="020B0604020202020204"/>
              </a:rPr>
              <a:t>：从期望的结果向初始输入进行推理。</a:t>
            </a:r>
            <a:endParaRPr lang="zh-CN" altLang="en-US" sz="1000" b="0"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这些行为能够代表超越典型线性推理的搜索型推理，有助于模型更有效地利用额外的计算资源。</a:t>
            </a:r>
            <a:endParaRPr lang="zh-CN" altLang="en-US" sz="1000" b="0" i="0">
              <a:solidFill>
                <a:srgbClr val="666666"/>
              </a:solidFill>
              <a:latin typeface="Arial" panose="020B0604020202020204"/>
              <a:ea typeface="Arial" panose="020B0604020202020204"/>
            </a:endParaRPr>
          </a:p>
          <a:p>
            <a:pPr marL="0" indent="0">
              <a:spcAft>
                <a:spcPct val="60000"/>
              </a:spcAft>
            </a:pPr>
            <a:r>
              <a:rPr lang="en-US" altLang="zh-CN" sz="1000" b="1" i="0">
                <a:solidFill>
                  <a:srgbClr val="666666"/>
                </a:solidFill>
                <a:latin typeface="Arial" panose="020B0604020202020204"/>
                <a:ea typeface="Arial" panose="020B0604020202020204"/>
              </a:rPr>
              <a:t>3. </a:t>
            </a:r>
            <a:r>
              <a:rPr lang="zh-CN" altLang="en-US" sz="1000" b="1" i="0">
                <a:solidFill>
                  <a:srgbClr val="666666"/>
                </a:solidFill>
                <a:latin typeface="Arial" panose="020B0604020202020204"/>
                <a:ea typeface="Arial" panose="020B0604020202020204"/>
              </a:rPr>
              <a:t>分析初始模型的行为</a:t>
            </a:r>
            <a:endParaRPr lang="zh-CN" altLang="en-US" sz="1000" b="1"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论文通过分析</a:t>
            </a:r>
            <a:r>
              <a:rPr lang="en-US" altLang="zh-CN" sz="1000" b="0" i="0">
                <a:solidFill>
                  <a:srgbClr val="666666"/>
                </a:solidFill>
                <a:latin typeface="Arial" panose="020B0604020202020204"/>
                <a:ea typeface="Arial" panose="020B0604020202020204"/>
              </a:rPr>
              <a:t>Qwen</a:t>
            </a:r>
            <a:r>
              <a:rPr lang="zh-CN" altLang="en-US" sz="1000" b="0" i="0">
                <a:solidFill>
                  <a:srgbClr val="666666"/>
                </a:solidFill>
                <a:latin typeface="Arial" panose="020B0604020202020204"/>
                <a:ea typeface="Arial" panose="020B0604020202020204"/>
              </a:rPr>
              <a:t>和</a:t>
            </a:r>
            <a:r>
              <a:rPr lang="en-US" altLang="zh-CN" sz="1000" b="0" i="0">
                <a:solidFill>
                  <a:srgbClr val="666666"/>
                </a:solidFill>
                <a:latin typeface="Arial" panose="020B0604020202020204"/>
                <a:ea typeface="Arial" panose="020B0604020202020204"/>
              </a:rPr>
              <a:t>Llama</a:t>
            </a:r>
            <a:r>
              <a:rPr lang="zh-CN" altLang="en-US" sz="1000" b="0" i="0">
                <a:solidFill>
                  <a:srgbClr val="666666"/>
                </a:solidFill>
                <a:latin typeface="Arial" panose="020B0604020202020204"/>
                <a:ea typeface="Arial" panose="020B0604020202020204"/>
              </a:rPr>
              <a:t>在训练前的行为模式，发现</a:t>
            </a:r>
            <a:r>
              <a:rPr lang="en-US" altLang="zh-CN" sz="1000" b="0" i="0">
                <a:solidFill>
                  <a:srgbClr val="666666"/>
                </a:solidFill>
                <a:latin typeface="Arial" panose="020B0604020202020204"/>
                <a:ea typeface="Arial" panose="020B0604020202020204"/>
              </a:rPr>
              <a:t>Qwen</a:t>
            </a:r>
            <a:r>
              <a:rPr lang="zh-CN" altLang="en-US" sz="1000" b="0" i="0">
                <a:solidFill>
                  <a:srgbClr val="666666"/>
                </a:solidFill>
                <a:latin typeface="Arial" panose="020B0604020202020204"/>
                <a:ea typeface="Arial" panose="020B0604020202020204"/>
              </a:rPr>
              <a:t>自然地表现出这些认知行为，尤其是验证和回溯，而</a:t>
            </a:r>
            <a:r>
              <a:rPr lang="en-US" altLang="zh-CN" sz="1000" b="0" i="0">
                <a:solidFill>
                  <a:srgbClr val="666666"/>
                </a:solidFill>
                <a:latin typeface="Arial" panose="020B0604020202020204"/>
                <a:ea typeface="Arial" panose="020B0604020202020204"/>
              </a:rPr>
              <a:t>Llama</a:t>
            </a:r>
            <a:r>
              <a:rPr lang="zh-CN" altLang="en-US" sz="1000" b="0" i="0">
                <a:solidFill>
                  <a:srgbClr val="666666"/>
                </a:solidFill>
                <a:latin typeface="Arial" panose="020B0604020202020204"/>
                <a:ea typeface="Arial" panose="020B0604020202020204"/>
              </a:rPr>
              <a:t>则缺乏这些行为。这表明初始模型中是否存在这些认知行为可能是模型能否有效利用额外计算资源的关键。</a:t>
            </a:r>
            <a:endParaRPr lang="zh-CN" altLang="en-US" sz="1000" b="0" i="0">
              <a:solidFill>
                <a:srgbClr val="666666"/>
              </a:solidFill>
              <a:latin typeface="Arial" panose="020B0604020202020204"/>
              <a:ea typeface="Arial" panose="020B0604020202020204"/>
            </a:endParaRPr>
          </a:p>
          <a:p>
            <a:pPr marL="0" indent="0">
              <a:spcAft>
                <a:spcPct val="60000"/>
              </a:spcAft>
            </a:pPr>
            <a:r>
              <a:rPr lang="en-US" altLang="zh-CN" sz="1000" b="1" i="0">
                <a:solidFill>
                  <a:srgbClr val="666666"/>
                </a:solidFill>
                <a:latin typeface="Arial" panose="020B0604020202020204"/>
                <a:ea typeface="Arial" panose="020B0604020202020204"/>
              </a:rPr>
              <a:t>4. </a:t>
            </a:r>
            <a:r>
              <a:rPr lang="zh-CN" altLang="en-US" sz="1000" b="1" i="0">
                <a:solidFill>
                  <a:srgbClr val="666666"/>
                </a:solidFill>
                <a:latin typeface="Arial" panose="020B0604020202020204"/>
                <a:ea typeface="Arial" panose="020B0604020202020204"/>
              </a:rPr>
              <a:t>通过引导（</a:t>
            </a:r>
            <a:r>
              <a:rPr lang="en-US" altLang="zh-CN" sz="1000" b="1" i="0">
                <a:solidFill>
                  <a:srgbClr val="666666"/>
                </a:solidFill>
                <a:latin typeface="Arial" panose="020B0604020202020204"/>
                <a:ea typeface="Arial" panose="020B0604020202020204"/>
              </a:rPr>
              <a:t>Priming</a:t>
            </a:r>
            <a:r>
              <a:rPr lang="zh-CN" altLang="en-US" sz="1000" b="1" i="0">
                <a:solidFill>
                  <a:srgbClr val="666666"/>
                </a:solidFill>
                <a:latin typeface="Arial" panose="020B0604020202020204"/>
                <a:ea typeface="Arial" panose="020B0604020202020204"/>
              </a:rPr>
              <a:t>）实验验证假设</a:t>
            </a:r>
            <a:endParaRPr lang="zh-CN" altLang="en-US" sz="1000" b="1"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为了验证这一假设，论文通过引导实验对</a:t>
            </a:r>
            <a:r>
              <a:rPr lang="en-US" altLang="zh-CN" sz="1000" b="0" i="0">
                <a:solidFill>
                  <a:srgbClr val="666666"/>
                </a:solidFill>
                <a:latin typeface="Arial" panose="020B0604020202020204"/>
                <a:ea typeface="Arial" panose="020B0604020202020204"/>
              </a:rPr>
              <a:t>Llama</a:t>
            </a:r>
            <a:r>
              <a:rPr lang="zh-CN" altLang="en-US" sz="1000" b="0" i="0">
                <a:solidFill>
                  <a:srgbClr val="666666"/>
                </a:solidFill>
                <a:latin typeface="Arial" panose="020B0604020202020204"/>
                <a:ea typeface="Arial" panose="020B0604020202020204"/>
              </a:rPr>
              <a:t>进行干预。具体来说，研究者创建了包含这些认知行为的合成推理轨迹，并用它们来引导</a:t>
            </a:r>
            <a:r>
              <a:rPr lang="en-US" altLang="zh-CN" sz="1000" b="0" i="0">
                <a:solidFill>
                  <a:srgbClr val="666666"/>
                </a:solidFill>
                <a:latin typeface="Arial" panose="020B0604020202020204"/>
                <a:ea typeface="Arial" panose="020B0604020202020204"/>
              </a:rPr>
              <a:t>Llama</a:t>
            </a:r>
            <a:r>
              <a:rPr lang="zh-CN" altLang="en-US" sz="1000" b="0" i="0">
                <a:solidFill>
                  <a:srgbClr val="666666"/>
                </a:solidFill>
                <a:latin typeface="Arial" panose="020B0604020202020204"/>
                <a:ea typeface="Arial" panose="020B0604020202020204"/>
              </a:rPr>
              <a:t>。实验结果表明，经过引导的</a:t>
            </a:r>
            <a:r>
              <a:rPr lang="en-US" altLang="zh-CN" sz="1000" b="0" i="0">
                <a:solidFill>
                  <a:srgbClr val="666666"/>
                </a:solidFill>
                <a:latin typeface="Arial" panose="020B0604020202020204"/>
                <a:ea typeface="Arial" panose="020B0604020202020204"/>
              </a:rPr>
              <a:t>Llama</a:t>
            </a:r>
            <a:r>
              <a:rPr lang="zh-CN" altLang="en-US" sz="1000" b="0" i="0">
                <a:solidFill>
                  <a:srgbClr val="666666"/>
                </a:solidFill>
                <a:latin typeface="Arial" panose="020B0604020202020204"/>
                <a:ea typeface="Arial" panose="020B0604020202020204"/>
              </a:rPr>
              <a:t>在强化学习过程中能够显著提升性能，甚至可以匹配</a:t>
            </a:r>
            <a:r>
              <a:rPr lang="en-US" altLang="zh-CN" sz="1000" b="0" i="0">
                <a:solidFill>
                  <a:srgbClr val="666666"/>
                </a:solidFill>
                <a:latin typeface="Arial" panose="020B0604020202020204"/>
                <a:ea typeface="Arial" panose="020B0604020202020204"/>
              </a:rPr>
              <a:t>Qwen</a:t>
            </a:r>
            <a:r>
              <a:rPr lang="zh-CN" altLang="en-US" sz="1000" b="0" i="0">
                <a:solidFill>
                  <a:srgbClr val="666666"/>
                </a:solidFill>
                <a:latin typeface="Arial" panose="020B0604020202020204"/>
                <a:ea typeface="Arial" panose="020B0604020202020204"/>
              </a:rPr>
              <a:t>的表现。这表明通过引导可以诱导模型表现出这些关键的认知行为，从而提升其自我改进的能力。</a:t>
            </a:r>
            <a:endParaRPr lang="zh-CN" altLang="en-US" sz="1000" b="0" i="0">
              <a:solidFill>
                <a:srgbClr val="666666"/>
              </a:solidFill>
              <a:latin typeface="Arial" panose="020B0604020202020204"/>
              <a:ea typeface="Arial" panose="020B0604020202020204"/>
            </a:endParaRPr>
          </a:p>
          <a:p>
            <a:pPr marL="0" indent="0">
              <a:spcAft>
                <a:spcPct val="60000"/>
              </a:spcAft>
            </a:pPr>
            <a:r>
              <a:rPr lang="en-US" altLang="zh-CN" sz="1000" b="1" i="0">
                <a:solidFill>
                  <a:srgbClr val="666666"/>
                </a:solidFill>
                <a:latin typeface="Arial" panose="020B0604020202020204"/>
                <a:ea typeface="Arial" panose="020B0604020202020204"/>
              </a:rPr>
              <a:t>5. </a:t>
            </a:r>
            <a:r>
              <a:rPr lang="zh-CN" altLang="en-US" sz="1000" b="1" i="0">
                <a:solidFill>
                  <a:srgbClr val="666666"/>
                </a:solidFill>
                <a:latin typeface="Arial" panose="020B0604020202020204"/>
                <a:ea typeface="Arial" panose="020B0604020202020204"/>
              </a:rPr>
              <a:t>验证行为的重要性而非正确性</a:t>
            </a:r>
            <a:endParaRPr lang="zh-CN" altLang="en-US" sz="1000" b="1"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论文进一步通过实验验证了认知行为的存在比答案的正确性更为重要。即使引导</a:t>
            </a:r>
            <a:r>
              <a:rPr lang="en-US" altLang="zh-CN" sz="1000" b="0" i="0">
                <a:solidFill>
                  <a:srgbClr val="666666"/>
                </a:solidFill>
                <a:latin typeface="Arial" panose="020B0604020202020204"/>
                <a:ea typeface="Arial" panose="020B0604020202020204"/>
              </a:rPr>
              <a:t>Llama</a:t>
            </a:r>
            <a:r>
              <a:rPr lang="zh-CN" altLang="en-US" sz="1000" b="0" i="0">
                <a:solidFill>
                  <a:srgbClr val="666666"/>
                </a:solidFill>
                <a:latin typeface="Arial" panose="020B0604020202020204"/>
                <a:ea typeface="Arial" panose="020B0604020202020204"/>
              </a:rPr>
              <a:t>使用错误的解决方案，只要这些解决方案包含正确的认知行为模式，模型在强化学习过程中仍然能够取得类似的性能提升。这表明认知行为的存在是成功自我改进的关键因素，而不是答案的正确性。</a:t>
            </a:r>
            <a:endParaRPr lang="zh-CN" altLang="en-US" sz="1000" b="0" i="0">
              <a:solidFill>
                <a:srgbClr val="666666"/>
              </a:solidFill>
              <a:latin typeface="Arial" panose="020B0604020202020204"/>
              <a:ea typeface="Arial" panose="020B0604020202020204"/>
            </a:endParaRPr>
          </a:p>
          <a:p>
            <a:pPr marL="0" indent="0">
              <a:spcAft>
                <a:spcPct val="60000"/>
              </a:spcAft>
            </a:pPr>
            <a:r>
              <a:rPr lang="en-US" altLang="zh-CN" sz="1000" b="1" i="0">
                <a:solidFill>
                  <a:srgbClr val="666666"/>
                </a:solidFill>
                <a:latin typeface="Arial" panose="020B0604020202020204"/>
                <a:ea typeface="Arial" panose="020B0604020202020204"/>
              </a:rPr>
              <a:t>6. </a:t>
            </a:r>
            <a:r>
              <a:rPr lang="zh-CN" altLang="en-US" sz="1000" b="1" i="0">
                <a:solidFill>
                  <a:srgbClr val="666666"/>
                </a:solidFill>
                <a:latin typeface="Arial" panose="020B0604020202020204"/>
                <a:ea typeface="Arial" panose="020B0604020202020204"/>
              </a:rPr>
              <a:t>通过预训练数据的调整来诱导行为</a:t>
            </a:r>
            <a:endParaRPr lang="zh-CN" altLang="en-US" sz="1000" b="1" i="0">
              <a:solidFill>
                <a:srgbClr val="666666"/>
              </a:solidFill>
              <a:latin typeface="Arial" panose="020B0604020202020204"/>
              <a:ea typeface="Arial" panose="020B0604020202020204"/>
            </a:endParaRPr>
          </a:p>
          <a:p>
            <a:pPr marL="0" indent="0"/>
            <a:r>
              <a:rPr lang="zh-CN" altLang="en-US" sz="1000" b="0" i="0">
                <a:solidFill>
                  <a:srgbClr val="666666"/>
                </a:solidFill>
                <a:latin typeface="Arial" panose="020B0604020202020204"/>
                <a:ea typeface="Arial" panose="020B0604020202020204"/>
              </a:rPr>
              <a:t>最后，论文探讨了是否可以通过调整预训练数据来诱导这些认知行为。研究者从</a:t>
            </a:r>
            <a:r>
              <a:rPr lang="en-US" altLang="zh-CN" sz="1000" b="0" i="0">
                <a:solidFill>
                  <a:srgbClr val="666666"/>
                </a:solidFill>
                <a:latin typeface="Arial" panose="020B0604020202020204"/>
                <a:ea typeface="Arial" panose="020B0604020202020204"/>
              </a:rPr>
              <a:t>OpenWebMath</a:t>
            </a:r>
            <a:r>
              <a:rPr lang="zh-CN" altLang="en-US" sz="1000" b="0" i="0">
                <a:solidFill>
                  <a:srgbClr val="666666"/>
                </a:solidFill>
                <a:latin typeface="Arial" panose="020B0604020202020204"/>
                <a:ea typeface="Arial" panose="020B0604020202020204"/>
              </a:rPr>
              <a:t>数据集中筛选出包含这些认知行为的文档，并将其重新格式化为结构化的问答格式。通过在这些调整后的数据上继续预训练</a:t>
            </a:r>
            <a:r>
              <a:rPr lang="en-US" altLang="zh-CN" sz="1000" b="0" i="0">
                <a:solidFill>
                  <a:srgbClr val="666666"/>
                </a:solidFill>
                <a:latin typeface="Arial" panose="020B0604020202020204"/>
                <a:ea typeface="Arial" panose="020B0604020202020204"/>
              </a:rPr>
              <a:t>Llama</a:t>
            </a:r>
            <a:r>
              <a:rPr lang="zh-CN" altLang="en-US" sz="1000" b="0" i="0">
                <a:solidFill>
                  <a:srgbClr val="666666"/>
                </a:solidFill>
                <a:latin typeface="Arial" panose="020B0604020202020204"/>
                <a:ea typeface="Arial" panose="020B0604020202020204"/>
              </a:rPr>
              <a:t>，实验结果表明，经过调整的</a:t>
            </a:r>
            <a:r>
              <a:rPr lang="en-US" altLang="zh-CN" sz="1000" b="0" i="0">
                <a:solidFill>
                  <a:srgbClr val="666666"/>
                </a:solidFill>
                <a:latin typeface="Arial" panose="020B0604020202020204"/>
                <a:ea typeface="Arial" panose="020B0604020202020204"/>
              </a:rPr>
              <a:t>Llama</a:t>
            </a:r>
            <a:r>
              <a:rPr lang="zh-CN" altLang="en-US" sz="1000" b="0" i="0">
                <a:solidFill>
                  <a:srgbClr val="666666"/>
                </a:solidFill>
                <a:latin typeface="Arial" panose="020B0604020202020204"/>
                <a:ea typeface="Arial" panose="020B0604020202020204"/>
              </a:rPr>
              <a:t>在强化学习过程中能够匹配</a:t>
            </a:r>
            <a:r>
              <a:rPr lang="en-US" altLang="zh-CN" sz="1000" b="0" i="0">
                <a:solidFill>
                  <a:srgbClr val="666666"/>
                </a:solidFill>
                <a:latin typeface="Arial" panose="020B0604020202020204"/>
                <a:ea typeface="Arial" panose="020B0604020202020204"/>
              </a:rPr>
              <a:t>Qwen</a:t>
            </a:r>
            <a:r>
              <a:rPr lang="zh-CN" altLang="en-US" sz="1000" b="0" i="0">
                <a:solidFill>
                  <a:srgbClr val="666666"/>
                </a:solidFill>
                <a:latin typeface="Arial" panose="020B0604020202020204"/>
                <a:ea typeface="Arial" panose="020B0604020202020204"/>
              </a:rPr>
              <a:t>的自我改进轨迹。这表明通过预训练数据的调整可以成功诱导模型表现出关键的认知行为，从而提升其自我改进的能力。</a:t>
            </a:r>
            <a:endParaRPr lang="zh-CN" altLang="en-US" sz="1000" b="0" i="0">
              <a:solidFill>
                <a:srgbClr val="666666"/>
              </a:solidFill>
              <a:latin typeface="Arial" panose="020B0604020202020204"/>
              <a:ea typeface="Arial" panose="020B0604020202020204"/>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87325" y="327025"/>
            <a:ext cx="5588635" cy="5015865"/>
          </a:xfrm>
          <a:prstGeom prst="rect">
            <a:avLst/>
          </a:prstGeom>
        </p:spPr>
        <p:txBody>
          <a:bodyPr wrap="square">
            <a:spAutoFit/>
          </a:bodyPr>
          <a:p>
            <a:pPr marL="0" indent="0">
              <a:spcBef>
                <a:spcPts val="1500"/>
              </a:spcBef>
              <a:spcAft>
                <a:spcPts val="1200"/>
              </a:spcAft>
            </a:pPr>
            <a:r>
              <a:rPr lang="en-US" altLang="zh-CN" sz="1000" b="0" i="0">
                <a:solidFill>
                  <a:srgbClr val="FF0000"/>
                </a:solidFill>
                <a:latin typeface="Arial" panose="020B0604020202020204"/>
                <a:ea typeface="Arial" panose="020B0604020202020204"/>
              </a:rPr>
              <a:t>Q: </a:t>
            </a:r>
            <a:r>
              <a:rPr lang="zh-CN" altLang="en-US" sz="1000" b="0" i="0">
                <a:solidFill>
                  <a:srgbClr val="FF0000"/>
                </a:solidFill>
                <a:latin typeface="Arial" panose="020B0604020202020204"/>
                <a:ea typeface="Arial" panose="020B0604020202020204"/>
              </a:rPr>
              <a:t>论文做了哪些实验？</a:t>
            </a:r>
            <a:endParaRPr lang="zh-CN" altLang="en-US" sz="1000" b="0" i="0">
              <a:solidFill>
                <a:srgbClr val="FF0000"/>
              </a:solidFill>
              <a:latin typeface="Arial" panose="020B0604020202020204"/>
              <a:ea typeface="Arial" panose="020B0604020202020204"/>
            </a:endParaRPr>
          </a:p>
          <a:p>
            <a:pPr marL="0" indent="0"/>
            <a:r>
              <a:rPr lang="en-US" altLang="zh-CN" sz="1000" b="0" i="0">
                <a:solidFill>
                  <a:srgbClr val="666666"/>
                </a:solidFill>
                <a:latin typeface="Arial" panose="020B0604020202020204"/>
                <a:ea typeface="Arial" panose="020B0604020202020204"/>
              </a:rPr>
              <a:t>A: </a:t>
            </a:r>
            <a:r>
              <a:rPr lang="zh-CN" altLang="en-US" sz="1000" b="0" i="0">
                <a:solidFill>
                  <a:srgbClr val="666666"/>
                </a:solidFill>
                <a:latin typeface="Arial" panose="020B0604020202020204"/>
                <a:ea typeface="Arial" panose="020B0604020202020204"/>
              </a:rPr>
              <a:t>论文中进行了以下几组实验来验证其假设和研究问题：</a:t>
            </a:r>
            <a:endParaRPr lang="zh-CN" altLang="en-US" sz="1000" b="0" i="0">
              <a:solidFill>
                <a:srgbClr val="666666"/>
              </a:solidFill>
              <a:latin typeface="Arial" panose="020B0604020202020204"/>
              <a:ea typeface="Arial" panose="020B0604020202020204"/>
            </a:endParaRPr>
          </a:p>
          <a:p>
            <a:pPr marL="0" indent="0">
              <a:spcAft>
                <a:spcPct val="60000"/>
              </a:spcAft>
            </a:pPr>
            <a:r>
              <a:rPr lang="en-US" altLang="zh-CN" sz="1000" b="1" i="0">
                <a:solidFill>
                  <a:srgbClr val="666666"/>
                </a:solidFill>
                <a:latin typeface="Arial" panose="020B0604020202020204"/>
                <a:ea typeface="Arial" panose="020B0604020202020204"/>
              </a:rPr>
              <a:t>1. </a:t>
            </a:r>
            <a:r>
              <a:rPr lang="zh-CN" altLang="en-US" sz="1000" b="1" i="0">
                <a:solidFill>
                  <a:srgbClr val="FF0000"/>
                </a:solidFill>
                <a:latin typeface="Arial" panose="020B0604020202020204"/>
                <a:ea typeface="Arial" panose="020B0604020202020204"/>
              </a:rPr>
              <a:t>对比 </a:t>
            </a:r>
            <a:r>
              <a:rPr lang="en-US" altLang="zh-CN" sz="1000" b="1" i="0">
                <a:solidFill>
                  <a:srgbClr val="FF0000"/>
                </a:solidFill>
                <a:latin typeface="Arial" panose="020B0604020202020204"/>
                <a:ea typeface="Arial" panose="020B0604020202020204"/>
              </a:rPr>
              <a:t>Qwen </a:t>
            </a:r>
            <a:r>
              <a:rPr lang="zh-CN" altLang="en-US" sz="1000" b="1" i="0">
                <a:solidFill>
                  <a:srgbClr val="FF0000"/>
                </a:solidFill>
                <a:latin typeface="Arial" panose="020B0604020202020204"/>
                <a:ea typeface="Arial" panose="020B0604020202020204"/>
              </a:rPr>
              <a:t>和 </a:t>
            </a:r>
            <a:r>
              <a:rPr lang="en-US" altLang="zh-CN" sz="1000" b="1" i="0">
                <a:solidFill>
                  <a:srgbClr val="FF0000"/>
                </a:solidFill>
                <a:latin typeface="Arial" panose="020B0604020202020204"/>
                <a:ea typeface="Arial" panose="020B0604020202020204"/>
              </a:rPr>
              <a:t>Llama </a:t>
            </a:r>
            <a:r>
              <a:rPr lang="zh-CN" altLang="en-US" sz="1000" b="1" i="0">
                <a:solidFill>
                  <a:srgbClr val="FF0000"/>
                </a:solidFill>
                <a:latin typeface="Arial" panose="020B0604020202020204"/>
                <a:ea typeface="Arial" panose="020B0604020202020204"/>
              </a:rPr>
              <a:t>在 </a:t>
            </a:r>
            <a:r>
              <a:rPr lang="en-US" altLang="zh-CN" sz="1000" b="1" i="0">
                <a:solidFill>
                  <a:srgbClr val="FF0000"/>
                </a:solidFill>
                <a:latin typeface="Arial" panose="020B0604020202020204"/>
                <a:ea typeface="Arial" panose="020B0604020202020204"/>
              </a:rPr>
              <a:t>Countdown </a:t>
            </a:r>
            <a:r>
              <a:rPr lang="zh-CN" altLang="en-US" sz="1000" b="1" i="0">
                <a:solidFill>
                  <a:srgbClr val="FF0000"/>
                </a:solidFill>
                <a:latin typeface="Arial" panose="020B0604020202020204"/>
                <a:ea typeface="Arial" panose="020B0604020202020204"/>
              </a:rPr>
              <a:t>任务上的表现</a:t>
            </a:r>
            <a:endParaRPr lang="zh-CN" altLang="en-US" sz="1000" b="1" i="0">
              <a:solidFill>
                <a:srgbClr val="FF0000"/>
              </a:solidFill>
              <a:latin typeface="Arial" panose="020B0604020202020204"/>
              <a:ea typeface="Arial" panose="020B0604020202020204"/>
            </a:endParaRPr>
          </a:p>
          <a:p>
            <a:pPr marL="0"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实验设置：使用 </a:t>
            </a:r>
            <a:r>
              <a:rPr lang="en-US" altLang="zh-CN" sz="1000" b="0" i="0">
                <a:solidFill>
                  <a:srgbClr val="666666"/>
                </a:solidFill>
                <a:latin typeface="Arial" panose="020B0604020202020204"/>
                <a:ea typeface="Arial" panose="020B0604020202020204"/>
              </a:rPr>
              <a:t>Qwen-2.5-3B </a:t>
            </a:r>
            <a:r>
              <a:rPr lang="zh-CN" altLang="en-US" sz="1000" b="0" i="0">
                <a:solidFill>
                  <a:srgbClr val="666666"/>
                </a:solidFill>
                <a:latin typeface="Arial" panose="020B0604020202020204"/>
                <a:ea typeface="Arial" panose="020B0604020202020204"/>
              </a:rPr>
              <a:t>和 </a:t>
            </a:r>
            <a:r>
              <a:rPr lang="en-US" altLang="zh-CN" sz="1000" b="0" i="0">
                <a:solidFill>
                  <a:srgbClr val="666666"/>
                </a:solidFill>
                <a:latin typeface="Arial" panose="020B0604020202020204"/>
                <a:ea typeface="Arial" panose="020B0604020202020204"/>
              </a:rPr>
              <a:t>Llama-3.2-3B </a:t>
            </a:r>
            <a:r>
              <a:rPr lang="zh-CN" altLang="en-US" sz="1000" b="0" i="0">
                <a:solidFill>
                  <a:srgbClr val="666666"/>
                </a:solidFill>
                <a:latin typeface="Arial" panose="020B0604020202020204"/>
                <a:ea typeface="Arial" panose="020B0604020202020204"/>
              </a:rPr>
              <a:t>两个模型，在 </a:t>
            </a:r>
            <a:r>
              <a:rPr lang="en-US" altLang="zh-CN" sz="1000" b="0" i="0">
                <a:solidFill>
                  <a:srgbClr val="666666"/>
                </a:solidFill>
                <a:latin typeface="Arial" panose="020B0604020202020204"/>
                <a:ea typeface="Arial" panose="020B0604020202020204"/>
              </a:rPr>
              <a:t>Countdown </a:t>
            </a:r>
            <a:r>
              <a:rPr lang="zh-CN" altLang="en-US" sz="1000" b="0" i="0">
                <a:solidFill>
                  <a:srgbClr val="666666"/>
                </a:solidFill>
                <a:latin typeface="Arial" panose="020B0604020202020204"/>
                <a:ea typeface="Arial" panose="020B0604020202020204"/>
              </a:rPr>
              <a:t>游戏上进行强化学习（</a:t>
            </a:r>
            <a:r>
              <a:rPr lang="en-US" altLang="zh-CN" sz="1000" b="0" i="0">
                <a:solidFill>
                  <a:srgbClr val="666666"/>
                </a:solidFill>
                <a:latin typeface="Arial" panose="020B0604020202020204"/>
                <a:ea typeface="Arial" panose="020B0604020202020204"/>
              </a:rPr>
              <a:t>RL</a:t>
            </a:r>
            <a:r>
              <a:rPr lang="zh-CN" altLang="en-US" sz="1000" b="0" i="0">
                <a:solidFill>
                  <a:srgbClr val="666666"/>
                </a:solidFill>
                <a:latin typeface="Arial" panose="020B0604020202020204"/>
                <a:ea typeface="Arial" panose="020B0604020202020204"/>
              </a:rPr>
              <a:t>）训练。</a:t>
            </a:r>
            <a:endParaRPr lang="zh-CN" altLang="en-US" sz="10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实验结果：</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en-US" altLang="zh-CN" sz="1000" b="0" i="0">
                <a:solidFill>
                  <a:srgbClr val="666666"/>
                </a:solidFill>
                <a:latin typeface="Arial" panose="020B0604020202020204"/>
                <a:ea typeface="Arial" panose="020B0604020202020204"/>
              </a:rPr>
              <a:t>Qwen </a:t>
            </a:r>
            <a:r>
              <a:rPr lang="zh-CN" altLang="en-US" sz="1000" b="0" i="0">
                <a:solidFill>
                  <a:srgbClr val="666666"/>
                </a:solidFill>
                <a:latin typeface="Arial" panose="020B0604020202020204"/>
                <a:ea typeface="Arial" panose="020B0604020202020204"/>
              </a:rPr>
              <a:t>在训练过程中表现出了显著的性能提升，最终达到了约 </a:t>
            </a:r>
            <a:r>
              <a:rPr lang="en-US" altLang="zh-CN" sz="1000" b="0" i="0">
                <a:solidFill>
                  <a:srgbClr val="666666"/>
                </a:solidFill>
                <a:latin typeface="Arial" panose="020B0604020202020204"/>
                <a:ea typeface="Arial" panose="020B0604020202020204"/>
              </a:rPr>
              <a:t>60% </a:t>
            </a:r>
            <a:r>
              <a:rPr lang="zh-CN" altLang="en-US" sz="1000" b="0" i="0">
                <a:solidFill>
                  <a:srgbClr val="666666"/>
                </a:solidFill>
                <a:latin typeface="Arial" panose="020B0604020202020204"/>
                <a:ea typeface="Arial" panose="020B0604020202020204"/>
              </a:rPr>
              <a:t>的准确率。</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en-US" altLang="zh-CN" sz="1000" b="0" i="0">
                <a:solidFill>
                  <a:srgbClr val="666666"/>
                </a:solidFill>
                <a:latin typeface="Arial" panose="020B0604020202020204"/>
                <a:ea typeface="Arial" panose="020B0604020202020204"/>
              </a:rPr>
              <a:t>Llama </a:t>
            </a:r>
            <a:r>
              <a:rPr lang="zh-CN" altLang="en-US" sz="1000" b="0" i="0">
                <a:solidFill>
                  <a:srgbClr val="666666"/>
                </a:solidFill>
                <a:latin typeface="Arial" panose="020B0604020202020204"/>
                <a:ea typeface="Arial" panose="020B0604020202020204"/>
              </a:rPr>
              <a:t>则表现有限，最终准确率约为 </a:t>
            </a:r>
            <a:r>
              <a:rPr lang="en-US" altLang="zh-CN" sz="1000" b="0" i="0">
                <a:solidFill>
                  <a:srgbClr val="666666"/>
                </a:solidFill>
                <a:latin typeface="Arial" panose="020B0604020202020204"/>
                <a:ea typeface="Arial" panose="020B0604020202020204"/>
              </a:rPr>
              <a:t>30%</a:t>
            </a:r>
            <a:r>
              <a:rPr lang="zh-CN" altLang="en-US" sz="1000" b="0" i="0">
                <a:solidFill>
                  <a:srgbClr val="666666"/>
                </a:solidFill>
                <a:latin typeface="Arial" panose="020B0604020202020204"/>
                <a:ea typeface="Arial" panose="020B0604020202020204"/>
              </a:rPr>
              <a:t>。</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en-US" altLang="zh-CN" sz="1000" b="0" i="0">
                <a:solidFill>
                  <a:srgbClr val="666666"/>
                </a:solidFill>
                <a:latin typeface="Arial" panose="020B0604020202020204"/>
                <a:ea typeface="Arial" panose="020B0604020202020204"/>
              </a:rPr>
              <a:t>Qwen </a:t>
            </a:r>
            <a:r>
              <a:rPr lang="zh-CN" altLang="en-US" sz="1000" b="0" i="0">
                <a:solidFill>
                  <a:srgbClr val="666666"/>
                </a:solidFill>
                <a:latin typeface="Arial" panose="020B0604020202020204"/>
                <a:ea typeface="Arial" panose="020B0604020202020204"/>
              </a:rPr>
              <a:t>在训练过程中逐渐展现出更多的验证和回溯行为，而 </a:t>
            </a:r>
            <a:r>
              <a:rPr lang="en-US" altLang="zh-CN" sz="1000" b="0" i="0">
                <a:solidFill>
                  <a:srgbClr val="666666"/>
                </a:solidFill>
                <a:latin typeface="Arial" panose="020B0604020202020204"/>
                <a:ea typeface="Arial" panose="020B0604020202020204"/>
              </a:rPr>
              <a:t>Llama </a:t>
            </a:r>
            <a:r>
              <a:rPr lang="zh-CN" altLang="en-US" sz="1000" b="0" i="0">
                <a:solidFill>
                  <a:srgbClr val="666666"/>
                </a:solidFill>
                <a:latin typeface="Arial" panose="020B0604020202020204"/>
                <a:ea typeface="Arial" panose="020B0604020202020204"/>
              </a:rPr>
              <a:t>则缺乏这些行为。</a:t>
            </a:r>
            <a:endParaRPr lang="zh-CN" altLang="en-US" sz="1000" b="0" i="0">
              <a:solidFill>
                <a:srgbClr val="666666"/>
              </a:solidFill>
              <a:latin typeface="Arial" panose="020B0604020202020204"/>
              <a:ea typeface="Arial" panose="020B0604020202020204"/>
            </a:endParaRPr>
          </a:p>
          <a:p>
            <a:pPr marL="0" indent="0">
              <a:spcAft>
                <a:spcPct val="60000"/>
              </a:spcAft>
            </a:pPr>
            <a:r>
              <a:rPr lang="en-US" altLang="zh-CN" sz="1000" b="1" i="0">
                <a:solidFill>
                  <a:srgbClr val="666666"/>
                </a:solidFill>
                <a:latin typeface="Arial" panose="020B0604020202020204"/>
                <a:ea typeface="Arial" panose="020B0604020202020204"/>
              </a:rPr>
              <a:t>2.</a:t>
            </a:r>
            <a:r>
              <a:rPr lang="en-US" altLang="zh-CN" sz="1000" b="1" i="0">
                <a:solidFill>
                  <a:srgbClr val="FF0000"/>
                </a:solidFill>
                <a:latin typeface="Arial" panose="020B0604020202020204"/>
                <a:ea typeface="Arial" panose="020B0604020202020204"/>
              </a:rPr>
              <a:t> </a:t>
            </a:r>
            <a:r>
              <a:rPr lang="zh-CN" altLang="en-US" sz="1000" b="1" i="0">
                <a:solidFill>
                  <a:srgbClr val="FF0000"/>
                </a:solidFill>
                <a:latin typeface="Arial" panose="020B0604020202020204"/>
                <a:ea typeface="Arial" panose="020B0604020202020204"/>
              </a:rPr>
              <a:t>引导（</a:t>
            </a:r>
            <a:r>
              <a:rPr lang="en-US" altLang="zh-CN" sz="1000" b="1" i="0">
                <a:solidFill>
                  <a:srgbClr val="FF0000"/>
                </a:solidFill>
                <a:latin typeface="Arial" panose="020B0604020202020204"/>
                <a:ea typeface="Arial" panose="020B0604020202020204"/>
              </a:rPr>
              <a:t>Priming</a:t>
            </a:r>
            <a:r>
              <a:rPr lang="zh-CN" altLang="en-US" sz="1000" b="1" i="0">
                <a:solidFill>
                  <a:srgbClr val="FF0000"/>
                </a:solidFill>
                <a:latin typeface="Arial" panose="020B0604020202020204"/>
                <a:ea typeface="Arial" panose="020B0604020202020204"/>
              </a:rPr>
              <a:t>）实验</a:t>
            </a:r>
            <a:endParaRPr lang="zh-CN" altLang="en-US" sz="1000" b="1"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实验设置：为了验证认知行为的重要性，研究者创建了包含不同认知行为组合的合成数据集，并用这些数据集对 </a:t>
            </a:r>
            <a:r>
              <a:rPr lang="en-US" altLang="zh-CN" sz="1000" b="0" i="0">
                <a:solidFill>
                  <a:srgbClr val="666666"/>
                </a:solidFill>
                <a:latin typeface="Arial" panose="020B0604020202020204"/>
                <a:ea typeface="Arial" panose="020B0604020202020204"/>
              </a:rPr>
              <a:t>Llama </a:t>
            </a:r>
            <a:r>
              <a:rPr lang="zh-CN" altLang="en-US" sz="1000" b="0" i="0">
                <a:solidFill>
                  <a:srgbClr val="666666"/>
                </a:solidFill>
                <a:latin typeface="Arial" panose="020B0604020202020204"/>
                <a:ea typeface="Arial" panose="020B0604020202020204"/>
              </a:rPr>
              <a:t>进行引导。</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数据集包括：</a:t>
            </a:r>
            <a:endParaRPr lang="zh-CN" altLang="en-US" sz="1000" b="0" i="0">
              <a:solidFill>
                <a:srgbClr val="666666"/>
              </a:solidFill>
              <a:latin typeface="Arial" panose="020B0604020202020204"/>
              <a:ea typeface="Arial" panose="020B0604020202020204"/>
            </a:endParaRPr>
          </a:p>
          <a:p>
            <a:pPr marL="0" lvl="2" indent="0">
              <a:spcBef>
                <a:spcPts val="500"/>
              </a:spcBef>
              <a:buFont typeface="Arial" panose="020B0604020202020204"/>
              <a:buChar char="•"/>
            </a:pPr>
            <a:r>
              <a:rPr lang="en-US" altLang="zh-CN" sz="1000" b="0" i="0">
                <a:solidFill>
                  <a:srgbClr val="666666"/>
                </a:solidFill>
                <a:latin typeface="Arial" panose="020B0604020202020204"/>
                <a:ea typeface="Arial" panose="020B0604020202020204"/>
              </a:rPr>
              <a:t>Backtracking Only</a:t>
            </a:r>
            <a:r>
              <a:rPr lang="zh-CN" altLang="en-US" sz="1000" b="0" i="0">
                <a:solidFill>
                  <a:srgbClr val="666666"/>
                </a:solidFill>
                <a:latin typeface="Arial" panose="020B0604020202020204"/>
                <a:ea typeface="Arial" panose="020B0604020202020204"/>
              </a:rPr>
              <a:t>：</a:t>
            </a:r>
            <a:r>
              <a:rPr lang="en-US" altLang="zh-CN" sz="1000" b="0" i="0">
                <a:solidFill>
                  <a:srgbClr val="666666"/>
                </a:solidFill>
                <a:latin typeface="Arial" panose="020B0604020202020204"/>
                <a:ea typeface="Arial" panose="020B0604020202020204"/>
              </a:rPr>
              <a:t>1.</a:t>
            </a:r>
            <a:r>
              <a:rPr lang="zh-CN" altLang="en-US" sz="1000" b="0" i="0">
                <a:solidFill>
                  <a:srgbClr val="666666"/>
                </a:solidFill>
                <a:latin typeface="Arial" panose="020B0604020202020204"/>
                <a:ea typeface="Arial" panose="020B0604020202020204"/>
              </a:rPr>
              <a:t>仅包含回溯行为。</a:t>
            </a:r>
            <a:endParaRPr lang="zh-CN" altLang="en-US" sz="1000" b="0" i="0">
              <a:solidFill>
                <a:srgbClr val="666666"/>
              </a:solidFill>
              <a:latin typeface="Arial" panose="020B0604020202020204"/>
              <a:ea typeface="Arial" panose="020B0604020202020204"/>
            </a:endParaRPr>
          </a:p>
          <a:p>
            <a:pPr marL="0" lvl="2" indent="0">
              <a:spcBef>
                <a:spcPts val="500"/>
              </a:spcBef>
              <a:buFont typeface="Arial" panose="020B0604020202020204"/>
              <a:buChar char="•"/>
            </a:pPr>
            <a:r>
              <a:rPr lang="en-US" altLang="zh-CN" sz="1000" b="0" i="0">
                <a:solidFill>
                  <a:srgbClr val="666666"/>
                </a:solidFill>
                <a:latin typeface="Arial" panose="020B0604020202020204"/>
                <a:ea typeface="Arial" panose="020B0604020202020204"/>
              </a:rPr>
              <a:t>Backtracking with Answer Verification</a:t>
            </a:r>
            <a:r>
              <a:rPr lang="zh-CN" altLang="en-US" sz="1000" b="0" i="0">
                <a:solidFill>
                  <a:srgbClr val="666666"/>
                </a:solidFill>
                <a:latin typeface="Arial" panose="020B0604020202020204"/>
                <a:ea typeface="Arial" panose="020B0604020202020204"/>
              </a:rPr>
              <a:t>：</a:t>
            </a:r>
            <a:r>
              <a:rPr lang="en-US" altLang="zh-CN" sz="1000" b="0" i="0">
                <a:solidFill>
                  <a:srgbClr val="666666"/>
                </a:solidFill>
                <a:latin typeface="Arial" panose="020B0604020202020204"/>
                <a:ea typeface="Arial" panose="020B0604020202020204"/>
              </a:rPr>
              <a:t>2.</a:t>
            </a:r>
            <a:r>
              <a:rPr lang="zh-CN" altLang="en-US" sz="1000" b="0" i="0">
                <a:solidFill>
                  <a:srgbClr val="666666"/>
                </a:solidFill>
                <a:latin typeface="Arial" panose="020B0604020202020204"/>
                <a:ea typeface="Arial" panose="020B0604020202020204"/>
              </a:rPr>
              <a:t>回溯和验证行为。</a:t>
            </a:r>
            <a:endParaRPr lang="zh-CN" altLang="en-US" sz="1000" b="0" i="0">
              <a:solidFill>
                <a:srgbClr val="666666"/>
              </a:solidFill>
              <a:latin typeface="Arial" panose="020B0604020202020204"/>
              <a:ea typeface="Arial" panose="020B0604020202020204"/>
            </a:endParaRPr>
          </a:p>
          <a:p>
            <a:pPr marL="0" lvl="2" indent="0">
              <a:spcBef>
                <a:spcPts val="500"/>
              </a:spcBef>
              <a:buFont typeface="Arial" panose="020B0604020202020204"/>
              <a:buChar char="•"/>
            </a:pPr>
            <a:r>
              <a:rPr lang="en-US" altLang="zh-CN" sz="1000" b="0" i="0">
                <a:solidFill>
                  <a:srgbClr val="666666"/>
                </a:solidFill>
                <a:latin typeface="Arial" panose="020B0604020202020204"/>
                <a:ea typeface="Arial" panose="020B0604020202020204"/>
              </a:rPr>
              <a:t>Backtracking with Subgoal Setting</a:t>
            </a:r>
            <a:r>
              <a:rPr lang="zh-CN" altLang="en-US" sz="1000" b="0" i="0">
                <a:solidFill>
                  <a:srgbClr val="666666"/>
                </a:solidFill>
                <a:latin typeface="Arial" panose="020B0604020202020204"/>
                <a:ea typeface="Arial" panose="020B0604020202020204"/>
              </a:rPr>
              <a:t>：</a:t>
            </a:r>
            <a:r>
              <a:rPr lang="en-US" altLang="zh-CN" sz="1000" b="0" i="0">
                <a:solidFill>
                  <a:srgbClr val="666666"/>
                </a:solidFill>
                <a:latin typeface="Arial" panose="020B0604020202020204"/>
                <a:ea typeface="Arial" panose="020B0604020202020204"/>
              </a:rPr>
              <a:t>3.</a:t>
            </a:r>
            <a:r>
              <a:rPr lang="zh-CN" altLang="en-US" sz="1000" b="0" i="0">
                <a:solidFill>
                  <a:srgbClr val="666666"/>
                </a:solidFill>
                <a:latin typeface="Arial" panose="020B0604020202020204"/>
                <a:ea typeface="Arial" panose="020B0604020202020204"/>
              </a:rPr>
              <a:t>回溯和设置子目标行为。</a:t>
            </a:r>
            <a:endParaRPr lang="zh-CN" altLang="en-US" sz="1000" b="0" i="0">
              <a:solidFill>
                <a:srgbClr val="666666"/>
              </a:solidFill>
              <a:latin typeface="Arial" panose="020B0604020202020204"/>
              <a:ea typeface="Arial" panose="020B0604020202020204"/>
            </a:endParaRPr>
          </a:p>
          <a:p>
            <a:pPr marL="0" lvl="2" indent="0">
              <a:spcBef>
                <a:spcPts val="500"/>
              </a:spcBef>
              <a:buFont typeface="Arial" panose="020B0604020202020204"/>
              <a:buChar char="•"/>
            </a:pPr>
            <a:r>
              <a:rPr lang="en-US" altLang="zh-CN" sz="1000" b="0" i="0">
                <a:solidFill>
                  <a:srgbClr val="666666"/>
                </a:solidFill>
                <a:latin typeface="Arial" panose="020B0604020202020204"/>
                <a:ea typeface="Arial" panose="020B0604020202020204"/>
              </a:rPr>
              <a:t>Backtracking with Backward Chaining</a:t>
            </a:r>
            <a:r>
              <a:rPr lang="zh-CN" altLang="en-US" sz="1000" b="0" i="0">
                <a:solidFill>
                  <a:srgbClr val="666666"/>
                </a:solidFill>
                <a:latin typeface="Arial" panose="020B0604020202020204"/>
                <a:ea typeface="Arial" panose="020B0604020202020204"/>
              </a:rPr>
              <a:t>：</a:t>
            </a:r>
            <a:r>
              <a:rPr lang="en-US" altLang="zh-CN" sz="1000" b="0" i="0">
                <a:solidFill>
                  <a:srgbClr val="666666"/>
                </a:solidFill>
                <a:latin typeface="Arial" panose="020B0604020202020204"/>
                <a:ea typeface="Arial" panose="020B0604020202020204"/>
              </a:rPr>
              <a:t>4.</a:t>
            </a:r>
            <a:r>
              <a:rPr lang="zh-CN" altLang="en-US" sz="1000" b="0" i="0">
                <a:solidFill>
                  <a:srgbClr val="666666"/>
                </a:solidFill>
                <a:latin typeface="Arial" panose="020B0604020202020204"/>
                <a:ea typeface="Arial" panose="020B0604020202020204"/>
              </a:rPr>
              <a:t>回溯和逆向推理行为。</a:t>
            </a:r>
            <a:endParaRPr lang="zh-CN" altLang="en-US" sz="1000" b="0" i="0">
              <a:solidFill>
                <a:srgbClr val="666666"/>
              </a:solidFill>
              <a:latin typeface="Arial" panose="020B0604020202020204"/>
              <a:ea typeface="Arial" panose="020B0604020202020204"/>
            </a:endParaRPr>
          </a:p>
          <a:p>
            <a:pPr marL="0" lvl="2" indent="0">
              <a:spcBef>
                <a:spcPts val="500"/>
              </a:spcBef>
              <a:buFont typeface="Arial" panose="020B0604020202020204"/>
              <a:buChar char="•"/>
            </a:pPr>
            <a:r>
              <a:rPr lang="en-US" altLang="zh-CN" sz="1000" b="0" i="0">
                <a:solidFill>
                  <a:srgbClr val="666666"/>
                </a:solidFill>
                <a:latin typeface="Arial" panose="020B0604020202020204"/>
                <a:ea typeface="Arial" panose="020B0604020202020204"/>
              </a:rPr>
              <a:t>All Strategies</a:t>
            </a:r>
            <a:r>
              <a:rPr lang="zh-CN" altLang="en-US" sz="1000" b="0" i="0">
                <a:solidFill>
                  <a:srgbClr val="666666"/>
                </a:solidFill>
                <a:latin typeface="Arial" panose="020B0604020202020204"/>
                <a:ea typeface="Arial" panose="020B0604020202020204"/>
              </a:rPr>
              <a:t>：包含所有四种认知行为。</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使用 </a:t>
            </a:r>
            <a:r>
              <a:rPr lang="en-US" altLang="zh-CN" sz="1000" b="0" i="0">
                <a:solidFill>
                  <a:srgbClr val="666666"/>
                </a:solidFill>
                <a:latin typeface="Arial" panose="020B0604020202020204"/>
                <a:ea typeface="Arial" panose="020B0604020202020204"/>
              </a:rPr>
              <a:t>Claude-3.5-Sonnet4 </a:t>
            </a:r>
            <a:r>
              <a:rPr lang="zh-CN" altLang="en-US" sz="1000" b="0" i="0">
                <a:solidFill>
                  <a:srgbClr val="666666"/>
                </a:solidFill>
                <a:latin typeface="Arial" panose="020B0604020202020204"/>
                <a:ea typeface="Arial" panose="020B0604020202020204"/>
              </a:rPr>
              <a:t>生成这些数据集，确保数据集中包含所需的行为模式。</a:t>
            </a:r>
            <a:endParaRPr lang="zh-CN" altLang="en-US" sz="10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实验结果：</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经过引导的 </a:t>
            </a:r>
            <a:r>
              <a:rPr lang="en-US" altLang="zh-CN" sz="1000" b="0" i="0">
                <a:solidFill>
                  <a:srgbClr val="666666"/>
                </a:solidFill>
                <a:latin typeface="Arial" panose="020B0604020202020204"/>
                <a:ea typeface="Arial" panose="020B0604020202020204"/>
              </a:rPr>
              <a:t>Llama </a:t>
            </a:r>
            <a:r>
              <a:rPr lang="zh-CN" altLang="en-US" sz="1000" b="0" i="0">
                <a:solidFill>
                  <a:srgbClr val="666666"/>
                </a:solidFill>
                <a:latin typeface="Arial" panose="020B0604020202020204"/>
                <a:ea typeface="Arial" panose="020B0604020202020204"/>
              </a:rPr>
              <a:t>在强化学习过程中表现出了显著的性能提升，甚至可以匹配 </a:t>
            </a:r>
            <a:r>
              <a:rPr lang="en-US" altLang="zh-CN" sz="1000" b="0" i="0">
                <a:solidFill>
                  <a:srgbClr val="666666"/>
                </a:solidFill>
                <a:latin typeface="Arial" panose="020B0604020202020204"/>
                <a:ea typeface="Arial" panose="020B0604020202020204"/>
              </a:rPr>
              <a:t>Qwen </a:t>
            </a:r>
            <a:r>
              <a:rPr lang="zh-CN" altLang="en-US" sz="1000" b="0" i="0">
                <a:solidFill>
                  <a:srgbClr val="666666"/>
                </a:solidFill>
                <a:latin typeface="Arial" panose="020B0604020202020204"/>
                <a:ea typeface="Arial" panose="020B0604020202020204"/>
              </a:rPr>
              <a:t>的表现。</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b="0" i="0">
                <a:solidFill>
                  <a:srgbClr val="666666"/>
                </a:solidFill>
                <a:latin typeface="Arial" panose="020B0604020202020204"/>
                <a:ea typeface="Arial" panose="020B0604020202020204"/>
              </a:rPr>
              <a:t>行为分析显示，强化学习过程中，模型会选择性地放大有用的行为，同时抑制其他行为。</a:t>
            </a:r>
            <a:endParaRPr lang="zh-CN" altLang="en-US" sz="1000" b="0" i="0">
              <a:solidFill>
                <a:srgbClr val="666666"/>
              </a:solidFill>
              <a:latin typeface="Arial" panose="020B0604020202020204"/>
              <a:ea typeface="Arial" panose="020B0604020202020204"/>
            </a:endParaRPr>
          </a:p>
          <a:p>
            <a:pPr marL="0" indent="0">
              <a:spcAft>
                <a:spcPct val="60000"/>
              </a:spcAft>
            </a:pPr>
            <a:endParaRPr lang="zh-CN" altLang="en-US" sz="1000" b="0" i="0">
              <a:solidFill>
                <a:srgbClr val="666666"/>
              </a:solidFill>
              <a:latin typeface="Arial" panose="020B0604020202020204"/>
              <a:ea typeface="Arial" panose="020B0604020202020204"/>
            </a:endParaRPr>
          </a:p>
        </p:txBody>
      </p:sp>
      <p:sp>
        <p:nvSpPr>
          <p:cNvPr id="6" name="文本框 5"/>
          <p:cNvSpPr txBox="1"/>
          <p:nvPr/>
        </p:nvSpPr>
        <p:spPr>
          <a:xfrm>
            <a:off x="5838825" y="327025"/>
            <a:ext cx="6096000" cy="5618480"/>
          </a:xfrm>
          <a:prstGeom prst="rect">
            <a:avLst/>
          </a:prstGeom>
          <a:noFill/>
        </p:spPr>
        <p:txBody>
          <a:bodyPr wrap="square" rtlCol="0" anchor="t">
            <a:spAutoFit/>
          </a:bodyPr>
          <a:p>
            <a:pPr marL="0" indent="0">
              <a:spcAft>
                <a:spcPct val="60000"/>
              </a:spcAft>
            </a:pPr>
            <a:r>
              <a:rPr lang="en-US" altLang="zh-CN" sz="1000" b="1">
                <a:solidFill>
                  <a:srgbClr val="FF0000"/>
                </a:solidFill>
                <a:latin typeface="Arial" panose="020B0604020202020204"/>
                <a:ea typeface="Arial" panose="020B0604020202020204"/>
                <a:sym typeface="+mn-ea"/>
              </a:rPr>
              <a:t>3. </a:t>
            </a:r>
            <a:r>
              <a:rPr lang="zh-CN" altLang="en-US" sz="1000" b="1">
                <a:solidFill>
                  <a:srgbClr val="FF0000"/>
                </a:solidFill>
                <a:latin typeface="Arial" panose="020B0604020202020204"/>
                <a:ea typeface="Arial" panose="020B0604020202020204"/>
                <a:sym typeface="+mn-ea"/>
              </a:rPr>
              <a:t>验证行为的重要性而非正确性</a:t>
            </a:r>
            <a:endParaRPr lang="zh-CN" altLang="en-US" sz="1000" b="1"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实验设置：为了验证认知行为的存在比答案的正确性更重要，研究者创建了一个包含错误解决方案但正确行为模式的数据集。</a:t>
            </a:r>
            <a:endParaRPr lang="zh-CN" altLang="en-US" sz="10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实验结果：</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使用错误解决方案但包含正确行为模式的 </a:t>
            </a:r>
            <a:r>
              <a:rPr lang="en-US" altLang="zh-CN" sz="1000">
                <a:solidFill>
                  <a:srgbClr val="666666"/>
                </a:solidFill>
                <a:latin typeface="Arial" panose="020B0604020202020204"/>
                <a:ea typeface="Arial" panose="020B0604020202020204"/>
                <a:sym typeface="+mn-ea"/>
              </a:rPr>
              <a:t>Llama </a:t>
            </a:r>
            <a:r>
              <a:rPr lang="zh-CN" altLang="en-US" sz="1000">
                <a:solidFill>
                  <a:srgbClr val="666666"/>
                </a:solidFill>
                <a:latin typeface="Arial" panose="020B0604020202020204"/>
                <a:ea typeface="Arial" panose="020B0604020202020204"/>
                <a:sym typeface="+mn-ea"/>
              </a:rPr>
              <a:t>在强化学习过程中表现出了与使用正确解决方案的 </a:t>
            </a:r>
            <a:r>
              <a:rPr lang="en-US" altLang="zh-CN" sz="1000">
                <a:solidFill>
                  <a:srgbClr val="666666"/>
                </a:solidFill>
                <a:latin typeface="Arial" panose="020B0604020202020204"/>
                <a:ea typeface="Arial" panose="020B0604020202020204"/>
                <a:sym typeface="+mn-ea"/>
              </a:rPr>
              <a:t>Llama </a:t>
            </a:r>
            <a:r>
              <a:rPr lang="zh-CN" altLang="en-US" sz="1000">
                <a:solidFill>
                  <a:srgbClr val="666666"/>
                </a:solidFill>
                <a:latin typeface="Arial" panose="020B0604020202020204"/>
                <a:ea typeface="Arial" panose="020B0604020202020204"/>
                <a:sym typeface="+mn-ea"/>
              </a:rPr>
              <a:t>相似的性能提升。</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这表明认知行为的存在是成功自我改进的关键因素，而不是答案的正确性。</a:t>
            </a:r>
            <a:endParaRPr lang="zh-CN" altLang="en-US" sz="1000" b="0" i="0">
              <a:solidFill>
                <a:srgbClr val="666666"/>
              </a:solidFill>
              <a:latin typeface="Arial" panose="020B0604020202020204"/>
              <a:ea typeface="Arial" panose="020B0604020202020204"/>
            </a:endParaRPr>
          </a:p>
          <a:p>
            <a:pPr marL="0" indent="0">
              <a:spcAft>
                <a:spcPct val="60000"/>
              </a:spcAft>
            </a:pPr>
            <a:r>
              <a:rPr lang="en-US" altLang="zh-CN" sz="1000" b="1">
                <a:solidFill>
                  <a:srgbClr val="FF0000"/>
                </a:solidFill>
                <a:latin typeface="Arial" panose="020B0604020202020204"/>
                <a:ea typeface="Arial" panose="020B0604020202020204"/>
                <a:sym typeface="+mn-ea"/>
              </a:rPr>
              <a:t>4. </a:t>
            </a:r>
            <a:r>
              <a:rPr lang="zh-CN" altLang="en-US" sz="1000" b="1">
                <a:solidFill>
                  <a:srgbClr val="FF0000"/>
                </a:solidFill>
                <a:latin typeface="Arial" panose="020B0604020202020204"/>
                <a:ea typeface="Arial" panose="020B0604020202020204"/>
                <a:sym typeface="+mn-ea"/>
              </a:rPr>
              <a:t>预训练数据的调整实验</a:t>
            </a:r>
            <a:endParaRPr lang="zh-CN" altLang="en-US" sz="1000" b="1" i="0">
              <a:solidFill>
                <a:srgbClr val="FF0000"/>
              </a:solidFill>
              <a:latin typeface="Arial" panose="020B0604020202020204"/>
              <a:ea typeface="Arial" panose="020B0604020202020204"/>
            </a:endParaRPr>
          </a:p>
          <a:p>
            <a:pPr marL="0"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实验设置：研究者从 </a:t>
            </a:r>
            <a:r>
              <a:rPr lang="en-US" altLang="zh-CN" sz="1000">
                <a:solidFill>
                  <a:srgbClr val="666666"/>
                </a:solidFill>
                <a:latin typeface="Arial" panose="020B0604020202020204"/>
                <a:ea typeface="Arial" panose="020B0604020202020204"/>
                <a:sym typeface="+mn-ea"/>
              </a:rPr>
              <a:t>OpenWebMath </a:t>
            </a:r>
            <a:r>
              <a:rPr lang="zh-CN" altLang="en-US" sz="1000">
                <a:solidFill>
                  <a:srgbClr val="666666"/>
                </a:solidFill>
                <a:latin typeface="Arial" panose="020B0604020202020204"/>
                <a:ea typeface="Arial" panose="020B0604020202020204"/>
                <a:sym typeface="+mn-ea"/>
              </a:rPr>
              <a:t>数据集中筛选出包含目标认知行为的文档，并将其重新格式化为结构化的问答格式。</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创建了两个对比数据集：</a:t>
            </a:r>
            <a:endParaRPr lang="zh-CN" altLang="en-US" sz="1000" b="0" i="0">
              <a:solidFill>
                <a:srgbClr val="666666"/>
              </a:solidFill>
              <a:latin typeface="Arial" panose="020B0604020202020204"/>
              <a:ea typeface="Arial" panose="020B0604020202020204"/>
            </a:endParaRPr>
          </a:p>
          <a:p>
            <a:pPr marL="0" lvl="2"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行为丰富的数据集：包含高频率的认知行为。</a:t>
            </a:r>
            <a:endParaRPr lang="zh-CN" altLang="en-US" sz="1000" b="0" i="0">
              <a:solidFill>
                <a:srgbClr val="666666"/>
              </a:solidFill>
              <a:latin typeface="Arial" panose="020B0604020202020204"/>
              <a:ea typeface="Arial" panose="020B0604020202020204"/>
            </a:endParaRPr>
          </a:p>
          <a:p>
            <a:pPr marL="0" lvl="2"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行为最小化的控制数据集：尽量减少认知行为的出现。</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使用这些数据集对 </a:t>
            </a:r>
            <a:r>
              <a:rPr lang="en-US" altLang="zh-CN" sz="1000">
                <a:solidFill>
                  <a:srgbClr val="666666"/>
                </a:solidFill>
                <a:latin typeface="Arial" panose="020B0604020202020204"/>
                <a:ea typeface="Arial" panose="020B0604020202020204"/>
                <a:sym typeface="+mn-ea"/>
              </a:rPr>
              <a:t>Llama </a:t>
            </a:r>
            <a:r>
              <a:rPr lang="zh-CN" altLang="en-US" sz="1000">
                <a:solidFill>
                  <a:srgbClr val="666666"/>
                </a:solidFill>
                <a:latin typeface="Arial" panose="020B0604020202020204"/>
                <a:ea typeface="Arial" panose="020B0604020202020204"/>
                <a:sym typeface="+mn-ea"/>
              </a:rPr>
              <a:t>进行预训练，然后进行强化学习。</a:t>
            </a:r>
            <a:endParaRPr lang="zh-CN" altLang="en-US" sz="10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实验结果：</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行为丰富的数据集预训练的 </a:t>
            </a:r>
            <a:r>
              <a:rPr lang="en-US" altLang="zh-CN" sz="1000">
                <a:solidFill>
                  <a:srgbClr val="666666"/>
                </a:solidFill>
                <a:latin typeface="Arial" panose="020B0604020202020204"/>
                <a:ea typeface="Arial" panose="020B0604020202020204"/>
                <a:sym typeface="+mn-ea"/>
              </a:rPr>
              <a:t>Llama </a:t>
            </a:r>
            <a:r>
              <a:rPr lang="zh-CN" altLang="en-US" sz="1000">
                <a:solidFill>
                  <a:srgbClr val="666666"/>
                </a:solidFill>
                <a:latin typeface="Arial" panose="020B0604020202020204"/>
                <a:ea typeface="Arial" panose="020B0604020202020204"/>
                <a:sym typeface="+mn-ea"/>
              </a:rPr>
              <a:t>在强化学习过程中表现出了与 </a:t>
            </a:r>
            <a:r>
              <a:rPr lang="en-US" altLang="zh-CN" sz="1000">
                <a:solidFill>
                  <a:srgbClr val="666666"/>
                </a:solidFill>
                <a:latin typeface="Arial" panose="020B0604020202020204"/>
                <a:ea typeface="Arial" panose="020B0604020202020204"/>
                <a:sym typeface="+mn-ea"/>
              </a:rPr>
              <a:t>Qwen </a:t>
            </a:r>
            <a:r>
              <a:rPr lang="zh-CN" altLang="en-US" sz="1000">
                <a:solidFill>
                  <a:srgbClr val="666666"/>
                </a:solidFill>
                <a:latin typeface="Arial" panose="020B0604020202020204"/>
                <a:ea typeface="Arial" panose="020B0604020202020204"/>
                <a:sym typeface="+mn-ea"/>
              </a:rPr>
              <a:t>相似的性能提升。</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行为最小化的控制数据集预训练的 </a:t>
            </a:r>
            <a:r>
              <a:rPr lang="en-US" altLang="zh-CN" sz="1000">
                <a:solidFill>
                  <a:srgbClr val="666666"/>
                </a:solidFill>
                <a:latin typeface="Arial" panose="020B0604020202020204"/>
                <a:ea typeface="Arial" panose="020B0604020202020204"/>
                <a:sym typeface="+mn-ea"/>
              </a:rPr>
              <a:t>Llama </a:t>
            </a:r>
            <a:r>
              <a:rPr lang="zh-CN" altLang="en-US" sz="1000">
                <a:solidFill>
                  <a:srgbClr val="666666"/>
                </a:solidFill>
                <a:latin typeface="Arial" panose="020B0604020202020204"/>
                <a:ea typeface="Arial" panose="020B0604020202020204"/>
                <a:sym typeface="+mn-ea"/>
              </a:rPr>
              <a:t>则表现有限。</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行为分析显示，行为丰富的数据集预训练的 </a:t>
            </a:r>
            <a:r>
              <a:rPr lang="en-US" altLang="zh-CN" sz="1000">
                <a:solidFill>
                  <a:srgbClr val="666666"/>
                </a:solidFill>
                <a:latin typeface="Arial" panose="020B0604020202020204"/>
                <a:ea typeface="Arial" panose="020B0604020202020204"/>
                <a:sym typeface="+mn-ea"/>
              </a:rPr>
              <a:t>Llama </a:t>
            </a:r>
            <a:r>
              <a:rPr lang="zh-CN" altLang="en-US" sz="1000">
                <a:solidFill>
                  <a:srgbClr val="666666"/>
                </a:solidFill>
                <a:latin typeface="Arial" panose="020B0604020202020204"/>
                <a:ea typeface="Arial" panose="020B0604020202020204"/>
                <a:sym typeface="+mn-ea"/>
              </a:rPr>
              <a:t>在训练过程中保持了高频率的认知行为，而控制数据集预训练的 </a:t>
            </a:r>
            <a:r>
              <a:rPr lang="en-US" altLang="zh-CN" sz="1000">
                <a:solidFill>
                  <a:srgbClr val="666666"/>
                </a:solidFill>
                <a:latin typeface="Arial" panose="020B0604020202020204"/>
                <a:ea typeface="Arial" panose="020B0604020202020204"/>
                <a:sym typeface="+mn-ea"/>
              </a:rPr>
              <a:t>Llama </a:t>
            </a:r>
            <a:r>
              <a:rPr lang="zh-CN" altLang="en-US" sz="1000">
                <a:solidFill>
                  <a:srgbClr val="666666"/>
                </a:solidFill>
                <a:latin typeface="Arial" panose="020B0604020202020204"/>
                <a:ea typeface="Arial" panose="020B0604020202020204"/>
                <a:sym typeface="+mn-ea"/>
              </a:rPr>
              <a:t>则类似基础 </a:t>
            </a:r>
            <a:r>
              <a:rPr lang="en-US" altLang="zh-CN" sz="1000">
                <a:solidFill>
                  <a:srgbClr val="666666"/>
                </a:solidFill>
                <a:latin typeface="Arial" panose="020B0604020202020204"/>
                <a:ea typeface="Arial" panose="020B0604020202020204"/>
                <a:sym typeface="+mn-ea"/>
              </a:rPr>
              <a:t>Llama </a:t>
            </a:r>
            <a:r>
              <a:rPr lang="zh-CN" altLang="en-US" sz="1000">
                <a:solidFill>
                  <a:srgbClr val="666666"/>
                </a:solidFill>
                <a:latin typeface="Arial" panose="020B0604020202020204"/>
                <a:ea typeface="Arial" panose="020B0604020202020204"/>
                <a:sym typeface="+mn-ea"/>
              </a:rPr>
              <a:t>模型。</a:t>
            </a:r>
            <a:endParaRPr lang="zh-CN" altLang="en-US" sz="1000" b="0" i="0">
              <a:solidFill>
                <a:srgbClr val="666666"/>
              </a:solidFill>
              <a:latin typeface="Arial" panose="020B0604020202020204"/>
              <a:ea typeface="Arial" panose="020B0604020202020204"/>
            </a:endParaRPr>
          </a:p>
          <a:p>
            <a:pPr marL="0" indent="0">
              <a:spcAft>
                <a:spcPct val="60000"/>
              </a:spcAft>
            </a:pPr>
            <a:r>
              <a:rPr lang="en-US" altLang="zh-CN" sz="1000" b="1">
                <a:solidFill>
                  <a:srgbClr val="666666"/>
                </a:solidFill>
                <a:latin typeface="Arial" panose="020B0604020202020204"/>
                <a:ea typeface="Arial" panose="020B0604020202020204"/>
                <a:sym typeface="+mn-ea"/>
              </a:rPr>
              <a:t>5. </a:t>
            </a:r>
            <a:r>
              <a:rPr lang="zh-CN" altLang="en-US" sz="1000" b="1">
                <a:solidFill>
                  <a:srgbClr val="666666"/>
                </a:solidFill>
                <a:latin typeface="Arial" panose="020B0604020202020204"/>
                <a:ea typeface="Arial" panose="020B0604020202020204"/>
                <a:sym typeface="+mn-ea"/>
              </a:rPr>
              <a:t>空链思考（</a:t>
            </a:r>
            <a:r>
              <a:rPr lang="en-US" altLang="zh-CN" sz="1000" b="1">
                <a:solidFill>
                  <a:srgbClr val="666666"/>
                </a:solidFill>
                <a:latin typeface="Arial" panose="020B0604020202020204"/>
                <a:ea typeface="Arial" panose="020B0604020202020204"/>
                <a:sym typeface="+mn-ea"/>
              </a:rPr>
              <a:t>Empty Chain-of-Thought</a:t>
            </a:r>
            <a:r>
              <a:rPr lang="zh-CN" altLang="en-US" sz="1000" b="1">
                <a:solidFill>
                  <a:srgbClr val="666666"/>
                </a:solidFill>
                <a:latin typeface="Arial" panose="020B0604020202020204"/>
                <a:ea typeface="Arial" panose="020B0604020202020204"/>
                <a:sym typeface="+mn-ea"/>
              </a:rPr>
              <a:t>）和长度匹配（</a:t>
            </a:r>
            <a:r>
              <a:rPr lang="en-US" altLang="zh-CN" sz="1000" b="1">
                <a:solidFill>
                  <a:srgbClr val="666666"/>
                </a:solidFill>
                <a:latin typeface="Arial" panose="020B0604020202020204"/>
                <a:ea typeface="Arial" panose="020B0604020202020204"/>
                <a:sym typeface="+mn-ea"/>
              </a:rPr>
              <a:t>Length-Matched</a:t>
            </a:r>
            <a:r>
              <a:rPr lang="zh-CN" altLang="en-US" sz="1000" b="1">
                <a:solidFill>
                  <a:srgbClr val="666666"/>
                </a:solidFill>
                <a:latin typeface="Arial" panose="020B0604020202020204"/>
                <a:ea typeface="Arial" panose="020B0604020202020204"/>
                <a:sym typeface="+mn-ea"/>
              </a:rPr>
              <a:t>）控制实验</a:t>
            </a:r>
            <a:endParaRPr lang="zh-CN" altLang="en-US" sz="1000" b="1"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实验设置：为了验证认知行为的重要性，研究者创建了两个控制条件：</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空链思考：仅包含空的思考链。</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长度匹配：包含与行为丰富的数据集长度匹配的占位符。</a:t>
            </a:r>
            <a:endParaRPr lang="zh-CN" altLang="en-US" sz="1000" b="0" i="0">
              <a:solidFill>
                <a:srgbClr val="666666"/>
              </a:solidFill>
              <a:latin typeface="Arial" panose="020B0604020202020204"/>
              <a:ea typeface="Arial" panose="020B0604020202020204"/>
            </a:endParaRPr>
          </a:p>
          <a:p>
            <a:pPr marL="0"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实验结果：</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使用空链思考和长度匹配数据集的模型在强化学习过程中表现与基础 </a:t>
            </a:r>
            <a:r>
              <a:rPr lang="en-US" altLang="zh-CN" sz="1000">
                <a:solidFill>
                  <a:srgbClr val="666666"/>
                </a:solidFill>
                <a:latin typeface="Arial" panose="020B0604020202020204"/>
                <a:ea typeface="Arial" panose="020B0604020202020204"/>
                <a:sym typeface="+mn-ea"/>
              </a:rPr>
              <a:t>Llama </a:t>
            </a:r>
            <a:r>
              <a:rPr lang="zh-CN" altLang="en-US" sz="1000">
                <a:solidFill>
                  <a:srgbClr val="666666"/>
                </a:solidFill>
                <a:latin typeface="Arial" panose="020B0604020202020204"/>
                <a:ea typeface="Arial" panose="020B0604020202020204"/>
                <a:sym typeface="+mn-ea"/>
              </a:rPr>
              <a:t>模型相似，准确率约为 </a:t>
            </a:r>
            <a:r>
              <a:rPr lang="en-US" altLang="zh-CN" sz="1000">
                <a:solidFill>
                  <a:srgbClr val="666666"/>
                </a:solidFill>
                <a:latin typeface="Arial" panose="020B0604020202020204"/>
                <a:ea typeface="Arial" panose="020B0604020202020204"/>
                <a:sym typeface="+mn-ea"/>
              </a:rPr>
              <a:t>30%</a:t>
            </a:r>
            <a:r>
              <a:rPr lang="zh-CN" altLang="en-US" sz="1000">
                <a:solidFill>
                  <a:srgbClr val="666666"/>
                </a:solidFill>
                <a:latin typeface="Arial" panose="020B0604020202020204"/>
                <a:ea typeface="Arial" panose="020B0604020202020204"/>
                <a:sym typeface="+mn-ea"/>
              </a:rPr>
              <a:t>。</a:t>
            </a:r>
            <a:endParaRPr lang="zh-CN" altLang="en-US" sz="1000" b="0" i="0">
              <a:solidFill>
                <a:srgbClr val="666666"/>
              </a:solidFill>
              <a:latin typeface="Arial" panose="020B0604020202020204"/>
              <a:ea typeface="Arial" panose="020B0604020202020204"/>
            </a:endParaRPr>
          </a:p>
          <a:p>
            <a:pPr marL="0" lvl="1" indent="0">
              <a:spcBef>
                <a:spcPts val="500"/>
              </a:spcBef>
              <a:buFont typeface="Arial" panose="020B0604020202020204"/>
              <a:buChar char="◦"/>
            </a:pPr>
            <a:r>
              <a:rPr lang="zh-CN" altLang="en-US" sz="1000">
                <a:solidFill>
                  <a:srgbClr val="666666"/>
                </a:solidFill>
                <a:latin typeface="Arial" panose="020B0604020202020204"/>
                <a:ea typeface="Arial" panose="020B0604020202020204"/>
                <a:sym typeface="+mn-ea"/>
              </a:rPr>
              <a:t>这表明单纯的计算资源增加（通过更长的思考链）并不能带来有效的自我改进，认知行为的存在是关键。</a:t>
            </a:r>
            <a:endParaRPr lang="zh-CN" altLang="en-US" sz="1000">
              <a:solidFill>
                <a:srgbClr val="666666"/>
              </a:solidFill>
              <a:latin typeface="Arial" panose="020B0604020202020204"/>
              <a:ea typeface="Arial" panose="020B0604020202020204"/>
              <a:sym typeface="+mn-ea"/>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5911</Words>
  <Application>WPS 演示</Application>
  <PresentationFormat>宽屏</PresentationFormat>
  <Paragraphs>143</Paragraphs>
  <Slides>5</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宋体</vt:lpstr>
      <vt:lpstr>Wingdings</vt:lpstr>
      <vt:lpstr>Wingdings</vt:lpstr>
      <vt:lpstr>微软雅黑</vt:lpstr>
      <vt:lpstr>Arial Unicode MS</vt:lpstr>
      <vt:lpstr>Calibri</vt:lpstr>
      <vt:lpstr>Arial</vt:lpstr>
      <vt:lpstr>WPS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HenRY</cp:lastModifiedBy>
  <cp:revision>166</cp:revision>
  <dcterms:created xsi:type="dcterms:W3CDTF">2019-06-19T02:08:00Z</dcterms:created>
  <dcterms:modified xsi:type="dcterms:W3CDTF">2025-03-19T11:33:21Z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1573A16F90D14153BF0CFBCB9BF67ECE_11</vt:lpwstr>
  </property>
</Properties>
</file>