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858000" cy="9144000"/>
  <p:embeddedFontLst>
    <p:embeddedFont>
      <p:font typeface="Corbel" panose="020B0503020204020204"/>
      <p:regular r:id="rId37"/>
    </p:embeddedFont>
    <p:embeddedFont>
      <p:font typeface="Calibri" panose="020F0502020204030204"/>
      <p:regular r:id="rId38"/>
      <p:bold r:id="rId39"/>
      <p:italic r:id="rId40"/>
      <p:boldItalic r:id="rId41"/>
    </p:embeddedFont>
    <p:embeddedFont>
      <p:font typeface="Roboto" panose="02000000000000000000"/>
      <p:regular r:id="rId42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0FAE24-96F3-445D-AEBE-F4CDC31FDB50}" styleName="Table_0">
    <a:wholeTbl>
      <a:tcTxStyle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3E7"/>
          </a:solidFill>
        </a:fill>
      </a:tcStyle>
    </a:wholeTbl>
    <a:band1H>
      <a:tcStyle>
        <a:tcBdr/>
        <a:fill>
          <a:solidFill>
            <a:srgbClr val="E0E5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5CB"/>
          </a:solidFill>
        </a:fill>
      </a:tcStyle>
    </a:band1V>
    <a:band2V>
      <a:tcStyle>
        <a:tcBdr/>
      </a:tcStyle>
    </a:band2V>
    <a:lastCol>
      <a:tcTxStyle b="on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2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2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2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2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2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2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3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3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57250" y="1097280"/>
            <a:ext cx="283464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 panose="020B0503020204020204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type="pic" idx="2"/>
          </p:nvPr>
        </p:nvSpPr>
        <p:spPr>
          <a:xfrm>
            <a:off x="4019107" y="1069847"/>
            <a:ext cx="4257703" cy="464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orbel" panose="020B0503020204020204"/>
              <a:buNone/>
              <a:defRPr sz="21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orbel" panose="020B0503020204020204"/>
              <a:buNone/>
              <a:defRPr sz="21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 panose="020B0503020204020204"/>
              <a:buNone/>
              <a:defRPr sz="18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 panose="020B0503020204020204"/>
              <a:buNone/>
              <a:defRPr sz="15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 panose="020B0503020204020204"/>
              <a:buNone/>
              <a:defRPr sz="15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 panose="020B0503020204020204"/>
              <a:buNone/>
              <a:defRPr sz="15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 panose="020B0503020204020204"/>
              <a:buNone/>
              <a:defRPr sz="15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 panose="020B0503020204020204"/>
              <a:buNone/>
              <a:defRPr sz="15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orbel" panose="020B0503020204020204"/>
              <a:buNone/>
              <a:defRPr sz="15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body" idx="1"/>
          </p:nvPr>
        </p:nvSpPr>
        <p:spPr>
          <a:xfrm>
            <a:off x="857250" y="2834640"/>
            <a:ext cx="283464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4" name="Google Shape;74;p11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body" idx="1"/>
          </p:nvPr>
        </p:nvSpPr>
        <p:spPr>
          <a:xfrm rot="5400000">
            <a:off x="2540278" y="374374"/>
            <a:ext cx="4038600" cy="740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10112" y="2595563"/>
            <a:ext cx="54102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body" idx="1"/>
          </p:nvPr>
        </p:nvSpPr>
        <p:spPr>
          <a:xfrm rot="5400000">
            <a:off x="938212" y="681038"/>
            <a:ext cx="5410200" cy="55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832485" y="8823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orbel" panose="020B0503020204020204"/>
              <a:buNone/>
              <a:defRPr sz="60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subTitle" idx="1"/>
          </p:nvPr>
        </p:nvSpPr>
        <p:spPr>
          <a:xfrm>
            <a:off x="1282148" y="3869635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22" name="Google Shape;22;p3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5" name="Google Shape;25;p3"/>
          <p:cNvCxnSpPr/>
          <p:nvPr/>
        </p:nvCxnSpPr>
        <p:spPr>
          <a:xfrm>
            <a:off x="1483995" y="3733800"/>
            <a:ext cx="61722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857250" y="2057399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6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body" idx="2"/>
          </p:nvPr>
        </p:nvSpPr>
        <p:spPr>
          <a:xfrm>
            <a:off x="4700709" y="20574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6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ontent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body" idx="1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29818" y="1173575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 panose="020B0503020204020204"/>
              <a:buNone/>
              <a:defRPr sz="6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1"/>
          </p:nvPr>
        </p:nvSpPr>
        <p:spPr>
          <a:xfrm>
            <a:off x="1282446" y="4154520"/>
            <a:ext cx="6576822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4" name="Google Shape;44;p6"/>
          <p:cNvCxnSpPr/>
          <p:nvPr/>
        </p:nvCxnSpPr>
        <p:spPr>
          <a:xfrm>
            <a:off x="1485900" y="4020408"/>
            <a:ext cx="61722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857250" y="2001511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sz="1200" b="1"/>
            </a:lvl9pPr>
          </a:lstStyle>
          <a:p/>
        </p:txBody>
      </p:sp>
      <p:sp>
        <p:nvSpPr>
          <p:cNvPr id="48" name="Google Shape;48;p7"/>
          <p:cNvSpPr txBox="1"/>
          <p:nvPr>
            <p:ph type="body" idx="2"/>
          </p:nvPr>
        </p:nvSpPr>
        <p:spPr>
          <a:xfrm>
            <a:off x="857250" y="2721483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6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body" idx="3"/>
          </p:nvPr>
        </p:nvSpPr>
        <p:spPr>
          <a:xfrm>
            <a:off x="4701880" y="1999032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sz="1200" b="1"/>
            </a:lvl9pPr>
          </a:lstStyle>
          <a:p/>
        </p:txBody>
      </p:sp>
      <p:sp>
        <p:nvSpPr>
          <p:cNvPr id="50" name="Google Shape;50;p7"/>
          <p:cNvSpPr txBox="1"/>
          <p:nvPr>
            <p:ph type="body" idx="4"/>
          </p:nvPr>
        </p:nvSpPr>
        <p:spPr>
          <a:xfrm>
            <a:off x="4701880" y="2719322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marL="914400" lvl="1" indent="-3048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marL="1371600" lvl="2" indent="-29718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marL="1828800" lvl="3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marL="3657600" lvl="7" indent="-28956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marL="4114800" lvl="8" indent="-28956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57250" y="1097280"/>
            <a:ext cx="283464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 panose="020B0503020204020204"/>
              <a:buNone/>
              <a:defRPr sz="3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4129314" y="1097280"/>
            <a:ext cx="4149638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528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marL="1371600" lvl="2" indent="-32004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66" name="Google Shape;66;p10"/>
          <p:cNvSpPr txBox="1"/>
          <p:nvPr>
            <p:ph type="body" idx="2"/>
          </p:nvPr>
        </p:nvSpPr>
        <p:spPr>
          <a:xfrm>
            <a:off x="857250" y="2834640"/>
            <a:ext cx="283464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7" name="Google Shape;67;p10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  <a:defRPr sz="40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 panose="020B0503020204020204"/>
              <a:buChar char="•"/>
              <a:defRPr sz="20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 panose="020B0503020204020204"/>
              <a:buChar char="•"/>
              <a:defRPr sz="18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 panose="020B0503020204020204"/>
              <a:buChar char="•"/>
              <a:defRPr sz="1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 panose="020B0503020204020204"/>
              <a:buChar char="•"/>
              <a:defRPr sz="1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 panose="020B0503020204020204"/>
              <a:buChar char="•"/>
              <a:defRPr sz="1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 panose="020B0503020204020204"/>
              <a:buChar char="•"/>
              <a:defRPr sz="1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 panose="020B0503020204020204"/>
              <a:buChar char="•"/>
              <a:defRPr sz="1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20"/>
              <a:buFont typeface="Corbel" panose="020B0503020204020204"/>
              <a:buChar char="•"/>
              <a:defRPr sz="1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ftr" idx="11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sldNum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28598" y="1425875"/>
            <a:ext cx="1784350" cy="19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826250" y="345575"/>
            <a:ext cx="75087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US" sz="18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MAULANA   AZAD</a:t>
            </a:r>
            <a:r>
              <a:rPr lang="en-US" sz="1800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en-US" sz="18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NATIONAL INSTITUTE  OF  TECHNOLOGY </a:t>
            </a:r>
            <a:endParaRPr sz="1800" b="1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BHOPAL,INDIA, 462003</a:t>
            </a:r>
            <a:endParaRPr sz="1800" b="1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384300" y="8732838"/>
            <a:ext cx="4979988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</a:t>
            </a:r>
            <a:endParaRPr sz="1400" b="1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26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3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&lt;Faculty name&gt;</a:t>
            </a:r>
            <a:endParaRPr sz="13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13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Session: &lt;current session&gt;</a:t>
            </a:r>
            <a:endParaRPr sz="1400" b="1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01980" y="3619860"/>
            <a:ext cx="6309143" cy="81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1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417607" y="3692105"/>
            <a:ext cx="6610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Computer Science and Engineering Department</a:t>
            </a:r>
            <a:endParaRPr sz="2400" b="1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                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   Face Mask Detection Using CNN </a:t>
            </a:r>
            <a:endParaRPr sz="28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                     </a:t>
            </a:r>
            <a:r>
              <a:rPr lang="en-US" sz="2800" i="1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 Minor Project</a:t>
            </a:r>
            <a:endParaRPr sz="2800" i="1">
              <a:solidFill>
                <a:srgbClr val="0070C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                   Semester - V &amp; VI</a:t>
            </a:r>
            <a:endParaRPr sz="2800" i="1">
              <a:solidFill>
                <a:srgbClr val="0070C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927100" y="381000"/>
            <a:ext cx="7290435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 panose="020B0503020204020204"/>
              <a:buNone/>
            </a:pPr>
            <a:r>
              <a:rPr lang="en-US"/>
              <a:t>          Convolution Operation</a:t>
            </a:r>
            <a:endParaRPr lang="en-US"/>
          </a:p>
        </p:txBody>
      </p:sp>
      <p:pic>
        <p:nvPicPr>
          <p:cNvPr id="153" name="Google Shape;153;p23" descr="convoOp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6475" y="871855"/>
            <a:ext cx="6711950" cy="522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28600" y="228600"/>
            <a:ext cx="711454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 panose="020B0503020204020204"/>
              <a:buNone/>
            </a:pP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Problem  Behind  Convolution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9" name="Google Shape;159;p24" descr="loss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57200" y="736600"/>
            <a:ext cx="8249285" cy="26803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04800" y="3867785"/>
            <a:ext cx="8643620" cy="230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There are primarily two disadvantages here:</a:t>
            </a:r>
            <a:endParaRPr sz="2400" b="1" i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1. Every time we apply a convolutional operation, the size of the image shrinks</a:t>
            </a:r>
            <a:endParaRPr sz="20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2. Pixels present in the corner of the image are used only a few number of times during convolution as compared to the central pixels. Hence, we do not focus too much on the corners since that can lead to information loss</a:t>
            </a:r>
            <a:endParaRPr sz="20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461260" y="228600"/>
            <a:ext cx="416560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 panose="020B0503020204020204"/>
              <a:buNone/>
            </a:pPr>
            <a:r>
              <a:rPr lang="en-US"/>
              <a:t>        PADDING </a:t>
            </a:r>
            <a:endParaRPr lang="en-US"/>
          </a:p>
        </p:txBody>
      </p:sp>
      <p:sp>
        <p:nvSpPr>
          <p:cNvPr id="166" name="Google Shape;166;p25"/>
          <p:cNvSpPr txBox="1"/>
          <p:nvPr>
            <p:ph type="body" idx="1"/>
          </p:nvPr>
        </p:nvSpPr>
        <p:spPr>
          <a:xfrm>
            <a:off x="280035" y="788035"/>
            <a:ext cx="8513445" cy="3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3429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b="1">
                <a:solidFill>
                  <a:schemeClr val="dk1"/>
                </a:solidFill>
              </a:rPr>
              <a:t>To overcome these issues, we can pad the image with an additional border, i.e., we add one pixel all around the edges:</a:t>
            </a:r>
            <a:endParaRPr b="1">
              <a:solidFill>
                <a:schemeClr val="dk1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>
                <a:solidFill>
                  <a:schemeClr val="dk1"/>
                </a:solidFill>
              </a:rPr>
              <a:t>Input: n X n</a:t>
            </a:r>
            <a:endParaRPr>
              <a:solidFill>
                <a:schemeClr val="dk1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>
                <a:solidFill>
                  <a:schemeClr val="dk1"/>
                </a:solidFill>
              </a:rPr>
              <a:t>Padding: p</a:t>
            </a:r>
            <a:endParaRPr>
              <a:solidFill>
                <a:schemeClr val="dk1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>
                <a:solidFill>
                  <a:schemeClr val="dk1"/>
                </a:solidFill>
              </a:rPr>
              <a:t>Filter size: f X f</a:t>
            </a:r>
            <a:endParaRPr>
              <a:solidFill>
                <a:schemeClr val="dk1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>
                <a:solidFill>
                  <a:schemeClr val="dk1"/>
                </a:solidFill>
              </a:rPr>
              <a:t>Output: (n+2p-f+1) X (n+2p-f+1)</a:t>
            </a:r>
            <a:endParaRPr>
              <a:solidFill>
                <a:schemeClr val="dk1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>
              <a:solidFill>
                <a:schemeClr val="dk1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b="1">
                <a:solidFill>
                  <a:schemeClr val="dk1"/>
                </a:solidFill>
              </a:rPr>
              <a:t>There are two common choices for padding:</a:t>
            </a:r>
            <a:endParaRPr b="1">
              <a:solidFill>
                <a:schemeClr val="dk1"/>
              </a:solidFill>
            </a:endParaRPr>
          </a:p>
          <a:p>
            <a:pPr marL="171450" lvl="0" indent="-66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>
              <a:solidFill>
                <a:schemeClr val="dk1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>
                <a:solidFill>
                  <a:schemeClr val="dk1"/>
                </a:solidFill>
              </a:rPr>
              <a:t>Valid:      output will be (n-f+1) X (n-f+1)</a:t>
            </a:r>
            <a:endParaRPr>
              <a:solidFill>
                <a:schemeClr val="dk1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•"/>
            </a:pPr>
            <a:r>
              <a:rPr lang="en-US">
                <a:solidFill>
                  <a:schemeClr val="dk1"/>
                </a:solidFill>
              </a:rPr>
              <a:t>Same:    output size of my image  = n X n</a:t>
            </a:r>
            <a:endParaRPr>
              <a:solidFill>
                <a:schemeClr val="dk1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3200"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57200" y="4419600"/>
            <a:ext cx="4503420" cy="230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Get Value of  p from equation  : 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n+2p-f+1 = n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p = (f - 1)/2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6"/>
          <p:cNvSpPr txBox="1"/>
          <p:nvPr/>
        </p:nvSpPr>
        <p:spPr>
          <a:xfrm>
            <a:off x="181155" y="238664"/>
            <a:ext cx="8724180" cy="27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                                    Pooling</a:t>
            </a:r>
            <a:endParaRPr sz="3200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does so to reduce processing time and the computing power needed.</a:t>
            </a:r>
            <a:endParaRPr sz="2000" b="1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1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000" b="1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During this process, it preserves the most important feature information. There are several methods that can be used for pooling. </a:t>
            </a:r>
            <a:endParaRPr sz="2000" b="1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most common ones are Max pooling and Average pooling.</a:t>
            </a:r>
            <a:endParaRPr sz="2000" b="1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4" name="Google Shape;174;p26" descr="Table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3080" y="2876072"/>
            <a:ext cx="8192216" cy="36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</a:pPr>
            <a:r>
              <a:rPr lang="en-US"/>
              <a:t>                       POOLING </a:t>
            </a:r>
            <a:endParaRPr lang="en-US"/>
          </a:p>
        </p:txBody>
      </p:sp>
      <p:pic>
        <p:nvPicPr>
          <p:cNvPr id="180" name="Google Shape;180;p27" descr="images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04800" y="2133600"/>
            <a:ext cx="8587105" cy="320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62255" y="228600"/>
            <a:ext cx="8413115" cy="350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>
            <p:ph type="body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3129915"/>
            <a:ext cx="8218170" cy="338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81000" y="228600"/>
            <a:ext cx="7893685" cy="26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>
            <p:ph type="body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04800" y="3276600"/>
            <a:ext cx="7764145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04800" y="1143000"/>
            <a:ext cx="8640445" cy="485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body" idx="1"/>
          </p:nvPr>
        </p:nvSpPr>
        <p:spPr>
          <a:xfrm>
            <a:off x="838200" y="2057399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</a:pPr>
            <a:r>
              <a:rPr lang="en-US"/>
              <a:t>The artificial neuron with sigmoid activation function0.50.40.7inputyΣf0.30.2activationsum0.2</a:t>
            </a:r>
            <a:endParaRPr lang="en-US"/>
          </a:p>
        </p:txBody>
      </p:sp>
      <p:pic>
        <p:nvPicPr>
          <p:cNvPr id="203" name="Google Shape;203;p31"/>
          <p:cNvPicPr preferRelativeResize="0"/>
          <p:nvPr>
            <p:ph type="body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64490" y="331470"/>
            <a:ext cx="8415020" cy="332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8600" y="3429000"/>
            <a:ext cx="8714740" cy="327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51155" y="527685"/>
            <a:ext cx="8438515" cy="600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5"/>
          <p:cNvGraphicFramePr/>
          <p:nvPr/>
        </p:nvGraphicFramePr>
        <p:xfrm>
          <a:off x="1690163" y="3388743"/>
          <a:ext cx="5254250" cy="3000000"/>
        </p:xfrm>
        <a:graphic>
          <a:graphicData uri="http://schemas.openxmlformats.org/drawingml/2006/table">
            <a:tbl>
              <a:tblPr firstRow="1" bandRow="1">
                <a:noFill/>
                <a:tableStyleId>{590FAE24-96F3-445D-AEBE-F4CDC31FDB50}</a:tableStyleId>
              </a:tblPr>
              <a:tblGrid>
                <a:gridCol w="2696975"/>
                <a:gridCol w="2557275"/>
              </a:tblGrid>
              <a:tr h="41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Submitted  by :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Scholar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1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Preetam Patel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181112247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1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Anubhav goyal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181112248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1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Parth Sourav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1811122305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1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Vatsal rastogi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181112239</a:t>
                      </a:r>
                      <a:r>
                        <a:rPr lang="en-US" sz="2400" u="none" strike="noStrike" cap="none"/>
                        <a:t>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238664" y="209909"/>
            <a:ext cx="8393501" cy="263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420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 R. K.  Pateriya 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lnSpc>
                <a:spcPct val="68000"/>
              </a:lnSpc>
              <a:spcBef>
                <a:spcPts val="425"/>
              </a:spcBef>
              <a:spcAft>
                <a:spcPts val="0"/>
              </a:spcAft>
              <a:buNone/>
            </a:pPr>
            <a:endParaRPr sz="2400" i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  SCIENCE AND </a:t>
            </a:r>
            <a:endParaRPr sz="2400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ENGINEERING</a:t>
            </a:r>
            <a:endParaRPr sz="2400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</a:pPr>
            <a:r>
              <a:rPr lang="en-US"/>
              <a:t>              Activation Function</a:t>
            </a:r>
            <a:endParaRPr lang="en-US"/>
          </a:p>
        </p:txBody>
      </p:sp>
      <p:pic>
        <p:nvPicPr>
          <p:cNvPr id="215" name="Google Shape;215;p33" descr="sigmoid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623435" y="3352800"/>
            <a:ext cx="3444240" cy="86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 descr="relu"/>
          <p:cNvPicPr preferRelativeResize="0"/>
          <p:nvPr>
            <p:ph type="body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581400" y="4953000"/>
            <a:ext cx="5324475" cy="101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 descr="softmax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66615" y="2057400"/>
            <a:ext cx="3029585" cy="9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660400" y="2339340"/>
            <a:ext cx="2997200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 Softmax Function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2. Sigmoid Function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3. Rectified Linear Unit (ReLU) Function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4"/>
          <p:cNvSpPr txBox="1"/>
          <p:nvPr/>
        </p:nvSpPr>
        <p:spPr>
          <a:xfrm>
            <a:off x="94891" y="353683"/>
            <a:ext cx="893984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                 Neural Network Architecture</a:t>
            </a:r>
            <a:endParaRPr sz="3200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5" name="Google Shape;225;p34" descr="Diagram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3042" y="1913447"/>
            <a:ext cx="8724179" cy="370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296534" y="92018"/>
            <a:ext cx="7593545" cy="620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orbel" panose="020B0503020204020204"/>
              <a:buNone/>
            </a:pPr>
            <a:r>
              <a:rPr lang="en-US" sz="3200" i="1">
                <a:solidFill>
                  <a:srgbClr val="00B0F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Face mask detection :</a:t>
            </a:r>
            <a:endParaRPr sz="1800" i="1">
              <a:solidFill>
                <a:srgbClr val="A6B727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</a:pPr>
            <a:br>
              <a:rPr lang="en-US" sz="4000" i="1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</a:br>
            <a:endParaRPr sz="1800" i="1">
              <a:solidFill>
                <a:schemeClr val="accen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 panose="020B0503020204020204"/>
              <a:buNone/>
            </a:pPr>
            <a:r>
              <a:rPr lang="en-US" sz="2000" b="1" i="1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 used Tensorflow and Keras to create the CNN that classifies the images as with or without mask.</a:t>
            </a: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 panose="020B0503020204020204"/>
              <a:buNone/>
            </a:pPr>
            <a:r>
              <a:rPr lang="en-US" sz="2000" b="1" i="1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First, we need to randomly split the dataset in separate train / test sets.</a:t>
            </a:r>
            <a:br>
              <a:rPr lang="en-US" sz="2000" b="1" i="1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</a:br>
            <a:r>
              <a:rPr lang="en-US" sz="2000" b="1" i="1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We do so with the following function:</a:t>
            </a: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 panose="020B0503020204020204"/>
              <a:buNone/>
            </a:pP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 panose="020B0503020204020204"/>
              <a:buNone/>
            </a:pP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 panose="020B0503020204020204"/>
              <a:buNone/>
            </a:pP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 panose="020B0503020204020204"/>
              <a:buNone/>
            </a:pPr>
            <a:r>
              <a:rPr lang="en-US" sz="2000" b="1" i="1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We then call it twice (one for the images that contain a mask and one of the images that do not) with a train / test split of 80% (80% used for training and 20% for test).</a:t>
            </a: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rbel" panose="020B0503020204020204"/>
              <a:buNone/>
            </a:pPr>
            <a:endParaRPr sz="2000" b="1" i="1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296534" y="92018"/>
            <a:ext cx="8643092" cy="160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</a:pPr>
            <a:r>
              <a:rPr lang="en-US" sz="4000" i="0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                          </a:t>
            </a:r>
            <a:r>
              <a:rPr lang="en-US" sz="4000" i="0">
                <a:solidFill>
                  <a:srgbClr val="00B0F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 model</a:t>
            </a:r>
            <a:endParaRPr sz="4000" i="1">
              <a:solidFill>
                <a:srgbClr val="00B0F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rbel" panose="020B0503020204020204"/>
              <a:buNone/>
            </a:pPr>
            <a:r>
              <a:rPr lang="en-US" sz="3200" i="0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 definition of the model is presented below:</a:t>
            </a:r>
            <a:endParaRPr sz="3200" i="0">
              <a:solidFill>
                <a:schemeClr val="accen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pic>
        <p:nvPicPr>
          <p:cNvPr id="238" name="Google Shape;238;p36" descr="Graphical user interface, text, application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6109" y="2016828"/>
            <a:ext cx="8637917" cy="457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7" descr="500+ Photographer Pictures [HD] | Download Free Images on Unsplash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856105" y="2526665"/>
            <a:ext cx="5556885" cy="23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449705" y="1096010"/>
            <a:ext cx="545147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accent4"/>
                </a:solidFill>
                <a:latin typeface="Times"/>
                <a:ea typeface="Times"/>
                <a:cs typeface="Times"/>
                <a:sym typeface="Times"/>
              </a:rPr>
              <a:t>IMAGE CAPTURING AND PROCESSING</a:t>
            </a:r>
            <a:endParaRPr sz="2400" i="1">
              <a:solidFill>
                <a:schemeClr val="accent4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</a:pPr>
            <a:r>
              <a:rPr lang="en-US"/>
              <a:t>Libraries  for Image Processing </a:t>
            </a:r>
            <a:br>
              <a:rPr lang="en-US"/>
            </a:br>
            <a:endParaRPr lang="en-US"/>
          </a:p>
        </p:txBody>
      </p:sp>
      <p:sp>
        <p:nvSpPr>
          <p:cNvPr id="250" name="Google Shape;250;p38"/>
          <p:cNvSpPr txBox="1"/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import cv2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import os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from keras.models import load_model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from keras.preprocessing.image import load_img, img_to_array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import numpy as np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rgbClr val="14CD68"/>
              </a:solidFill>
            </a:endParaRPr>
          </a:p>
          <a:p>
            <a:pPr marL="171450" lvl="0" indent="-355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</a:pPr>
            <a:r>
              <a:rPr lang="en-US"/>
              <a:t>DETECTING FACE FROM IMAGE</a:t>
            </a:r>
            <a:br>
              <a:rPr lang="en-US"/>
            </a:br>
            <a:endParaRPr lang="en-US"/>
          </a:p>
        </p:txBody>
      </p:sp>
      <p:sp>
        <p:nvSpPr>
          <p:cNvPr id="256" name="Google Shape;256;p39"/>
          <p:cNvSpPr txBox="1"/>
          <p:nvPr>
            <p:ph type="body" idx="1"/>
          </p:nvPr>
        </p:nvSpPr>
        <p:spPr>
          <a:xfrm>
            <a:off x="857250" y="1376045"/>
            <a:ext cx="7404735" cy="471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5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14CD68"/>
                </a:solidFill>
              </a:rPr>
              <a:t>1. Load Cascade classifier for face detection.</a:t>
            </a: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14CD68"/>
                </a:solidFill>
              </a:rPr>
              <a:t>2.  Load Image .</a:t>
            </a: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14CD68"/>
                </a:solidFill>
              </a:rPr>
              <a:t>3. convert to Gray Scale</a:t>
            </a: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14CD68"/>
                </a:solidFill>
              </a:rPr>
              <a:t>4. Get coordinate of object(face).</a:t>
            </a: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14CD68"/>
                </a:solidFill>
              </a:rPr>
              <a:t>5. plot rectangle around the around face.</a:t>
            </a: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14CD68"/>
                </a:solidFill>
              </a:rPr>
              <a:t>My Harcascaded File is  :)</a:t>
            </a:r>
            <a:endParaRPr sz="2400" b="1">
              <a:solidFill>
                <a:srgbClr val="14CD68"/>
              </a:solidFill>
            </a:endParaRPr>
          </a:p>
          <a:p>
            <a:pPr marL="17145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•"/>
            </a:pPr>
            <a:r>
              <a:rPr lang="en-US" sz="2400" b="1">
                <a:solidFill>
                  <a:srgbClr val="14CD68"/>
                </a:solidFill>
              </a:rPr>
              <a:t>haarcascade_frontalface_default.xml</a:t>
            </a:r>
            <a:endParaRPr sz="2400" b="1">
              <a:solidFill>
                <a:srgbClr val="14CD68"/>
              </a:solidFill>
            </a:endParaRPr>
          </a:p>
          <a:p>
            <a:pPr marL="171450" lvl="0" indent="-152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 panose="020B0503020204020204"/>
              <a:buNone/>
            </a:pPr>
            <a:r>
              <a:rPr lang="en-US"/>
              <a:t>DETECTING FACE FROM VIDEO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62" name="Google Shape;262;p40"/>
          <p:cNvSpPr txBox="1"/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1. Load Cascade classifier for face detection.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2. Start Web Camera.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3.  Select frame (Image) for detection of face.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4. convert  frame(Image) to Gray Scale.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5. Get coordinate of object(face).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6. plot rectangle around the around face on frame.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My Harcascaded File is  :)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14CD68"/>
                </a:solidFill>
              </a:rPr>
              <a:t>haarcascade_frontalface_default.xml</a:t>
            </a:r>
            <a:endParaRPr b="1">
              <a:solidFill>
                <a:srgbClr val="14CD68"/>
              </a:solidFill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/>
        </p:nvSpPr>
        <p:spPr>
          <a:xfrm>
            <a:off x="606425" y="3200400"/>
            <a:ext cx="53373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 Load the Image.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2. Add one more dimension to image.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3. Convert to an array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4. provide to Model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457200" y="381000"/>
            <a:ext cx="7686675" cy="175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Making Image      Compatible For Model</a:t>
            </a:r>
            <a:r>
              <a:rPr lang="en-US" sz="5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5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4" name="Google Shape;274;p42"/>
          <p:cNvSpPr txBox="1"/>
          <p:nvPr/>
        </p:nvSpPr>
        <p:spPr>
          <a:xfrm>
            <a:off x="440319" y="304752"/>
            <a:ext cx="826410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                                           </a:t>
            </a:r>
            <a:r>
              <a:rPr lang="en-US" sz="3200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Benchmarks</a:t>
            </a:r>
            <a:endParaRPr sz="3200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learning curves (training and validation accuracy and loss) of the model are the following for 30 epochs of training: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75" name="Google Shape;275;p42" descr="Chart, histogram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438400"/>
            <a:ext cx="7699375" cy="379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258269" y="120770"/>
            <a:ext cx="2072640" cy="75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 panose="020B0503020204020204"/>
              <a:buNone/>
            </a:pPr>
            <a:r>
              <a:rPr lang="en-US" sz="2400" b="1">
                <a:solidFill>
                  <a:schemeClr val="dk1"/>
                </a:solidFill>
              </a:rPr>
              <a:t>Abstract :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>
            <p:ph type="body" idx="1"/>
          </p:nvPr>
        </p:nvSpPr>
        <p:spPr>
          <a:xfrm>
            <a:off x="641592" y="806570"/>
            <a:ext cx="8224161" cy="586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b="1">
                <a:solidFill>
                  <a:schemeClr val="dk1"/>
                </a:solidFill>
              </a:rPr>
              <a:t>        </a:t>
            </a:r>
            <a:r>
              <a:rPr lang="en-US" b="1">
                <a:solidFill>
                  <a:schemeClr val="dk1"/>
                </a:solidFill>
              </a:rPr>
              <a:t>  </a:t>
            </a: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COVID-19 pandemic has rapidly affected our day-to-day life  disrupting  world  trade    and movements. Wearing a protective face mask has become a new normal. In the near future, many public service providers  will ask the customers to wear masks correctly to avail of their services. Therefore, face mask detection has become a crucial task to help global society.  </a:t>
            </a: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83000"/>
              </a:lnSpc>
              <a:spcBef>
                <a:spcPts val="295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work presents a simplified approach to achieve this purpose using  some basic Machine Learning packages like Keras, OpenCV and Scikit-Learn. </a:t>
            </a: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83000"/>
              </a:lnSpc>
              <a:spcBef>
                <a:spcPts val="295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proposed method detects the face from the image correctly and then  identifies if it has a mask on it or not</a:t>
            </a: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83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a surveillance task performer, it can also detect a face along with  a mask in motion. The method attains avg accuracy up to 94.77% respectively on  dataset. We explore optimized  values of parameters using the Sequential Convolutional Neural   Network model to detect the presence of masks correctly without   causing over-fitting. </a:t>
            </a: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83000"/>
              </a:lnSpc>
              <a:spcBef>
                <a:spcPts val="36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45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Keywords: </a:t>
            </a:r>
            <a:endParaRPr sz="1745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83000"/>
              </a:lnSpc>
              <a:spcBef>
                <a:spcPts val="105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Computer Vision ,  Face Detection,  Image;</a:t>
            </a:r>
            <a:r>
              <a:rPr lang="en-US" sz="1105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105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83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Tracking; COVID-19; Face Masks; Safety </a:t>
            </a:r>
            <a:endParaRPr sz="13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171450" lvl="0" indent="-457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ctrTitle"/>
          </p:nvPr>
        </p:nvSpPr>
        <p:spPr>
          <a:xfrm>
            <a:off x="1904279" y="2115546"/>
            <a:ext cx="5111752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orbel" panose="020B0503020204020204"/>
              <a:buNone/>
            </a:pPr>
            <a:r>
              <a:rPr lang="en-US"/>
              <a:t>THANK   YOU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33375" y="990600"/>
            <a:ext cx="8642350" cy="270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orbel" panose="020B0503020204020204"/>
              <a:buNone/>
            </a:pPr>
            <a:r>
              <a:rPr lang="en-US" sz="3600"/>
              <a:t> FACE MASK DETECTION USING CNN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52400" y="765175"/>
            <a:ext cx="8154035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rbel" panose="020B0503020204020204"/>
              <a:buNone/>
            </a:pPr>
            <a:br>
              <a:rPr lang="en-US" sz="2000" b="1" i="1">
                <a:solidFill>
                  <a:schemeClr val="accent4"/>
                </a:solidFill>
              </a:rPr>
            </a:br>
            <a:endParaRPr sz="2000" b="1" i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rbel" panose="020B0503020204020204"/>
              <a:buNone/>
            </a:pPr>
            <a:r>
              <a:rPr lang="en-US" sz="2000" b="1" i="1">
                <a:solidFill>
                  <a:schemeClr val="accent4"/>
                </a:solidFill>
              </a:rPr>
              <a:t> Detecting if an image contains a person wearing a mask or not is a simple classification problem.</a:t>
            </a:r>
            <a:br>
              <a:rPr lang="en-US" sz="2000" b="1" i="1">
                <a:solidFill>
                  <a:schemeClr val="accent4"/>
                </a:solidFill>
              </a:rPr>
            </a:br>
            <a:br>
              <a:rPr lang="en-US" sz="2000" b="1" i="1">
                <a:solidFill>
                  <a:schemeClr val="accent4"/>
                </a:solidFill>
              </a:rPr>
            </a:br>
            <a:r>
              <a:rPr lang="en-US" sz="2000" b="1" i="1">
                <a:solidFill>
                  <a:schemeClr val="accent4"/>
                </a:solidFill>
              </a:rPr>
              <a:t>We have to classify the images between 2 discrete classes: The ones that contain a face mask and the ones that do not.</a:t>
            </a:r>
            <a:endParaRPr sz="2000" b="1" i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 panose="020B0503020204020204"/>
              <a:buNone/>
            </a:pPr>
            <a:endParaRPr sz="2000" b="1" i="1">
              <a:solidFill>
                <a:schemeClr val="accent4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04800" y="304800"/>
            <a:ext cx="297624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  <a:t>Defining the problem: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28600" y="2667000"/>
            <a:ext cx="297624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Solution of Problem :</a:t>
            </a:r>
            <a:r>
              <a:rPr lang="en-US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81000" y="3429000"/>
            <a:ext cx="8339455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A Convolutional Neural Network, also known as CNN or </a:t>
            </a: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ConvNet, is a class of neural networks that specializes in</a:t>
            </a: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processing data that has a grid-like topology, such as an image.</a:t>
            </a: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Application of CNN:</a:t>
            </a: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      1.Object Detection                            2. Face Classification </a:t>
            </a: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      3.Object Classification                     4. Object Recognition</a:t>
            </a:r>
            <a:endParaRPr sz="24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296174" y="483079"/>
            <a:ext cx="8105954" cy="249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                                   </a:t>
            </a:r>
            <a:r>
              <a:rPr lang="en-US" sz="36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Dataset</a:t>
            </a:r>
            <a:endParaRPr sz="36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found a dataset containing faces with and without masks online.</a:t>
            </a:r>
            <a:endParaRPr sz="2400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contains 2076 images. 1690 images show people with face masks and 310 images show people without face masks.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8" name="Google Shape;128;p19" descr="A group of people posing for a photo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1168" y="3657672"/>
            <a:ext cx="8508519" cy="287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82721" y="168216"/>
            <a:ext cx="8805056" cy="649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orbel" panose="020B0503020204020204"/>
              <a:buNone/>
            </a:pPr>
            <a:r>
              <a:rPr lang="en-US">
                <a:solidFill>
                  <a:srgbClr val="00B0F0"/>
                </a:solidFill>
              </a:rPr>
              <a:t>           Image classification and CNNs</a:t>
            </a:r>
            <a:br>
              <a:rPr lang="en-US">
                <a:solidFill>
                  <a:srgbClr val="00B0F0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 panose="020B0503020204020204"/>
              <a:buNone/>
            </a:pPr>
            <a:r>
              <a:rPr lang="en-US" sz="2400" b="1">
                <a:solidFill>
                  <a:schemeClr val="dk1"/>
                </a:solidFill>
              </a:rPr>
              <a:t>A bit of theoretical background first.</a:t>
            </a:r>
            <a:br>
              <a:rPr lang="en-US" sz="2400" b="1">
                <a:solidFill>
                  <a:schemeClr val="dk1"/>
                </a:solidFill>
              </a:rPr>
            </a:br>
            <a:br>
              <a:rPr lang="en-US" sz="2400" b="1"/>
            </a:br>
            <a:r>
              <a:rPr lang="en-US" sz="2400" b="1">
                <a:solidFill>
                  <a:schemeClr val="dk1"/>
                </a:solidFill>
              </a:rPr>
              <a:t>Convolutional Neural Networks (CNN) are neural networks most commonly used to analyze images.</a:t>
            </a:r>
            <a:br>
              <a:rPr lang="en-US" sz="2400" b="1">
                <a:solidFill>
                  <a:schemeClr val="dk1"/>
                </a:solidFill>
              </a:rPr>
            </a:br>
            <a:br>
              <a:rPr lang="en-US" sz="2400" b="1"/>
            </a:br>
            <a:r>
              <a:rPr lang="en-US" sz="2400" b="1">
                <a:solidFill>
                  <a:schemeClr val="dk1"/>
                </a:solidFill>
              </a:rPr>
              <a:t>A CNN receives an image as an input in the form of a 3D matrix. </a:t>
            </a:r>
            <a:br>
              <a:rPr lang="en-US" sz="2400" b="1">
                <a:solidFill>
                  <a:schemeClr val="dk1"/>
                </a:solidFill>
              </a:rPr>
            </a:b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 panose="020B0503020204020204"/>
              <a:buNone/>
            </a:pPr>
            <a:r>
              <a:rPr lang="en-US" sz="2400" b="1">
                <a:solidFill>
                  <a:schemeClr val="dk1"/>
                </a:solidFill>
              </a:rPr>
              <a:t>CNNs consist of the following sequential module( contain layers):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400" b="1">
                <a:solidFill>
                  <a:schemeClr val="dk1"/>
                </a:solidFill>
              </a:rPr>
              <a:t>Input Layer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400" b="1">
                <a:solidFill>
                  <a:schemeClr val="dk1"/>
                </a:solidFill>
              </a:rPr>
              <a:t>Hidden Layer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400" b="1">
                <a:solidFill>
                  <a:schemeClr val="dk1"/>
                </a:solidFill>
              </a:rPr>
              <a:t>Output layer</a:t>
            </a:r>
            <a:br>
              <a:rPr lang="en-US" sz="2400" b="1">
                <a:solidFill>
                  <a:schemeClr val="dk1"/>
                </a:solidFill>
              </a:rPr>
            </a:br>
            <a:br>
              <a:rPr lang="en-US" sz="2400" b="1">
                <a:solidFill>
                  <a:schemeClr val="dk1"/>
                </a:solidFill>
              </a:rPr>
            </a:br>
            <a:r>
              <a:rPr lang="en-US" sz="2400" b="1">
                <a:solidFill>
                  <a:schemeClr val="dk1"/>
                </a:solidFill>
              </a:rPr>
              <a:t>:)Each Layer hase two main part  </a:t>
            </a:r>
            <a:br>
              <a:rPr lang="en-US" sz="2400" b="1">
                <a:solidFill>
                  <a:schemeClr val="dk1"/>
                </a:solidFill>
              </a:rPr>
            </a:br>
            <a:br>
              <a:rPr lang="en-US" sz="2400" b="1">
                <a:solidFill>
                  <a:schemeClr val="dk1"/>
                </a:solidFill>
              </a:rPr>
            </a:br>
            <a:r>
              <a:rPr lang="en-US" sz="2400" b="1">
                <a:solidFill>
                  <a:schemeClr val="dk1"/>
                </a:solidFill>
              </a:rPr>
              <a:t>1. Convolution </a:t>
            </a:r>
            <a:br>
              <a:rPr lang="en-US" sz="2400" b="1">
                <a:solidFill>
                  <a:schemeClr val="dk1"/>
                </a:solidFill>
              </a:rPr>
            </a:br>
            <a:r>
              <a:rPr lang="en-US" sz="2400" b="1">
                <a:solidFill>
                  <a:schemeClr val="dk1"/>
                </a:solidFill>
              </a:rPr>
              <a:t>2. Pooling 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 panose="020B0503020204020204"/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1"/>
          <p:cNvSpPr txBox="1"/>
          <p:nvPr/>
        </p:nvSpPr>
        <p:spPr>
          <a:xfrm>
            <a:off x="94891" y="353683"/>
            <a:ext cx="893984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         Convolutional Neural Network Architecture</a:t>
            </a:r>
            <a:endParaRPr sz="3200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0" name="Google Shape;140;p21" descr="Diagram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2437" y="1806059"/>
            <a:ext cx="8192218" cy="410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2"/>
          <p:cNvSpPr txBox="1"/>
          <p:nvPr/>
        </p:nvSpPr>
        <p:spPr>
          <a:xfrm>
            <a:off x="224287" y="181155"/>
            <a:ext cx="8752935" cy="39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rPr>
              <a:t>                                        Convolution </a:t>
            </a:r>
            <a:endParaRPr sz="2800" b="1" i="1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>
              <a:solidFill>
                <a:srgbClr val="00B0F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Convolution operation is an element-wise matrix multiplication operation.</a:t>
            </a:r>
            <a:endParaRPr sz="2400" i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40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Convolutional layers are the layers where filters are applied to the original image, or to other feature maps in a deep CNN. This is where most of the user-specified parameters are in the network. The most important parameters are the number of kernels and the size of the kernels.The output of this operation is the final convoluted image.</a:t>
            </a:r>
            <a:endParaRPr sz="2400" i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7" name="Google Shape;147;p22" descr="A picture containing screen, crossword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0626" y="4558884"/>
            <a:ext cx="7617124" cy="190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6360</Words>
  <Application>WPS Presentation</Application>
  <PresentationFormat/>
  <Paragraphs>219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Arial</vt:lpstr>
      <vt:lpstr>Corbel</vt:lpstr>
      <vt:lpstr>Times</vt:lpstr>
      <vt:lpstr>Times New Roman</vt:lpstr>
      <vt:lpstr>Times New Roman</vt:lpstr>
      <vt:lpstr>Calibri</vt:lpstr>
      <vt:lpstr>Roboto</vt:lpstr>
      <vt:lpstr>Microsoft YaHei</vt:lpstr>
      <vt:lpstr>Arial Unicode MS</vt:lpstr>
      <vt:lpstr>Basis</vt:lpstr>
      <vt:lpstr>PowerPoint 演示文稿</vt:lpstr>
      <vt:lpstr>PowerPoint 演示文稿</vt:lpstr>
      <vt:lpstr>Abstract :</vt:lpstr>
      <vt:lpstr> FACE MASK DETECTION USING CNN</vt:lpstr>
      <vt:lpstr> Detecting if an image contains a person wearing a mask or not is a simple classification problem.  We have to classify the images between 2 discrete classes: The ones that contain a face mask and the ones that do not.</vt:lpstr>
      <vt:lpstr>PowerPoint 演示文稿</vt:lpstr>
      <vt:lpstr>Output layer  :)Each Layer hase two main part    1. Convolution  2. Pooling </vt:lpstr>
      <vt:lpstr>PowerPoint 演示文稿</vt:lpstr>
      <vt:lpstr>PowerPoint 演示文稿</vt:lpstr>
      <vt:lpstr>          Convolution Operation</vt:lpstr>
      <vt:lpstr> Problem  Behind  Convolution</vt:lpstr>
      <vt:lpstr>        PADDING </vt:lpstr>
      <vt:lpstr>PowerPoint 演示文稿</vt:lpstr>
      <vt:lpstr>                       POOLING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Activation Function</vt:lpstr>
      <vt:lpstr>PowerPoint 演示文稿</vt:lpstr>
      <vt:lpstr>PowerPoint 演示文稿</vt:lpstr>
      <vt:lpstr>PowerPoint 演示文稿</vt:lpstr>
      <vt:lpstr>PowerPoint 演示文稿</vt:lpstr>
      <vt:lpstr>Libraries  for Image Processing  </vt:lpstr>
      <vt:lpstr>DETECTING FACE FROM IMAGE </vt:lpstr>
      <vt:lpstr>DETECTING FACE FROM VIDEO  </vt:lpstr>
      <vt:lpstr>PowerPoint 演示文稿</vt:lpstr>
      <vt:lpstr>PowerPoint 演示文稿</vt:lpstr>
      <vt:lpstr>THANK   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Preetam</cp:lastModifiedBy>
  <cp:revision>2</cp:revision>
  <dcterms:created xsi:type="dcterms:W3CDTF">2021-04-18T12:46:37Z</dcterms:created>
  <dcterms:modified xsi:type="dcterms:W3CDTF">2021-04-18T12:50:29Z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