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97216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721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most fundamental part of Robot Path Planning is to get a sense of direction and position. For this project, we replicate one method to find the directions using the spiking neural network as proposed in the paper: </a:t>
            </a:r>
            <a:r>
              <a:rPr lang="en" sz="1200"/>
              <a:t>A Spiking Neuron Model of Head-Direction Cells for Robot Orientation by Thomas, Loic, Christian and Angelo. We also propose a method to find the position in a 2D space.</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a1d9d28a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a1d9d28a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Times New Roman"/>
                <a:ea typeface="Times New Roman"/>
                <a:cs typeface="Times New Roman"/>
                <a:sym typeface="Times New Roman"/>
              </a:rPr>
              <a:t>Sense of direction is crucial for both biological and artificial systems involving navigation. Extracellular recordings from freely-moving rats suggest that Head directional cells perform a very crucial role in this. An HD cell has a unique preferred direction for which it discharges maximally.</a:t>
            </a:r>
            <a:r>
              <a:rPr lang="en" sz="1200">
                <a:latin typeface="Times New Roman"/>
                <a:ea typeface="Times New Roman"/>
                <a:cs typeface="Times New Roman"/>
                <a:sym typeface="Times New Roman"/>
              </a:rPr>
              <a:t> We try to mimic the network implemented in the reference paper.</a:t>
            </a:r>
            <a:r>
              <a:rPr lang="en" sz="1200">
                <a:latin typeface="Times New Roman"/>
                <a:ea typeface="Times New Roman"/>
                <a:cs typeface="Times New Roman"/>
                <a:sym typeface="Times New Roman"/>
              </a:rPr>
              <a:t> The network comprises of an attractor network and an integrator network composed of 1000 lateral mammillary nucleus </a:t>
            </a:r>
            <a:r>
              <a:rPr lang="en" sz="1200">
                <a:latin typeface="Times New Roman"/>
                <a:ea typeface="Times New Roman"/>
                <a:cs typeface="Times New Roman"/>
                <a:sym typeface="Times New Roman"/>
              </a:rPr>
              <a:t>abbreviated</a:t>
            </a:r>
            <a:r>
              <a:rPr lang="en" sz="1200">
                <a:latin typeface="Times New Roman"/>
                <a:ea typeface="Times New Roman"/>
                <a:cs typeface="Times New Roman"/>
                <a:sym typeface="Times New Roman"/>
              </a:rPr>
              <a:t> as LMN and 1000 dorsal tegmental nucleus or DTN which comprises of 500 neurons for clockwise direction and 500 for anticlockwise direction. Each of these neurons have a unique preferred angle uniformly distributed between 0 to 360 degrees for which it discharges maximally. LMN projects excitatory connections to DTN. DTN projects inhibitory connections to LMN. Also, there are lateral connections between DTNcw  and DTNccw </a:t>
            </a:r>
            <a:r>
              <a:rPr lang="en" sz="1200">
                <a:latin typeface="Times New Roman"/>
                <a:ea typeface="Times New Roman"/>
                <a:cs typeface="Times New Roman"/>
                <a:sym typeface="Times New Roman"/>
              </a:rPr>
              <a:t>to induce unbalanced cell activity between DTNcw  and DTNccw. The weights of these connections are shown in the slides.</a:t>
            </a:r>
            <a:r>
              <a:rPr lang="en" sz="1200">
                <a:latin typeface="Times New Roman"/>
                <a:ea typeface="Times New Roman"/>
                <a:cs typeface="Times New Roman"/>
                <a:sym typeface="Times New Roman"/>
              </a:rPr>
              <a:t> This unbalanced cell activity is responsible for change in peak firing proportional to omega. By integrating the angular velocity of time, the direction of the head is found out.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a1d9d28a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a1d9d28a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Fig.1 shows the gaussian profile of the weights as the prefered angle of the </a:t>
            </a:r>
            <a:r>
              <a:rPr lang="en"/>
              <a:t>postsynaptic</a:t>
            </a:r>
            <a:r>
              <a:rPr lang="en"/>
              <a:t> neuron changes with respect to the </a:t>
            </a:r>
            <a:r>
              <a:rPr lang="en"/>
              <a:t>presynaptic</a:t>
            </a:r>
            <a:r>
              <a:rPr lang="en"/>
              <a:t> neuron. The magnitude of weights decreases as the difference of prefered angles in a synapse increases. The neural system consists of two parts namely the attractor network and the integrator network. To understand the attractor network, assume a zero angular velocity. The LMN neurons </a:t>
            </a:r>
            <a:r>
              <a:rPr lang="en"/>
              <a:t>with dominating input current</a:t>
            </a:r>
            <a:r>
              <a:rPr lang="en"/>
              <a:t> will excite the DTN neurons with some phase difference in a gaussian profile which will further inhibit the LMN neurons. Here the phase means the prefered angle. Thus, the LMN neurons are inhibiting some of its own neurons via DTN neurons. This works like a negative feedback. During the steady state, only some cluster of LMN around a particular angle will keep on firing.</a:t>
            </a:r>
            <a:endParaRPr/>
          </a:p>
          <a:p>
            <a:pPr indent="0" lvl="0" marL="0" rtl="0" algn="l">
              <a:spcBef>
                <a:spcPts val="0"/>
              </a:spcBef>
              <a:spcAft>
                <a:spcPts val="0"/>
              </a:spcAft>
              <a:buNone/>
            </a:pPr>
            <a:r>
              <a:rPr lang="en"/>
              <a:t>When the input angular velocity is non-zero, it perturbs the system thus shifting the dominant firing of LMN neurons. This velocity of shift is proportional to the amount of perturbation or the angular velocity. Thus, the output firing of LMN neurons keeps on </a:t>
            </a:r>
            <a:r>
              <a:rPr lang="en"/>
              <a:t>shifting</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a1d9d28a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a1d9d28a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Two major observations from the paper are shown in this slide. The figure on the left is for the case when no angular velocity is applied. Here we can see that initially all the neurons fire, then for few 100 ms, none of them fires. This oscillation continues. Finally, a stable state emerges from random noise due to attractor model dynamics after a transitory period characterised by the oscillation activity. </a:t>
            </a:r>
            <a:r>
              <a:rPr lang="en" sz="1200"/>
              <a:t>In the absence of external stimuli, the HD population activity profile settles down to a self-sustained state in which only a subpopulation of cells with similar preferred directions discharges tonically. </a:t>
            </a:r>
            <a:endParaRPr sz="1200"/>
          </a:p>
          <a:p>
            <a:pPr indent="0" lvl="0" marL="0" rtl="0" algn="l">
              <a:spcBef>
                <a:spcPts val="0"/>
              </a:spcBef>
              <a:spcAft>
                <a:spcPts val="0"/>
              </a:spcAft>
              <a:buNone/>
            </a:pPr>
            <a:r>
              <a:rPr lang="en" sz="1200"/>
              <a:t>The figure on the right is for the case when constant angular velocity is provided. </a:t>
            </a:r>
            <a:r>
              <a:rPr lang="en" sz="1200"/>
              <a:t>Transitory period is seen here as well. W</a:t>
            </a:r>
            <a:r>
              <a:rPr lang="en" sz="1200"/>
              <a:t>e can see that after the transitory period, as time progresses, there is shift in firing of neuron. The neurons corresponds to angle 0 to 360 degrees and so the final angle is modulo 360 degrees and hence the spikes are </a:t>
            </a:r>
            <a:r>
              <a:rPr lang="en" sz="1200"/>
              <a:t>discontinuous</a:t>
            </a:r>
            <a:r>
              <a:rPr lang="en" sz="1200"/>
              <a:t> as in the figure. This implies that with our SNN model, we can find the direction for a given angular velocity.</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a1d9d28a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a1d9d28a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So far we’ve seen how to identify the direction of a bot, but an equally important task is to be able to determine the relative position in space. So now I’ll be explaining our proposed method to determine the position of a robot in a 2D space. </a:t>
            </a:r>
            <a:r>
              <a:rPr lang="en" sz="1200"/>
              <a:t>We divide the 2D space into a square grid, and identify at which of these lattice points is the bot located at any given instance.  For our implementation purposes, we limited these positions in space to four corners of a square. This idea can be scaled using symmetry to encompass a larger 2D space. </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en" sz="1200"/>
              <a:t>The neural network contains the following 9 neurons -  </a:t>
            </a:r>
            <a:endParaRPr sz="1200"/>
          </a:p>
          <a:p>
            <a:pPr indent="-304800" lvl="0" marL="457200" rtl="0" algn="just">
              <a:spcBef>
                <a:spcPts val="0"/>
              </a:spcBef>
              <a:spcAft>
                <a:spcPts val="0"/>
              </a:spcAft>
              <a:buSzPts val="1200"/>
              <a:buAutoNum type="arabicPeriod"/>
            </a:pPr>
            <a:r>
              <a:rPr lang="en" sz="1200"/>
              <a:t>4 position neurons (viz. A,B,C,D) each corresponding to one of four corners of a square. These neurons fire in a mutually exclusive manner. At any instance the position of the robot is inferred from the neuron that’s firing.  </a:t>
            </a:r>
            <a:endParaRPr sz="1200"/>
          </a:p>
          <a:p>
            <a:pPr indent="-304800" lvl="0" marL="457200" rtl="0" algn="just">
              <a:spcBef>
                <a:spcPts val="0"/>
              </a:spcBef>
              <a:spcAft>
                <a:spcPts val="0"/>
              </a:spcAft>
              <a:buSzPts val="1200"/>
              <a:buAutoNum type="arabicPeriod"/>
            </a:pPr>
            <a:r>
              <a:rPr lang="en" sz="1200"/>
              <a:t>4 direction neurons (viz. 0, 90, 180, 270) each indicating the direction of the robot w.r.t. a predetermined baseline. These neurons again fire in a mutually exclusive manner. At any instance the direction of the robot is inferred from the neuron that’s firing.</a:t>
            </a:r>
            <a:endParaRPr sz="1200"/>
          </a:p>
          <a:p>
            <a:pPr indent="-304800" lvl="0" marL="457200" rtl="0" algn="just">
              <a:spcBef>
                <a:spcPts val="0"/>
              </a:spcBef>
              <a:spcAft>
                <a:spcPts val="0"/>
              </a:spcAft>
              <a:buSzPts val="1200"/>
              <a:buAutoNum type="arabicPeriod"/>
            </a:pPr>
            <a:r>
              <a:rPr lang="en" sz="1200"/>
              <a:t>1 motor neurons (M). M fires when the robot makes a move. A move is defined as a transition from one corner of a square to another. Movement only along the edges of the square are permitted. </a:t>
            </a:r>
            <a:endParaRPr sz="1200"/>
          </a:p>
          <a:p>
            <a:pPr indent="0" lvl="0" marL="0" rtl="0" algn="just">
              <a:spcBef>
                <a:spcPts val="1000"/>
              </a:spcBef>
              <a:spcAft>
                <a:spcPts val="0"/>
              </a:spcAft>
              <a:buNone/>
            </a:pPr>
            <a:r>
              <a:rPr lang="en" sz="1200"/>
              <a:t>All the neurons are modelled as LIF neurons and all synapses in the network are of the same type. The architecture is described in Fig. 5. The motor neuron excites every position neuron. Since one can arrive at a particular corner of a square only in two directions, the angle neurons excite position neurons accordingly. For example, one can reach B from A in 0</a:t>
            </a:r>
            <a:r>
              <a:rPr baseline="30000" lang="en" sz="1200"/>
              <a:t>0</a:t>
            </a:r>
            <a:r>
              <a:rPr lang="en" sz="1200"/>
              <a:t> direction and from C in 270</a:t>
            </a:r>
            <a:r>
              <a:rPr baseline="30000" lang="en" sz="1200"/>
              <a:t>0</a:t>
            </a:r>
            <a:r>
              <a:rPr lang="en" sz="1200"/>
              <a:t> direction, therefore only 0</a:t>
            </a:r>
            <a:r>
              <a:rPr baseline="30000" lang="en" sz="1200"/>
              <a:t>0</a:t>
            </a:r>
            <a:r>
              <a:rPr lang="en" sz="1200"/>
              <a:t> and 270</a:t>
            </a:r>
            <a:r>
              <a:rPr baseline="30000" lang="en" sz="1200"/>
              <a:t>0</a:t>
            </a:r>
            <a:r>
              <a:rPr lang="en" sz="1200"/>
              <a:t> direction neurons excite the position neuron B. If this is to be extended to a larger space with greater number of lattice points, in such a case just like the motor neuron, every direction neuron would excite every other position neuron. </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en" sz="1200"/>
              <a:t>Neuronal dynamics during navigation from a corner to the adjacent would play out as follows. Without any loss of generality, consider the robot starting at corner A and facing corner B, i.e. neurons A &amp; 0</a:t>
            </a:r>
            <a:r>
              <a:rPr baseline="30000" lang="en" sz="1200"/>
              <a:t>0</a:t>
            </a:r>
            <a:r>
              <a:rPr lang="en" sz="1200"/>
              <a:t> are firing at the moment. A change in position from A to B is seen as (A AND 0</a:t>
            </a:r>
            <a:r>
              <a:rPr baseline="30000" lang="en" sz="1200"/>
              <a:t>0</a:t>
            </a:r>
            <a:r>
              <a:rPr lang="en" sz="1200"/>
              <a:t> AND M) together charging neuron B. When the B fires, it indicates the change in robots position. The firing of neuron B is sustained through a self-excitation indicated in amber colored arrows in Fig. 5. When B is being charged, simultaneously (A AND 0</a:t>
            </a:r>
            <a:r>
              <a:rPr baseline="30000" lang="en" sz="1200"/>
              <a:t>0</a:t>
            </a:r>
            <a:r>
              <a:rPr lang="en" sz="1200"/>
              <a:t> AND M) inhibits the neuron A. The notion of “AND” is taken from [4]. This way mutually exclusiveness is achieved in position neuron firing patterns.</a:t>
            </a:r>
            <a:endParaRPr sz="1200"/>
          </a:p>
          <a:p>
            <a:pPr indent="0" lvl="0" marL="0" rtl="0" algn="just">
              <a:spcBef>
                <a:spcPts val="0"/>
              </a:spcBef>
              <a:spcAft>
                <a:spcPts val="0"/>
              </a:spcAft>
              <a:buNone/>
            </a:pPr>
            <a:r>
              <a:rPr lang="en" sz="1200"/>
              <a:t>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a1d9d28a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a1d9d28a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neurons used in this expt consist of LIF neurons refractory period of 2ms. </a:t>
            </a:r>
            <a:r>
              <a:rPr lang="en" sz="1200"/>
              <a:t>The results of this experiment are shown in Fig. 6 and in Fig. 7. It is evident from the firing patterns of position neurons A(red), B(green), C(blue), D(yellow) in these figures, that the bot is able to correctly identify it’s position as it visits the four corners of a square. </a:t>
            </a:r>
            <a:endParaRPr sz="12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a1d9d28a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a1d9d28a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drive.google.com/file/d/1T2Tjq5ei5risoQMYrWnLdYJ2eIhKdT01/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hyperlink" Target="http://drive.google.com/file/d/1jtB5d0XeBTVF8Zh9C2GuSFLZSXtDMvUh/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6.jpg"/><Relationship Id="rId5" Type="http://schemas.openxmlformats.org/officeDocument/2006/relationships/hyperlink" Target="http://drive.google.com/file/d/1_W52pp452X7mWPAGcAyIFpuz-XbaKnBK/view"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hyperlink" Target="http://drive.google.com/file/d/1ueo7D5noUhajf9z8sULdVGzHISy50EIx/view" TargetMode="External"/><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drive.google.com/file/d/1HXqD-LI7DOU_rfpcJTHEXTFm2JrQ8bz7/view" TargetMode="External"/><Relationship Id="rId5" Type="http://schemas.openxmlformats.org/officeDocument/2006/relationships/image" Target="../media/image1.png"/><Relationship Id="rId6" Type="http://schemas.openxmlformats.org/officeDocument/2006/relationships/hyperlink" Target="http://drive.google.com/file/d/1HZN-TE8haDGPSMNTrW80TnYHV0f1COeo/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hyperlink" Target="http://drive.google.com/file/d/1HfXJaL4Ou-0WHiBM0ajCif0MmAdyNJ-O/view" TargetMode="External"/><Relationship Id="rId6" Type="http://schemas.openxmlformats.org/officeDocument/2006/relationships/image" Target="../media/image1.png"/><Relationship Id="rId7" Type="http://schemas.openxmlformats.org/officeDocument/2006/relationships/hyperlink" Target="http://drive.google.com/file/d/1Ho9lxJRYQBCpS04pURIAteA6lLt74I5b/view" TargetMode="External"/><Relationship Id="rId8" Type="http://schemas.openxmlformats.org/officeDocument/2006/relationships/hyperlink" Target="http://drive.google.com/file/d/1Hs8CRzFc6ihVSqCG6nkR1UlHs4anRGYc/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rive.google.com/drive/folders/1qDMpNVgZ8bpjn9sGDrztesGtAc4SA-1j?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4294967295" type="title"/>
          </p:nvPr>
        </p:nvSpPr>
        <p:spPr>
          <a:xfrm>
            <a:off x="216275" y="639400"/>
            <a:ext cx="8823900" cy="283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1"/>
                </a:solidFill>
              </a:rPr>
              <a:t>EE746: Neuromorphic Engineering</a:t>
            </a:r>
            <a:endParaRPr sz="4800">
              <a:solidFill>
                <a:schemeClr val="accent1"/>
              </a:solidFill>
            </a:endParaRPr>
          </a:p>
          <a:p>
            <a:pPr indent="0" lvl="0" marL="0" rtl="0" algn="ctr">
              <a:spcBef>
                <a:spcPts val="0"/>
              </a:spcBef>
              <a:spcAft>
                <a:spcPts val="0"/>
              </a:spcAft>
              <a:buNone/>
            </a:pPr>
            <a:r>
              <a:rPr lang="en" sz="4800">
                <a:solidFill>
                  <a:schemeClr val="accent1"/>
                </a:solidFill>
              </a:rPr>
              <a:t>Robot Path Planning Using SNN</a:t>
            </a:r>
            <a:endParaRPr sz="4800">
              <a:solidFill>
                <a:schemeClr val="accent1"/>
              </a:solidFill>
            </a:endParaRPr>
          </a:p>
        </p:txBody>
      </p:sp>
      <p:sp>
        <p:nvSpPr>
          <p:cNvPr id="135" name="Google Shape;135;p13"/>
          <p:cNvSpPr txBox="1"/>
          <p:nvPr>
            <p:ph idx="4294967295" type="subTitle"/>
          </p:nvPr>
        </p:nvSpPr>
        <p:spPr>
          <a:xfrm>
            <a:off x="1949825" y="4011700"/>
            <a:ext cx="7090500" cy="684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Georgia"/>
              <a:buChar char="-"/>
            </a:pPr>
            <a:r>
              <a:rPr lang="en" sz="1700">
                <a:latin typeface="Georgia"/>
                <a:ea typeface="Georgia"/>
                <a:cs typeface="Georgia"/>
                <a:sym typeface="Georgia"/>
              </a:rPr>
              <a:t>Jayesh Choudhary		Preetam Pinnada 		</a:t>
            </a:r>
            <a:r>
              <a:rPr lang="en" sz="1700">
                <a:latin typeface="Georgia"/>
                <a:ea typeface="Georgia"/>
                <a:cs typeface="Georgia"/>
                <a:sym typeface="Georgia"/>
              </a:rPr>
              <a:t>Srisht Fateh Singh</a:t>
            </a:r>
            <a:endParaRPr sz="1700">
              <a:latin typeface="Georgia"/>
              <a:ea typeface="Georgia"/>
              <a:cs typeface="Georgia"/>
              <a:sym typeface="Georgia"/>
            </a:endParaRPr>
          </a:p>
          <a:p>
            <a:pPr indent="-336550" lvl="0" marL="457200" rtl="0" algn="l">
              <a:spcBef>
                <a:spcPts val="0"/>
              </a:spcBef>
              <a:spcAft>
                <a:spcPts val="0"/>
              </a:spcAft>
              <a:buSzPts val="1700"/>
              <a:buFont typeface="Georgia"/>
              <a:buChar char="-"/>
            </a:pPr>
            <a:r>
              <a:rPr lang="en" sz="1700">
                <a:latin typeface="Georgia"/>
                <a:ea typeface="Georgia"/>
                <a:cs typeface="Georgia"/>
                <a:sym typeface="Georgia"/>
              </a:rPr>
              <a:t>170070038			170070042			170070056</a:t>
            </a:r>
            <a:br>
              <a:rPr lang="en" sz="1700">
                <a:latin typeface="Georgia"/>
                <a:ea typeface="Georgia"/>
                <a:cs typeface="Georgia"/>
                <a:sym typeface="Georgia"/>
              </a:rPr>
            </a:br>
            <a:endParaRPr sz="1700">
              <a:latin typeface="Georgia"/>
              <a:ea typeface="Georgia"/>
              <a:cs typeface="Georgia"/>
              <a:sym typeface="Georgia"/>
            </a:endParaRPr>
          </a:p>
        </p:txBody>
      </p:sp>
      <p:pic>
        <p:nvPicPr>
          <p:cNvPr id="136" name="Google Shape;136;p13" title="4.mp3">
            <a:hlinkClick r:id="rId3"/>
          </p:cNvPr>
          <p:cNvPicPr preferRelativeResize="0"/>
          <p:nvPr/>
        </p:nvPicPr>
        <p:blipFill>
          <a:blip r:embed="rId4">
            <a:alphaModFix/>
          </a:blip>
          <a:stretch>
            <a:fillRect/>
          </a:stretch>
        </p:blipFill>
        <p:spPr>
          <a:xfrm>
            <a:off x="342875" y="3959200"/>
            <a:ext cx="789600" cy="78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Head Direction Cells</a:t>
            </a:r>
            <a:endParaRPr/>
          </a:p>
        </p:txBody>
      </p:sp>
      <p:pic>
        <p:nvPicPr>
          <p:cNvPr id="142" name="Google Shape;142;p14"/>
          <p:cNvPicPr preferRelativeResize="0"/>
          <p:nvPr/>
        </p:nvPicPr>
        <p:blipFill>
          <a:blip r:embed="rId3">
            <a:alphaModFix/>
          </a:blip>
          <a:stretch>
            <a:fillRect/>
          </a:stretch>
        </p:blipFill>
        <p:spPr>
          <a:xfrm>
            <a:off x="1418675" y="1307850"/>
            <a:ext cx="2447925" cy="1695450"/>
          </a:xfrm>
          <a:prstGeom prst="rect">
            <a:avLst/>
          </a:prstGeom>
          <a:noFill/>
          <a:ln>
            <a:noFill/>
          </a:ln>
        </p:spPr>
      </p:pic>
      <p:pic>
        <p:nvPicPr>
          <p:cNvPr id="143" name="Google Shape;143;p14"/>
          <p:cNvPicPr preferRelativeResize="0"/>
          <p:nvPr/>
        </p:nvPicPr>
        <p:blipFill>
          <a:blip r:embed="rId4">
            <a:alphaModFix/>
          </a:blip>
          <a:stretch>
            <a:fillRect/>
          </a:stretch>
        </p:blipFill>
        <p:spPr>
          <a:xfrm>
            <a:off x="1185250" y="3168025"/>
            <a:ext cx="2914778" cy="1695450"/>
          </a:xfrm>
          <a:prstGeom prst="rect">
            <a:avLst/>
          </a:prstGeom>
          <a:noFill/>
          <a:ln>
            <a:noFill/>
          </a:ln>
        </p:spPr>
      </p:pic>
      <p:pic>
        <p:nvPicPr>
          <p:cNvPr id="144" name="Google Shape;144;p14"/>
          <p:cNvPicPr preferRelativeResize="0"/>
          <p:nvPr/>
        </p:nvPicPr>
        <p:blipFill>
          <a:blip r:embed="rId5">
            <a:alphaModFix/>
          </a:blip>
          <a:stretch>
            <a:fillRect/>
          </a:stretch>
        </p:blipFill>
        <p:spPr>
          <a:xfrm>
            <a:off x="4948525" y="1452400"/>
            <a:ext cx="3876675" cy="638175"/>
          </a:xfrm>
          <a:prstGeom prst="rect">
            <a:avLst/>
          </a:prstGeom>
          <a:noFill/>
          <a:ln>
            <a:noFill/>
          </a:ln>
        </p:spPr>
      </p:pic>
      <p:pic>
        <p:nvPicPr>
          <p:cNvPr id="145" name="Google Shape;145;p14"/>
          <p:cNvPicPr preferRelativeResize="0"/>
          <p:nvPr/>
        </p:nvPicPr>
        <p:blipFill>
          <a:blip r:embed="rId6">
            <a:alphaModFix/>
          </a:blip>
          <a:stretch>
            <a:fillRect/>
          </a:stretch>
        </p:blipFill>
        <p:spPr>
          <a:xfrm>
            <a:off x="4943765" y="2487263"/>
            <a:ext cx="3886200" cy="581025"/>
          </a:xfrm>
          <a:prstGeom prst="rect">
            <a:avLst/>
          </a:prstGeom>
          <a:noFill/>
          <a:ln>
            <a:noFill/>
          </a:ln>
        </p:spPr>
      </p:pic>
      <p:pic>
        <p:nvPicPr>
          <p:cNvPr id="146" name="Google Shape;146;p14"/>
          <p:cNvPicPr preferRelativeResize="0"/>
          <p:nvPr/>
        </p:nvPicPr>
        <p:blipFill>
          <a:blip r:embed="rId7">
            <a:alphaModFix/>
          </a:blip>
          <a:stretch>
            <a:fillRect/>
          </a:stretch>
        </p:blipFill>
        <p:spPr>
          <a:xfrm>
            <a:off x="5010453" y="3465000"/>
            <a:ext cx="3752850" cy="638175"/>
          </a:xfrm>
          <a:prstGeom prst="rect">
            <a:avLst/>
          </a:prstGeom>
          <a:noFill/>
          <a:ln>
            <a:noFill/>
          </a:ln>
        </p:spPr>
      </p:pic>
      <p:pic>
        <p:nvPicPr>
          <p:cNvPr id="147" name="Google Shape;147;p14" title="1.mp3">
            <a:hlinkClick r:id="rId8"/>
          </p:cNvPr>
          <p:cNvPicPr preferRelativeResize="0"/>
          <p:nvPr/>
        </p:nvPicPr>
        <p:blipFill>
          <a:blip r:embed="rId9">
            <a:alphaModFix/>
          </a:blip>
          <a:stretch>
            <a:fillRect/>
          </a:stretch>
        </p:blipFill>
        <p:spPr>
          <a:xfrm>
            <a:off x="7720450" y="282625"/>
            <a:ext cx="884100" cy="88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Intuitive understanding of paper</a:t>
            </a:r>
            <a:endParaRPr/>
          </a:p>
        </p:txBody>
      </p:sp>
      <p:sp>
        <p:nvSpPr>
          <p:cNvPr id="153" name="Google Shape;153;p1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5"/>
          <p:cNvPicPr preferRelativeResize="0"/>
          <p:nvPr/>
        </p:nvPicPr>
        <p:blipFill>
          <a:blip r:embed="rId3">
            <a:alphaModFix/>
          </a:blip>
          <a:stretch>
            <a:fillRect/>
          </a:stretch>
        </p:blipFill>
        <p:spPr>
          <a:xfrm>
            <a:off x="1017350" y="1567550"/>
            <a:ext cx="1391766" cy="2911200"/>
          </a:xfrm>
          <a:prstGeom prst="rect">
            <a:avLst/>
          </a:prstGeom>
          <a:noFill/>
          <a:ln>
            <a:noFill/>
          </a:ln>
        </p:spPr>
      </p:pic>
      <p:sp>
        <p:nvSpPr>
          <p:cNvPr id="155" name="Google Shape;155;p15"/>
          <p:cNvSpPr txBox="1"/>
          <p:nvPr/>
        </p:nvSpPr>
        <p:spPr>
          <a:xfrm>
            <a:off x="1285875" y="4629150"/>
            <a:ext cx="14640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Fig 1</a:t>
            </a:r>
            <a:endParaRPr sz="1800">
              <a:solidFill>
                <a:srgbClr val="FFFFFF"/>
              </a:solidFill>
              <a:latin typeface="Lato"/>
              <a:ea typeface="Lato"/>
              <a:cs typeface="Lato"/>
              <a:sym typeface="Lato"/>
            </a:endParaRPr>
          </a:p>
        </p:txBody>
      </p:sp>
      <p:sp>
        <p:nvSpPr>
          <p:cNvPr id="156" name="Google Shape;156;p15"/>
          <p:cNvSpPr txBox="1"/>
          <p:nvPr/>
        </p:nvSpPr>
        <p:spPr>
          <a:xfrm>
            <a:off x="4431325" y="4648925"/>
            <a:ext cx="3905100" cy="3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Fig.2</a:t>
            </a:r>
            <a:endParaRPr sz="1800">
              <a:solidFill>
                <a:srgbClr val="FFFFFF"/>
              </a:solidFill>
              <a:latin typeface="Lato"/>
              <a:ea typeface="Lato"/>
              <a:cs typeface="Lato"/>
              <a:sym typeface="Lato"/>
            </a:endParaRPr>
          </a:p>
        </p:txBody>
      </p:sp>
      <p:pic>
        <p:nvPicPr>
          <p:cNvPr id="157" name="Google Shape;157;p15"/>
          <p:cNvPicPr preferRelativeResize="0"/>
          <p:nvPr/>
        </p:nvPicPr>
        <p:blipFill>
          <a:blip r:embed="rId4">
            <a:alphaModFix/>
          </a:blip>
          <a:stretch>
            <a:fillRect/>
          </a:stretch>
        </p:blipFill>
        <p:spPr>
          <a:xfrm>
            <a:off x="2928105" y="1567550"/>
            <a:ext cx="5546540" cy="2911200"/>
          </a:xfrm>
          <a:prstGeom prst="rect">
            <a:avLst/>
          </a:prstGeom>
          <a:noFill/>
          <a:ln>
            <a:noFill/>
          </a:ln>
        </p:spPr>
      </p:pic>
      <p:pic>
        <p:nvPicPr>
          <p:cNvPr id="158" name="Google Shape;158;p15" title="3.mp3">
            <a:hlinkClick r:id="rId5"/>
          </p:cNvPr>
          <p:cNvPicPr preferRelativeResize="0"/>
          <p:nvPr/>
        </p:nvPicPr>
        <p:blipFill>
          <a:blip r:embed="rId6">
            <a:alphaModFix/>
          </a:blip>
          <a:stretch>
            <a:fillRect/>
          </a:stretch>
        </p:blipFill>
        <p:spPr>
          <a:xfrm>
            <a:off x="7442850" y="278950"/>
            <a:ext cx="800525" cy="80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Obtained Results</a:t>
            </a:r>
            <a:endParaRPr/>
          </a:p>
        </p:txBody>
      </p:sp>
      <p:pic>
        <p:nvPicPr>
          <p:cNvPr id="164" name="Google Shape;164;p16"/>
          <p:cNvPicPr preferRelativeResize="0"/>
          <p:nvPr/>
        </p:nvPicPr>
        <p:blipFill>
          <a:blip r:embed="rId3">
            <a:alphaModFix/>
          </a:blip>
          <a:stretch>
            <a:fillRect/>
          </a:stretch>
        </p:blipFill>
        <p:spPr>
          <a:xfrm>
            <a:off x="148775" y="1307875"/>
            <a:ext cx="4423225" cy="3317425"/>
          </a:xfrm>
          <a:prstGeom prst="rect">
            <a:avLst/>
          </a:prstGeom>
          <a:noFill/>
          <a:ln>
            <a:noFill/>
          </a:ln>
        </p:spPr>
      </p:pic>
      <p:pic>
        <p:nvPicPr>
          <p:cNvPr id="165" name="Google Shape;165;p16"/>
          <p:cNvPicPr preferRelativeResize="0"/>
          <p:nvPr/>
        </p:nvPicPr>
        <p:blipFill>
          <a:blip r:embed="rId4">
            <a:alphaModFix/>
          </a:blip>
          <a:stretch>
            <a:fillRect/>
          </a:stretch>
        </p:blipFill>
        <p:spPr>
          <a:xfrm>
            <a:off x="4631725" y="1307889"/>
            <a:ext cx="4423225" cy="3317386"/>
          </a:xfrm>
          <a:prstGeom prst="rect">
            <a:avLst/>
          </a:prstGeom>
          <a:noFill/>
          <a:ln>
            <a:noFill/>
          </a:ln>
        </p:spPr>
      </p:pic>
      <p:pic>
        <p:nvPicPr>
          <p:cNvPr id="166" name="Google Shape;166;p16" title="2.mp3">
            <a:hlinkClick r:id="rId5"/>
          </p:cNvPr>
          <p:cNvPicPr preferRelativeResize="0"/>
          <p:nvPr/>
        </p:nvPicPr>
        <p:blipFill>
          <a:blip r:embed="rId6">
            <a:alphaModFix/>
          </a:blip>
          <a:stretch>
            <a:fillRect/>
          </a:stretch>
        </p:blipFill>
        <p:spPr>
          <a:xfrm>
            <a:off x="7308000" y="190800"/>
            <a:ext cx="914100" cy="91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proposed method for navigation in 2D-Space</a:t>
            </a:r>
            <a:endParaRPr/>
          </a:p>
        </p:txBody>
      </p:sp>
      <p:pic>
        <p:nvPicPr>
          <p:cNvPr id="172" name="Google Shape;172;p17"/>
          <p:cNvPicPr preferRelativeResize="0"/>
          <p:nvPr/>
        </p:nvPicPr>
        <p:blipFill rotWithShape="1">
          <a:blip r:embed="rId3">
            <a:alphaModFix/>
          </a:blip>
          <a:srcRect b="0" l="19" r="19" t="0"/>
          <a:stretch/>
        </p:blipFill>
        <p:spPr>
          <a:xfrm>
            <a:off x="3091250" y="1124150"/>
            <a:ext cx="2818035" cy="3835650"/>
          </a:xfrm>
          <a:prstGeom prst="rect">
            <a:avLst/>
          </a:prstGeom>
          <a:noFill/>
          <a:ln>
            <a:noFill/>
          </a:ln>
        </p:spPr>
      </p:pic>
      <p:pic>
        <p:nvPicPr>
          <p:cNvPr id="173" name="Google Shape;173;p17" title="5">
            <a:hlinkClick r:id="rId4"/>
          </p:cNvPr>
          <p:cNvPicPr preferRelativeResize="0"/>
          <p:nvPr/>
        </p:nvPicPr>
        <p:blipFill>
          <a:blip r:embed="rId5">
            <a:alphaModFix/>
          </a:blip>
          <a:stretch>
            <a:fillRect/>
          </a:stretch>
        </p:blipFill>
        <p:spPr>
          <a:xfrm>
            <a:off x="7058966" y="1615200"/>
            <a:ext cx="841150" cy="841150"/>
          </a:xfrm>
          <a:prstGeom prst="rect">
            <a:avLst/>
          </a:prstGeom>
          <a:noFill/>
          <a:ln>
            <a:noFill/>
          </a:ln>
        </p:spPr>
      </p:pic>
      <p:pic>
        <p:nvPicPr>
          <p:cNvPr id="174" name="Google Shape;174;p17" title="6">
            <a:hlinkClick r:id="rId6"/>
          </p:cNvPr>
          <p:cNvPicPr preferRelativeResize="0"/>
          <p:nvPr/>
        </p:nvPicPr>
        <p:blipFill>
          <a:blip r:embed="rId5">
            <a:alphaModFix/>
          </a:blip>
          <a:stretch>
            <a:fillRect/>
          </a:stretch>
        </p:blipFill>
        <p:spPr>
          <a:xfrm>
            <a:off x="7058976" y="2883400"/>
            <a:ext cx="841150" cy="841150"/>
          </a:xfrm>
          <a:prstGeom prst="rect">
            <a:avLst/>
          </a:prstGeom>
          <a:noFill/>
          <a:ln>
            <a:noFill/>
          </a:ln>
        </p:spPr>
      </p:pic>
      <p:sp>
        <p:nvSpPr>
          <p:cNvPr id="175" name="Google Shape;175;p17"/>
          <p:cNvSpPr txBox="1"/>
          <p:nvPr>
            <p:ph idx="1" type="body"/>
          </p:nvPr>
        </p:nvSpPr>
        <p:spPr>
          <a:xfrm>
            <a:off x="6229600" y="1463100"/>
            <a:ext cx="1826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1</a:t>
            </a:r>
            <a:endParaRPr sz="6000"/>
          </a:p>
          <a:p>
            <a:pPr indent="0" lvl="0" marL="0" rtl="0" algn="l">
              <a:spcBef>
                <a:spcPts val="1600"/>
              </a:spcBef>
              <a:spcAft>
                <a:spcPts val="1600"/>
              </a:spcAft>
              <a:buNone/>
            </a:pPr>
            <a:r>
              <a:rPr lang="en" sz="6000"/>
              <a:t>2</a:t>
            </a:r>
            <a:endParaRPr sz="6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Results of our proposed method</a:t>
            </a:r>
            <a:endParaRPr/>
          </a:p>
        </p:txBody>
      </p:sp>
      <p:pic>
        <p:nvPicPr>
          <p:cNvPr id="181" name="Google Shape;181;p18"/>
          <p:cNvPicPr preferRelativeResize="0"/>
          <p:nvPr/>
        </p:nvPicPr>
        <p:blipFill>
          <a:blip r:embed="rId3">
            <a:alphaModFix/>
          </a:blip>
          <a:stretch>
            <a:fillRect/>
          </a:stretch>
        </p:blipFill>
        <p:spPr>
          <a:xfrm>
            <a:off x="221775" y="1555750"/>
            <a:ext cx="3308075" cy="2473775"/>
          </a:xfrm>
          <a:prstGeom prst="rect">
            <a:avLst/>
          </a:prstGeom>
          <a:noFill/>
          <a:ln>
            <a:noFill/>
          </a:ln>
        </p:spPr>
      </p:pic>
      <p:pic>
        <p:nvPicPr>
          <p:cNvPr id="182" name="Google Shape;182;p18"/>
          <p:cNvPicPr preferRelativeResize="0"/>
          <p:nvPr/>
        </p:nvPicPr>
        <p:blipFill rotWithShape="1">
          <a:blip r:embed="rId4">
            <a:alphaModFix/>
          </a:blip>
          <a:srcRect b="0" l="179" r="179" t="0"/>
          <a:stretch/>
        </p:blipFill>
        <p:spPr>
          <a:xfrm>
            <a:off x="3598675" y="1545425"/>
            <a:ext cx="3308075" cy="2494436"/>
          </a:xfrm>
          <a:prstGeom prst="rect">
            <a:avLst/>
          </a:prstGeom>
          <a:noFill/>
          <a:ln>
            <a:noFill/>
          </a:ln>
        </p:spPr>
      </p:pic>
      <p:sp>
        <p:nvSpPr>
          <p:cNvPr id="183" name="Google Shape;183;p18"/>
          <p:cNvSpPr txBox="1"/>
          <p:nvPr>
            <p:ph idx="1" type="body"/>
          </p:nvPr>
        </p:nvSpPr>
        <p:spPr>
          <a:xfrm>
            <a:off x="7138150" y="1567550"/>
            <a:ext cx="1198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1</a:t>
            </a:r>
            <a:endParaRPr sz="4800"/>
          </a:p>
          <a:p>
            <a:pPr indent="0" lvl="0" marL="0" rtl="0" algn="l">
              <a:spcBef>
                <a:spcPts val="1600"/>
              </a:spcBef>
              <a:spcAft>
                <a:spcPts val="0"/>
              </a:spcAft>
              <a:buNone/>
            </a:pPr>
            <a:r>
              <a:rPr lang="en" sz="4800"/>
              <a:t>2</a:t>
            </a:r>
            <a:endParaRPr sz="4800"/>
          </a:p>
          <a:p>
            <a:pPr indent="0" lvl="0" marL="0" rtl="0" algn="l">
              <a:spcBef>
                <a:spcPts val="1600"/>
              </a:spcBef>
              <a:spcAft>
                <a:spcPts val="1600"/>
              </a:spcAft>
              <a:buNone/>
            </a:pPr>
            <a:r>
              <a:rPr lang="en" sz="4800"/>
              <a:t>3</a:t>
            </a:r>
            <a:endParaRPr sz="4800"/>
          </a:p>
        </p:txBody>
      </p:sp>
      <p:pic>
        <p:nvPicPr>
          <p:cNvPr id="184" name="Google Shape;184;p18" title="7">
            <a:hlinkClick r:id="rId5"/>
          </p:cNvPr>
          <p:cNvPicPr preferRelativeResize="0"/>
          <p:nvPr/>
        </p:nvPicPr>
        <p:blipFill>
          <a:blip r:embed="rId6">
            <a:alphaModFix/>
          </a:blip>
          <a:stretch>
            <a:fillRect/>
          </a:stretch>
        </p:blipFill>
        <p:spPr>
          <a:xfrm>
            <a:off x="7783600" y="1670920"/>
            <a:ext cx="676825" cy="676825"/>
          </a:xfrm>
          <a:prstGeom prst="rect">
            <a:avLst/>
          </a:prstGeom>
          <a:noFill/>
          <a:ln>
            <a:noFill/>
          </a:ln>
        </p:spPr>
      </p:pic>
      <p:pic>
        <p:nvPicPr>
          <p:cNvPr id="185" name="Google Shape;185;p18" title="8">
            <a:hlinkClick r:id="rId7"/>
          </p:cNvPr>
          <p:cNvPicPr preferRelativeResize="0"/>
          <p:nvPr/>
        </p:nvPicPr>
        <p:blipFill>
          <a:blip r:embed="rId6">
            <a:alphaModFix/>
          </a:blip>
          <a:stretch>
            <a:fillRect/>
          </a:stretch>
        </p:blipFill>
        <p:spPr>
          <a:xfrm>
            <a:off x="7802650" y="2789275"/>
            <a:ext cx="638725" cy="638725"/>
          </a:xfrm>
          <a:prstGeom prst="rect">
            <a:avLst/>
          </a:prstGeom>
          <a:noFill/>
          <a:ln>
            <a:noFill/>
          </a:ln>
        </p:spPr>
      </p:pic>
      <p:pic>
        <p:nvPicPr>
          <p:cNvPr id="186" name="Google Shape;186;p18" title="9">
            <a:hlinkClick r:id="rId8"/>
          </p:cNvPr>
          <p:cNvPicPr preferRelativeResize="0"/>
          <p:nvPr/>
        </p:nvPicPr>
        <p:blipFill>
          <a:blip r:embed="rId6">
            <a:alphaModFix/>
          </a:blip>
          <a:stretch>
            <a:fillRect/>
          </a:stretch>
        </p:blipFill>
        <p:spPr>
          <a:xfrm>
            <a:off x="7802650" y="3840025"/>
            <a:ext cx="638725" cy="63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1297500" y="393750"/>
            <a:ext cx="7038900" cy="18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https://drive.google.com/drive/folders/1qDMpNVgZ8bpjn9sGDrztesGtAc4SA-1j?usp=sharing</a:t>
            </a:r>
            <a:r>
              <a:rPr lang="en"/>
              <a:t>  : Link for all the audio files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