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70" r:id="rId7"/>
    <p:sldId id="271" r:id="rId8"/>
    <p:sldId id="264" r:id="rId9"/>
    <p:sldId id="265" r:id="rId10"/>
    <p:sldId id="266" r:id="rId11"/>
    <p:sldId id="267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BD750-5704-44BC-927B-0C5922873774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A07F0-3460-47D4-BF18-918452AFC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653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A07F0-3460-47D4-BF18-918452AFC2E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40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3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7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3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1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7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3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4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6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2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7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3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7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CORsN1IDF7Q1J2NdbWMhguZcSvgNUkYH?usp=sharing" TargetMode="External"/><Relationship Id="rId2" Type="http://schemas.openxmlformats.org/officeDocument/2006/relationships/hyperlink" Target="https://drive.google.com/file/d/1gmjZ0MArlLVgTSimrQYXe4AWgjfiYrM0/view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itbnf.iitb.ac.in/udayanresearch/index.php/author/preetam/" TargetMode="External"/><Relationship Id="rId4" Type="http://schemas.openxmlformats.org/officeDocument/2006/relationships/hyperlink" Target="https://colab.research.google.com/drive/1rND4Iy998x9i_BYynfEJIH5x2wJHJXKV?usp=shari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iken.jp/medialibrary/riken/research/rikenresearch/figures/low_2725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s.els-cdn.com/content/image/1-s2.0-S0960982212012079-gr2.jpg" TargetMode="External"/><Relationship Id="rId4" Type="http://schemas.openxmlformats.org/officeDocument/2006/relationships/hyperlink" Target="https://ars.els-cdn.com/content/image/1-s2.0-S0960982212012079-gr1_lrg.jp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9395-CFE2-44BD-B355-E60E6967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02920"/>
            <a:ext cx="10509504" cy="19751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Spatial Localization using RNNs and Analysis of Emerging Firing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977DC-D97F-4106-AAC2-A46C4A64A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BTP Stage-1</a:t>
            </a:r>
          </a:p>
          <a:p>
            <a:r>
              <a:rPr lang="en-US" sz="2200" dirty="0"/>
              <a:t>By</a:t>
            </a:r>
          </a:p>
          <a:p>
            <a:r>
              <a:rPr lang="en-US" sz="2200" dirty="0"/>
              <a:t>Preetam Pinnada, 170070042</a:t>
            </a:r>
          </a:p>
          <a:p>
            <a:endParaRPr lang="en-US" sz="2200" dirty="0"/>
          </a:p>
          <a:p>
            <a:r>
              <a:rPr lang="en-US" sz="2200" dirty="0"/>
              <a:t>Supervisor:</a:t>
            </a:r>
          </a:p>
          <a:p>
            <a:r>
              <a:rPr lang="en-US" sz="2200" dirty="0"/>
              <a:t>Prof. Udayan Ganguly</a:t>
            </a:r>
          </a:p>
        </p:txBody>
      </p:sp>
    </p:spTree>
    <p:extLst>
      <p:ext uri="{BB962C8B-B14F-4D97-AF65-F5344CB8AC3E}">
        <p14:creationId xmlns:p14="http://schemas.microsoft.com/office/powerpoint/2010/main" val="394562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DEEB-DD0C-4017-9716-61FACDD6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F8AC6-ED9E-4717-90F9-6C992E8EA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104" name="Picture 26">
            <a:extLst>
              <a:ext uri="{FF2B5EF4-FFF2-40B4-BE49-F238E27FC236}">
                <a16:creationId xmlns:a16="http://schemas.microsoft.com/office/drawing/2014/main" id="{E46FFC34-28D0-46A2-88CF-5F4CF0EB4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599" y="1787885"/>
            <a:ext cx="2893839" cy="19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25">
            <a:extLst>
              <a:ext uri="{FF2B5EF4-FFF2-40B4-BE49-F238E27FC236}">
                <a16:creationId xmlns:a16="http://schemas.microsoft.com/office/drawing/2014/main" id="{8A229DDA-E28F-43E0-A4D8-D606411CF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288" y="1825625"/>
            <a:ext cx="2884161" cy="19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24">
            <a:extLst>
              <a:ext uri="{FF2B5EF4-FFF2-40B4-BE49-F238E27FC236}">
                <a16:creationId xmlns:a16="http://schemas.microsoft.com/office/drawing/2014/main" id="{9EF4D1C8-C800-475E-9E9A-343ADD647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524" y="1814715"/>
            <a:ext cx="288607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23">
            <a:extLst>
              <a:ext uri="{FF2B5EF4-FFF2-40B4-BE49-F238E27FC236}">
                <a16:creationId xmlns:a16="http://schemas.microsoft.com/office/drawing/2014/main" id="{65FAD33C-8379-411C-956D-98D7B35A2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70" y="1825625"/>
            <a:ext cx="2785754" cy="18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29">
            <a:extLst>
              <a:ext uri="{FF2B5EF4-FFF2-40B4-BE49-F238E27FC236}">
                <a16:creationId xmlns:a16="http://schemas.microsoft.com/office/drawing/2014/main" id="{EE636BDE-1F52-4125-B927-8A3D43D8A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449" y="3891601"/>
            <a:ext cx="2889000" cy="19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1">
            <a:extLst>
              <a:ext uri="{FF2B5EF4-FFF2-40B4-BE49-F238E27FC236}">
                <a16:creationId xmlns:a16="http://schemas.microsoft.com/office/drawing/2014/main" id="{76C220BC-0096-4C2F-AD33-F15215037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68" y="3969738"/>
            <a:ext cx="2893938" cy="19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30">
            <a:extLst>
              <a:ext uri="{FF2B5EF4-FFF2-40B4-BE49-F238E27FC236}">
                <a16:creationId xmlns:a16="http://schemas.microsoft.com/office/drawing/2014/main" id="{A4BBFB44-5A08-415A-8ECD-96A78787F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62" y="3945514"/>
            <a:ext cx="2889000" cy="19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28">
            <a:extLst>
              <a:ext uri="{FF2B5EF4-FFF2-40B4-BE49-F238E27FC236}">
                <a16:creationId xmlns:a16="http://schemas.microsoft.com/office/drawing/2014/main" id="{5D647DD5-A77A-4507-8920-03EAB87A1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500" y="3905524"/>
            <a:ext cx="2893938" cy="19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9">
            <a:extLst>
              <a:ext uri="{FF2B5EF4-FFF2-40B4-BE49-F238E27FC236}">
                <a16:creationId xmlns:a16="http://schemas.microsoft.com/office/drawing/2014/main" id="{16FF2584-825F-411A-88DA-218358035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1EA5714-155F-4D82-A86F-99A32B446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29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733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FC9D-F63D-4E5D-9531-ECF3D39D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with Grid Cells </a:t>
            </a:r>
            <a:r>
              <a:rPr lang="en-IN"/>
              <a:t>in Neocortex</a:t>
            </a:r>
            <a:r>
              <a:rPr lang="en-IN" dirty="0"/>
              <a:t>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10B3612-C653-488F-B9FB-A82021DBFF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54478"/>
            <a:ext cx="4569041" cy="306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0B4C40F-76F9-4D37-B12F-2922B8BB8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72437"/>
            <a:ext cx="5396430" cy="203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705621-5A23-4EF1-9551-57FE380DC8B3}"/>
              </a:ext>
            </a:extLst>
          </p:cNvPr>
          <p:cNvSpPr txBox="1"/>
          <p:nvPr/>
        </p:nvSpPr>
        <p:spPr>
          <a:xfrm>
            <a:off x="838200" y="5812527"/>
            <a:ext cx="86421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effectLst/>
                <a:latin typeface="+mj-lt"/>
                <a:ea typeface="Calibri" panose="020F0502020204030204" pitchFamily="34" charset="0"/>
              </a:rPr>
              <a:t>Hawkins Jeff, Lewis Marcus, </a:t>
            </a:r>
            <a:r>
              <a:rPr lang="en-IN" sz="1500" dirty="0" err="1">
                <a:effectLst/>
                <a:latin typeface="+mj-lt"/>
                <a:ea typeface="Calibri" panose="020F0502020204030204" pitchFamily="34" charset="0"/>
              </a:rPr>
              <a:t>Klukas</a:t>
            </a:r>
            <a:r>
              <a:rPr lang="en-IN" sz="1500" dirty="0">
                <a:effectLst/>
                <a:latin typeface="+mj-lt"/>
                <a:ea typeface="Calibri" panose="020F0502020204030204" pitchFamily="34" charset="0"/>
              </a:rPr>
              <a:t> Mirko, Purdy Scott, Ahmad </a:t>
            </a:r>
            <a:r>
              <a:rPr lang="en-IN" sz="1500" dirty="0" err="1">
                <a:effectLst/>
                <a:latin typeface="+mj-lt"/>
                <a:ea typeface="Calibri" panose="020F0502020204030204" pitchFamily="34" charset="0"/>
              </a:rPr>
              <a:t>Subutai</a:t>
            </a:r>
            <a:r>
              <a:rPr lang="en-IN" sz="1500" dirty="0">
                <a:effectLst/>
                <a:latin typeface="+mj-lt"/>
                <a:ea typeface="Calibri" panose="020F0502020204030204" pitchFamily="34" charset="0"/>
              </a:rPr>
              <a:t>. </a:t>
            </a:r>
          </a:p>
          <a:p>
            <a:r>
              <a:rPr lang="en-IN" sz="1500" dirty="0">
                <a:effectLst/>
                <a:latin typeface="+mj-lt"/>
                <a:ea typeface="Calibri" panose="020F0502020204030204" pitchFamily="34" charset="0"/>
              </a:rPr>
              <a:t>A Framework for Intelligence and Cortical Function Based on Grid Cells in the Neocortex. </a:t>
            </a:r>
          </a:p>
          <a:p>
            <a:r>
              <a:rPr lang="en-IN" sz="1500" dirty="0">
                <a:effectLst/>
                <a:latin typeface="+mj-lt"/>
                <a:ea typeface="Calibri" panose="020F0502020204030204" pitchFamily="34" charset="0"/>
              </a:rPr>
              <a:t>Frontiers in Neural Circuits 2019. DOI=10.3389/fncir.2018.0012</a:t>
            </a:r>
            <a:endParaRPr lang="en-IN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555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B213-DEBE-4B43-A106-37D92C15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Links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E2B79-EB4F-43BF-9156-73D7455AC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sz="2800">
                <a:hlinkClick r:id="rId2"/>
              </a:rPr>
              <a:t>Report</a:t>
            </a:r>
            <a:endParaRPr lang="en-IN" sz="2800"/>
          </a:p>
          <a:p>
            <a:pPr marL="514350" indent="-514350">
              <a:buFont typeface="+mj-lt"/>
              <a:buAutoNum type="arabicPeriod"/>
            </a:pPr>
            <a:r>
              <a:rPr lang="en-IN" sz="2800"/>
              <a:t>Code (</a:t>
            </a:r>
            <a:r>
              <a:rPr lang="en-IN" sz="2800">
                <a:hlinkClick r:id="rId3"/>
              </a:rPr>
              <a:t>1</a:t>
            </a:r>
            <a:r>
              <a:rPr lang="en-IN" sz="2800"/>
              <a:t> &amp; </a:t>
            </a:r>
            <a:r>
              <a:rPr lang="en-IN" sz="2800">
                <a:hlinkClick r:id="rId4"/>
              </a:rPr>
              <a:t>2</a:t>
            </a:r>
            <a:r>
              <a:rPr lang="en-IN" sz="280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>
                <a:hlinkClick r:id="rId5"/>
              </a:rPr>
              <a:t>Blogposts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06108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6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2" name="Group 10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13AB34-F1D8-4ABD-9BEC-CD95334E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3844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83B8-0B2B-4438-B9CA-0AE228B2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IN" sz="6000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9EA1-DDF6-4334-92B6-F35DD1F66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200" dirty="0"/>
              <a:t>How do humans understand and navigate through an environment?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200" dirty="0"/>
              <a:t>How can it help in designing a spatial localization system for artificial agents?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200" dirty="0"/>
              <a:t>What does it tell us about brain development?</a:t>
            </a:r>
          </a:p>
        </p:txBody>
      </p:sp>
    </p:spTree>
    <p:extLst>
      <p:ext uri="{BB962C8B-B14F-4D97-AF65-F5344CB8AC3E}">
        <p14:creationId xmlns:p14="http://schemas.microsoft.com/office/powerpoint/2010/main" val="123702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8536-BBF2-4E94-BF32-86B6A4AB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11" y="2590698"/>
            <a:ext cx="3605572" cy="167660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/>
              <a:t>Hippocampus</a:t>
            </a:r>
            <a:br>
              <a:rPr lang="en-US" sz="3600" dirty="0"/>
            </a:b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Entorhinal Cortex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Neocortex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3569AD2-19BE-4F89-9871-23D0CEA9E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" r="-1" b="-1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solidFill>
            <a:srgbClr val="FFFFFF">
              <a:shade val="85000"/>
            </a:srgbClr>
          </a:solidFill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432F3B-56FE-448E-99C0-CE4C7501AC88}"/>
              </a:ext>
            </a:extLst>
          </p:cNvPr>
          <p:cNvSpPr txBox="1"/>
          <p:nvPr/>
        </p:nvSpPr>
        <p:spPr>
          <a:xfrm>
            <a:off x="5171166" y="6151802"/>
            <a:ext cx="52100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4"/>
              </a:rPr>
              <a:t>https://www.riken.jp/medialibrary/riken/research/rikenresearch/figures/low_2725.jpg</a:t>
            </a:r>
            <a:endParaRPr lang="en-US" sz="1000" dirty="0"/>
          </a:p>
          <a:p>
            <a:endParaRPr lang="en-US" sz="1000" dirty="0"/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29069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9553-13F0-45E2-A71B-17071974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6398986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Interesting Firings Patterns</a:t>
            </a:r>
          </a:p>
        </p:txBody>
      </p:sp>
      <p:pic>
        <p:nvPicPr>
          <p:cNvPr id="1030" name="Picture 6" descr="Chart&#10;&#10;Description automatically generated">
            <a:extLst>
              <a:ext uri="{FF2B5EF4-FFF2-40B4-BE49-F238E27FC236}">
                <a16:creationId xmlns:a16="http://schemas.microsoft.com/office/drawing/2014/main" id="{C1C4CD2A-264D-41F2-8699-367D7DA64D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9047" y="2216506"/>
            <a:ext cx="5803883" cy="242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iagram&#10;&#10;Description automatically generated">
            <a:extLst>
              <a:ext uri="{FF2B5EF4-FFF2-40B4-BE49-F238E27FC236}">
                <a16:creationId xmlns:a16="http://schemas.microsoft.com/office/drawing/2014/main" id="{18B9D1F9-8079-4931-8C57-05780B3FD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70" y="2216506"/>
            <a:ext cx="4974336" cy="242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598E05-0496-4F4B-AF4E-2D0472EB8D15}"/>
              </a:ext>
            </a:extLst>
          </p:cNvPr>
          <p:cNvSpPr txBox="1"/>
          <p:nvPr/>
        </p:nvSpPr>
        <p:spPr>
          <a:xfrm>
            <a:off x="664810" y="5965674"/>
            <a:ext cx="4342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Sources: </a:t>
            </a:r>
          </a:p>
          <a:p>
            <a:r>
              <a:rPr lang="en-IN" sz="1000" dirty="0">
                <a:hlinkClick r:id="rId4"/>
              </a:rPr>
              <a:t>https://ars.els-cdn.com/content/image/1-s2.0-S0960982212012079-gr1_lrg.jpg</a:t>
            </a:r>
            <a:endParaRPr lang="en-IN" sz="1000" dirty="0"/>
          </a:p>
          <a:p>
            <a:r>
              <a:rPr lang="en-US" sz="1000" dirty="0">
                <a:hlinkClick r:id="rId5"/>
              </a:rPr>
              <a:t>https://ars.els-cdn.com/content/image/1-s2.0-S0960982212012079-gr2.jpg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7144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FAA0-2EAE-41CB-8E10-544E3A86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IN"/>
              <a:t>Spatial Firing Patterns in RNNs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9FF6-7FFD-4503-A345-5C31C6363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Christopher J. Cueva and Xue-Xin Wei. Emergence of grid-like representations by training recurrent neural networks to perform spatial localization. ICLR 2018</a:t>
            </a:r>
          </a:p>
          <a:p>
            <a:pPr marL="457200" indent="-457200">
              <a:buFont typeface="+mj-lt"/>
              <a:buAutoNum type="arabicPeriod"/>
            </a:pPr>
            <a:endParaRPr lang="en-IN" sz="20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0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Banino, A., Barry, C., Uria, B. et al. Vector-based navigation using grid-like representations in artificial agents. Nature 557, 429–433 (2018).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98463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7E72-695B-4CDC-AEE9-F1CCEF3C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Setup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0902C1CA-96C2-45B9-934D-0D5E4F63841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471737" y="2558256"/>
            <a:ext cx="7248525" cy="2886075"/>
          </a:xfrm>
          <a:effectLst/>
        </p:spPr>
      </p:pic>
    </p:spTree>
    <p:extLst>
      <p:ext uri="{BB962C8B-B14F-4D97-AF65-F5344CB8AC3E}">
        <p14:creationId xmlns:p14="http://schemas.microsoft.com/office/powerpoint/2010/main" val="102275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A7C1-AF64-4F70-B07D-C4C80E9D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128CB7-F649-400A-95A2-4074222490E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745964" y="2324512"/>
            <a:ext cx="4700071" cy="33535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8264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0457-C9ED-4CE3-836E-3D2C383D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Details</a:t>
            </a:r>
          </a:p>
        </p:txBody>
      </p: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3EED9537-3273-49A9-A5C4-D4E36725412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5115"/>
            <a:ext cx="3957226" cy="195525"/>
          </a:xfrm>
          <a:prstGeom prst="rect">
            <a:avLst/>
          </a:prstGeom>
        </p:spPr>
      </p:pic>
      <p:pic>
        <p:nvPicPr>
          <p:cNvPr id="32" name="Picture 31" descr="y_j(t) = \sum_{i=1}^{N}W_{ji}^{out}u_i(t)">
            <a:extLst>
              <a:ext uri="{FF2B5EF4-FFF2-40B4-BE49-F238E27FC236}">
                <a16:creationId xmlns:a16="http://schemas.microsoft.com/office/drawing/2014/main" id="{E7367E30-078B-4C6F-9C23-1C8228601FD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2195"/>
            <a:ext cx="1621989" cy="236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 descr="E = \frac{1}{MTN_{out}}\sum_{m,t,j=1}^{M,T,N_{out}}(y_j(t,m) - y_j^{target}(t,m))^2">
            <a:extLst>
              <a:ext uri="{FF2B5EF4-FFF2-40B4-BE49-F238E27FC236}">
                <a16:creationId xmlns:a16="http://schemas.microsoft.com/office/drawing/2014/main" id="{D7B3AA2A-68B9-45BA-BEA7-62976CC8A41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713359"/>
            <a:ext cx="3141301" cy="236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3D39B64-DB45-4B25-AF59-EA16B5EA91A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530968"/>
            <a:ext cx="3014691" cy="236585"/>
          </a:xfrm>
          <a:prstGeom prst="rect">
            <a:avLst/>
          </a:prstGeom>
        </p:spPr>
      </p:pic>
      <p:pic>
        <p:nvPicPr>
          <p:cNvPr id="35" name="Picture 34" descr="R_{FR} = \frac{1}{NTM}\sum_{i,t,m=1}^{N,T,M}u_i(t,m)^2">
            <a:extLst>
              <a:ext uri="{FF2B5EF4-FFF2-40B4-BE49-F238E27FC236}">
                <a16:creationId xmlns:a16="http://schemas.microsoft.com/office/drawing/2014/main" id="{33EB3A16-C68D-4169-831E-C12062E61CB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5348064"/>
            <a:ext cx="1945547" cy="230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224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AF5A-C23F-47E3-A9D6-A050BA64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7208AD-9FBC-4655-A610-1CD53214BA5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10444"/>
            <a:ext cx="4674665" cy="3353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2C1FF4-2D5C-4DA6-9154-18B8B879FA2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136" y="2310444"/>
            <a:ext cx="4674664" cy="33535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573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257</Words>
  <Application>Microsoft Office PowerPoint</Application>
  <PresentationFormat>Widescreen</PresentationFormat>
  <Paragraphs>37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Spatial Localization using RNNs and Analysis of Emerging Firing Patterns</vt:lpstr>
      <vt:lpstr>Questions</vt:lpstr>
      <vt:lpstr>Hippocampus   Entorhinal Cortex  Neocortex</vt:lpstr>
      <vt:lpstr>Interesting Firings Patterns</vt:lpstr>
      <vt:lpstr>Spatial Firing Patterns in RNNs</vt:lpstr>
      <vt:lpstr>Setup</vt:lpstr>
      <vt:lpstr>Data</vt:lpstr>
      <vt:lpstr>Model Details</vt:lpstr>
      <vt:lpstr>Results</vt:lpstr>
      <vt:lpstr>Firing Patterns</vt:lpstr>
      <vt:lpstr>What’s with Grid Cells in Neocortex?</vt:lpstr>
      <vt:lpstr>Links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Localization using RNNs and Analysis of Emerging Firing Patterns</dc:title>
  <dc:creator>Preetam</dc:creator>
  <cp:lastModifiedBy>Preetam</cp:lastModifiedBy>
  <cp:revision>3</cp:revision>
  <dcterms:created xsi:type="dcterms:W3CDTF">2020-12-17T10:25:18Z</dcterms:created>
  <dcterms:modified xsi:type="dcterms:W3CDTF">2020-12-17T10:37:38Z</dcterms:modified>
</cp:coreProperties>
</file>