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notesMasterIdLst>
    <p:notesMasterId r:id="rId18"/>
  </p:notesMasterIdLst>
  <p:sldIdLst>
    <p:sldId id="256" r:id="rId2"/>
    <p:sldId id="257" r:id="rId3"/>
    <p:sldId id="258" r:id="rId4"/>
    <p:sldId id="259" r:id="rId5"/>
    <p:sldId id="270" r:id="rId6"/>
    <p:sldId id="265" r:id="rId7"/>
    <p:sldId id="266" r:id="rId8"/>
    <p:sldId id="274" r:id="rId9"/>
    <p:sldId id="275" r:id="rId10"/>
    <p:sldId id="271" r:id="rId11"/>
    <p:sldId id="264" r:id="rId12"/>
    <p:sldId id="278" r:id="rId13"/>
    <p:sldId id="277" r:id="rId14"/>
    <p:sldId id="267"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ABD750-5704-44BC-927B-0C5922873774}" type="datetimeFigureOut">
              <a:rPr lang="en-IN" smtClean="0"/>
              <a:t>04/07/21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A07F0-3460-47D4-BF18-918452AFC2E8}" type="slidenum">
              <a:rPr lang="en-IN" smtClean="0"/>
              <a:t>‹#›</a:t>
            </a:fld>
            <a:endParaRPr lang="en-IN"/>
          </a:p>
        </p:txBody>
      </p:sp>
    </p:spTree>
    <p:extLst>
      <p:ext uri="{BB962C8B-B14F-4D97-AF65-F5344CB8AC3E}">
        <p14:creationId xmlns:p14="http://schemas.microsoft.com/office/powerpoint/2010/main" val="3240653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Hello, my name is Preetam. And I welcome you to my </a:t>
            </a:r>
            <a:r>
              <a:rPr lang="en-IN" dirty="0" err="1"/>
              <a:t>BTech</a:t>
            </a:r>
            <a:r>
              <a:rPr lang="en-IN" dirty="0"/>
              <a:t> thesis project presentation. This is the stage-2 review which is about spatial </a:t>
            </a:r>
            <a:r>
              <a:rPr lang="en-IN" dirty="0" err="1"/>
              <a:t>localization</a:t>
            </a:r>
            <a:r>
              <a:rPr lang="en-IN" dirty="0"/>
              <a:t> using SNNs. </a:t>
            </a:r>
          </a:p>
          <a:p>
            <a:endParaRPr lang="en-IN" dirty="0"/>
          </a:p>
          <a:p>
            <a:r>
              <a:rPr lang="en-IN" dirty="0"/>
              <a:t>This is in direct continuation to BTP-1. So to set the stage for the new audience, please allow me to briefly describe the work done in the previous semester.</a:t>
            </a:r>
          </a:p>
        </p:txBody>
      </p:sp>
      <p:sp>
        <p:nvSpPr>
          <p:cNvPr id="4" name="Slide Number Placeholder 3"/>
          <p:cNvSpPr>
            <a:spLocks noGrp="1"/>
          </p:cNvSpPr>
          <p:nvPr>
            <p:ph type="sldNum" sz="quarter" idx="5"/>
          </p:nvPr>
        </p:nvSpPr>
        <p:spPr/>
        <p:txBody>
          <a:bodyPr/>
          <a:lstStyle/>
          <a:p>
            <a:fld id="{6B4A07F0-3460-47D4-BF18-918452AFC2E8}" type="slidenum">
              <a:rPr lang="en-IN" smtClean="0"/>
              <a:t>1</a:t>
            </a:fld>
            <a:endParaRPr lang="en-IN"/>
          </a:p>
        </p:txBody>
      </p:sp>
    </p:spTree>
    <p:extLst>
      <p:ext uri="{BB962C8B-B14F-4D97-AF65-F5344CB8AC3E}">
        <p14:creationId xmlns:p14="http://schemas.microsoft.com/office/powerpoint/2010/main" val="2719760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Before we dive into model details, we have to understand the constituents of a spiking neural </a:t>
            </a:r>
            <a:r>
              <a:rPr lang="en-IN" dirty="0" err="1"/>
              <a:t>netwprk</a:t>
            </a:r>
            <a:r>
              <a:rPr lang="en-IN" dirty="0"/>
              <a:t>.</a:t>
            </a:r>
          </a:p>
          <a:p>
            <a:endParaRPr lang="en-IN" dirty="0"/>
          </a:p>
          <a:p>
            <a:r>
              <a:rPr lang="en-IN" dirty="0"/>
              <a:t>There are biologically inspired models of </a:t>
            </a:r>
            <a:r>
              <a:rPr lang="en-IN" dirty="0" err="1"/>
              <a:t>neurons</a:t>
            </a:r>
            <a:r>
              <a:rPr lang="en-IN" dirty="0"/>
              <a:t> and synapses. For this work I used the LIF </a:t>
            </a:r>
            <a:r>
              <a:rPr lang="en-IN" dirty="0" err="1"/>
              <a:t>neuron</a:t>
            </a:r>
            <a:r>
              <a:rPr lang="en-IN" dirty="0"/>
              <a:t> model. </a:t>
            </a:r>
          </a:p>
          <a:p>
            <a:endParaRPr lang="en-IN" dirty="0"/>
          </a:p>
          <a:p>
            <a:r>
              <a:rPr lang="en-IN" dirty="0"/>
              <a:t>(about the second equation)</a:t>
            </a:r>
          </a:p>
          <a:p>
            <a:endParaRPr lang="en-IN" dirty="0"/>
          </a:p>
          <a:p>
            <a:r>
              <a:rPr lang="en-IN" dirty="0"/>
              <a:t>Synapse..</a:t>
            </a:r>
          </a:p>
          <a:p>
            <a:r>
              <a:rPr lang="en-IN" dirty="0"/>
              <a:t>Explain the diagram</a:t>
            </a:r>
          </a:p>
          <a:p>
            <a:endParaRPr lang="en-IN" dirty="0"/>
          </a:p>
          <a:p>
            <a:endParaRPr lang="en-US" dirty="0"/>
          </a:p>
        </p:txBody>
      </p:sp>
      <p:sp>
        <p:nvSpPr>
          <p:cNvPr id="4" name="Slide Number Placeholder 3"/>
          <p:cNvSpPr>
            <a:spLocks noGrp="1"/>
          </p:cNvSpPr>
          <p:nvPr>
            <p:ph type="sldNum" sz="quarter" idx="5"/>
          </p:nvPr>
        </p:nvSpPr>
        <p:spPr/>
        <p:txBody>
          <a:bodyPr/>
          <a:lstStyle/>
          <a:p>
            <a:fld id="{6B4A07F0-3460-47D4-BF18-918452AFC2E8}" type="slidenum">
              <a:rPr lang="en-IN" smtClean="0"/>
              <a:t>10</a:t>
            </a:fld>
            <a:endParaRPr lang="en-IN"/>
          </a:p>
        </p:txBody>
      </p:sp>
    </p:spTree>
    <p:extLst>
      <p:ext uri="{BB962C8B-B14F-4D97-AF65-F5344CB8AC3E}">
        <p14:creationId xmlns:p14="http://schemas.microsoft.com/office/powerpoint/2010/main" val="340824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the architecture of the SNN. </a:t>
            </a:r>
            <a:endParaRPr lang="en-US" dirty="0"/>
          </a:p>
        </p:txBody>
      </p:sp>
      <p:sp>
        <p:nvSpPr>
          <p:cNvPr id="4" name="Slide Number Placeholder 3"/>
          <p:cNvSpPr>
            <a:spLocks noGrp="1"/>
          </p:cNvSpPr>
          <p:nvPr>
            <p:ph type="sldNum" sz="quarter" idx="5"/>
          </p:nvPr>
        </p:nvSpPr>
        <p:spPr/>
        <p:txBody>
          <a:bodyPr/>
          <a:lstStyle/>
          <a:p>
            <a:fld id="{6B4A07F0-3460-47D4-BF18-918452AFC2E8}" type="slidenum">
              <a:rPr lang="en-IN" smtClean="0"/>
              <a:t>11</a:t>
            </a:fld>
            <a:endParaRPr lang="en-IN"/>
          </a:p>
        </p:txBody>
      </p:sp>
    </p:spTree>
    <p:extLst>
      <p:ext uri="{BB962C8B-B14F-4D97-AF65-F5344CB8AC3E}">
        <p14:creationId xmlns:p14="http://schemas.microsoft.com/office/powerpoint/2010/main" val="3702763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Following are three key ideas and insights from this work.</a:t>
            </a:r>
          </a:p>
          <a:p>
            <a:endParaRPr lang="en-IN" dirty="0"/>
          </a:p>
          <a:p>
            <a:r>
              <a:rPr lang="en-IN" sz="1800" dirty="0">
                <a:effectLst/>
                <a:latin typeface="Calibri" panose="020F0502020204030204" pitchFamily="34" charset="0"/>
              </a:rPr>
              <a:t>Different ways to manifest activation functions in spiking domain -</a:t>
            </a:r>
          </a:p>
          <a:p>
            <a:pPr rtl="0" fontAlgn="ctr"/>
            <a:r>
              <a:rPr lang="en-IN" sz="1800" b="0" i="0" dirty="0">
                <a:effectLst/>
                <a:latin typeface="Calibri" panose="020F0502020204030204" pitchFamily="34" charset="0"/>
              </a:rPr>
              <a:t>Play with parameters of </a:t>
            </a:r>
            <a:r>
              <a:rPr lang="en-IN" sz="1800" b="0" i="0" dirty="0" err="1">
                <a:effectLst/>
                <a:latin typeface="Calibri" panose="020F0502020204030204" pitchFamily="34" charset="0"/>
              </a:rPr>
              <a:t>neuron</a:t>
            </a:r>
            <a:r>
              <a:rPr lang="en-IN" sz="1800" b="0" i="0" dirty="0">
                <a:effectLst/>
                <a:latin typeface="Calibri" panose="020F0502020204030204" pitchFamily="34" charset="0"/>
              </a:rPr>
              <a:t> model</a:t>
            </a:r>
          </a:p>
          <a:p>
            <a:pPr rtl="0" fontAlgn="ctr"/>
            <a:r>
              <a:rPr lang="en-IN" sz="1800" b="0" i="0" dirty="0">
                <a:effectLst/>
                <a:latin typeface="Calibri" panose="020F0502020204030204" pitchFamily="34" charset="0"/>
              </a:rPr>
              <a:t>Use dynamic thresholds</a:t>
            </a:r>
          </a:p>
          <a:p>
            <a:r>
              <a:rPr lang="en-IN" sz="1800" dirty="0">
                <a:effectLst/>
                <a:latin typeface="Calibri" panose="020F0502020204030204" pitchFamily="34" charset="0"/>
              </a:rPr>
              <a:t> </a:t>
            </a:r>
          </a:p>
          <a:p>
            <a:r>
              <a:rPr lang="en-IN" sz="1800" dirty="0" err="1">
                <a:effectLst/>
                <a:latin typeface="Calibri" panose="020F0502020204030204" pitchFamily="34" charset="0"/>
              </a:rPr>
              <a:t>Tanh</a:t>
            </a:r>
            <a:r>
              <a:rPr lang="en-IN" sz="1800" dirty="0">
                <a:effectLst/>
                <a:latin typeface="Calibri" panose="020F0502020204030204" pitchFamily="34" charset="0"/>
              </a:rPr>
              <a:t> vs ReLU - </a:t>
            </a:r>
          </a:p>
          <a:p>
            <a:pPr rtl="0" fontAlgn="ctr"/>
            <a:r>
              <a:rPr lang="en-IN" sz="1800" b="0" i="0" dirty="0" err="1">
                <a:effectLst/>
                <a:latin typeface="Calibri" panose="020F0502020204030204" pitchFamily="34" charset="0"/>
              </a:rPr>
              <a:t>Tanh</a:t>
            </a:r>
            <a:r>
              <a:rPr lang="en-IN" sz="1800" b="0" i="0" dirty="0">
                <a:effectLst/>
                <a:latin typeface="Calibri" panose="020F0502020204030204" pitchFamily="34" charset="0"/>
              </a:rPr>
              <a:t> suffers from vanishing gradient problem</a:t>
            </a:r>
          </a:p>
          <a:p>
            <a:pPr rtl="0" fontAlgn="ctr"/>
            <a:r>
              <a:rPr lang="en-IN" sz="1800" b="0" i="0" dirty="0">
                <a:effectLst/>
                <a:latin typeface="Calibri" panose="020F0502020204030204" pitchFamily="34" charset="0"/>
              </a:rPr>
              <a:t>But in recurrent networks </a:t>
            </a:r>
            <a:r>
              <a:rPr lang="en-IN" sz="1800" b="0" i="0" dirty="0" err="1">
                <a:effectLst/>
                <a:latin typeface="Calibri" panose="020F0502020204030204" pitchFamily="34" charset="0"/>
              </a:rPr>
              <a:t>Tanh</a:t>
            </a:r>
            <a:r>
              <a:rPr lang="en-IN" sz="1800" b="0" i="0" dirty="0">
                <a:effectLst/>
                <a:latin typeface="Calibri" panose="020F0502020204030204" pitchFamily="34" charset="0"/>
              </a:rPr>
              <a:t> is preferred to avoid blowing up</a:t>
            </a:r>
          </a:p>
          <a:p>
            <a:r>
              <a:rPr lang="en-IN" sz="1800" dirty="0">
                <a:effectLst/>
                <a:latin typeface="Calibri" panose="020F0502020204030204" pitchFamily="34" charset="0"/>
              </a:rPr>
              <a:t> </a:t>
            </a:r>
          </a:p>
          <a:p>
            <a:r>
              <a:rPr lang="en-IN" sz="1800" dirty="0">
                <a:effectLst/>
                <a:latin typeface="Calibri" panose="020F0502020204030204" pitchFamily="34" charset="0"/>
              </a:rPr>
              <a:t>On recurrent connections -</a:t>
            </a:r>
          </a:p>
          <a:p>
            <a:pPr rtl="0" fontAlgn="ctr"/>
            <a:r>
              <a:rPr lang="en-IN" sz="1800" b="0" i="0" dirty="0">
                <a:effectLst/>
                <a:latin typeface="Calibri" panose="020F0502020204030204" pitchFamily="34" charset="0"/>
              </a:rPr>
              <a:t>Input display period (T) consisting of several time steps</a:t>
            </a:r>
          </a:p>
          <a:p>
            <a:pPr rtl="0" fontAlgn="ctr"/>
            <a:r>
              <a:rPr lang="en-IN" sz="1800" b="0" i="0" dirty="0">
                <a:effectLst/>
                <a:latin typeface="Calibri" panose="020F0502020204030204" pitchFamily="34" charset="0"/>
              </a:rPr>
              <a:t>Accuracy of rate coding increases with increasing T</a:t>
            </a:r>
          </a:p>
          <a:p>
            <a:pPr rtl="0" fontAlgn="ctr"/>
            <a:r>
              <a:rPr lang="en-IN" sz="1800" b="0" i="0" dirty="0">
                <a:effectLst/>
                <a:latin typeface="Calibri" panose="020F0502020204030204" pitchFamily="34" charset="0"/>
              </a:rPr>
              <a:t>Delay the hidden layer activity to </a:t>
            </a:r>
            <a:r>
              <a:rPr lang="en-IN" sz="1800" b="0" i="0" dirty="0" err="1">
                <a:effectLst/>
                <a:latin typeface="Calibri" panose="020F0502020204030204" pitchFamily="34" charset="0"/>
              </a:rPr>
              <a:t>prev</a:t>
            </a:r>
            <a:r>
              <a:rPr lang="en-IN" sz="1800" b="0" i="0" dirty="0">
                <a:effectLst/>
                <a:latin typeface="Calibri" panose="020F0502020204030204" pitchFamily="34" charset="0"/>
              </a:rPr>
              <a:t> hidden layer</a:t>
            </a:r>
          </a:p>
          <a:p>
            <a:r>
              <a:rPr lang="en-IN" sz="1800" dirty="0">
                <a:effectLst/>
                <a:latin typeface="Calibri" panose="020F0502020204030204" pitchFamily="34" charset="0"/>
              </a:rPr>
              <a:t> </a:t>
            </a:r>
          </a:p>
          <a:p>
            <a:r>
              <a:rPr lang="en-IN" sz="1800" dirty="0">
                <a:effectLst/>
                <a:latin typeface="Calibri" panose="020F0502020204030204" pitchFamily="34" charset="0"/>
              </a:rPr>
              <a:t>Petty workarounds - </a:t>
            </a:r>
          </a:p>
          <a:p>
            <a:pPr rtl="0" fontAlgn="ctr"/>
            <a:r>
              <a:rPr lang="en-IN" sz="1800" b="0" i="0" dirty="0">
                <a:effectLst/>
                <a:latin typeface="Calibri" panose="020F0502020204030204" pitchFamily="34" charset="0"/>
              </a:rPr>
              <a:t>Hybrid networks</a:t>
            </a:r>
          </a:p>
          <a:p>
            <a:pPr rtl="0" fontAlgn="ctr"/>
            <a:r>
              <a:rPr lang="en-IN" sz="1800" b="0" i="0" dirty="0">
                <a:effectLst/>
                <a:latin typeface="Calibri" panose="020F0502020204030204" pitchFamily="34" charset="0"/>
              </a:rPr>
              <a:t>Libraries such as </a:t>
            </a:r>
            <a:r>
              <a:rPr lang="en-IN" sz="1800" b="0" i="0" dirty="0" err="1">
                <a:effectLst/>
                <a:latin typeface="Calibri" panose="020F0502020204030204" pitchFamily="34" charset="0"/>
              </a:rPr>
              <a:t>nengo</a:t>
            </a:r>
            <a:r>
              <a:rPr lang="en-IN" sz="1800" b="0" i="0" dirty="0">
                <a:effectLst/>
                <a:latin typeface="Calibri" panose="020F0502020204030204" pitchFamily="34" charset="0"/>
              </a:rPr>
              <a:t> introduce concepts of negative spikes that biologically not plausible</a:t>
            </a:r>
          </a:p>
          <a:p>
            <a:endParaRPr lang="en-IN" dirty="0"/>
          </a:p>
          <a:p>
            <a:endParaRPr lang="en-IN" dirty="0"/>
          </a:p>
          <a:p>
            <a:r>
              <a:rPr lang="en-IN" dirty="0"/>
              <a:t>Due to these challenges and other external factors, as of date, the code implementation of the network is incomplete.</a:t>
            </a:r>
            <a:endParaRPr lang="en-US" dirty="0"/>
          </a:p>
        </p:txBody>
      </p:sp>
      <p:sp>
        <p:nvSpPr>
          <p:cNvPr id="4" name="Slide Number Placeholder 3"/>
          <p:cNvSpPr>
            <a:spLocks noGrp="1"/>
          </p:cNvSpPr>
          <p:nvPr>
            <p:ph type="sldNum" sz="quarter" idx="5"/>
          </p:nvPr>
        </p:nvSpPr>
        <p:spPr/>
        <p:txBody>
          <a:bodyPr/>
          <a:lstStyle/>
          <a:p>
            <a:fld id="{6B4A07F0-3460-47D4-BF18-918452AFC2E8}" type="slidenum">
              <a:rPr lang="en-IN" smtClean="0"/>
              <a:t>12</a:t>
            </a:fld>
            <a:endParaRPr lang="en-IN"/>
          </a:p>
        </p:txBody>
      </p:sp>
    </p:spTree>
    <p:extLst>
      <p:ext uri="{BB962C8B-B14F-4D97-AF65-F5344CB8AC3E}">
        <p14:creationId xmlns:p14="http://schemas.microsoft.com/office/powerpoint/2010/main" val="3324246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At the heart of this entire project lies the following questions that I asked myself.</a:t>
            </a:r>
          </a:p>
          <a:p>
            <a:endParaRPr lang="en-IN" dirty="0"/>
          </a:p>
          <a:p>
            <a:r>
              <a:rPr lang="en-IN" dirty="0"/>
              <a:t>How do humans understand and navigate through an environment?</a:t>
            </a:r>
          </a:p>
          <a:p>
            <a:endParaRPr lang="en-IN" dirty="0"/>
          </a:p>
          <a:p>
            <a:r>
              <a:rPr lang="en-IN" dirty="0"/>
              <a:t>How would it help in designing a spatial localisation system?</a:t>
            </a:r>
          </a:p>
          <a:p>
            <a:endParaRPr lang="en-IN" dirty="0"/>
          </a:p>
          <a:p>
            <a:r>
              <a:rPr lang="en-IN" dirty="0"/>
              <a:t>And what does it tell us about brain development?</a:t>
            </a:r>
          </a:p>
          <a:p>
            <a:r>
              <a:rPr lang="en-IN" dirty="0"/>
              <a:t> </a:t>
            </a:r>
            <a:endParaRPr lang="en-US" dirty="0"/>
          </a:p>
        </p:txBody>
      </p:sp>
      <p:sp>
        <p:nvSpPr>
          <p:cNvPr id="4" name="Slide Number Placeholder 3"/>
          <p:cNvSpPr>
            <a:spLocks noGrp="1"/>
          </p:cNvSpPr>
          <p:nvPr>
            <p:ph type="sldNum" sz="quarter" idx="5"/>
          </p:nvPr>
        </p:nvSpPr>
        <p:spPr/>
        <p:txBody>
          <a:bodyPr/>
          <a:lstStyle/>
          <a:p>
            <a:fld id="{6B4A07F0-3460-47D4-BF18-918452AFC2E8}" type="slidenum">
              <a:rPr lang="en-IN" smtClean="0"/>
              <a:t>2</a:t>
            </a:fld>
            <a:endParaRPr lang="en-IN"/>
          </a:p>
        </p:txBody>
      </p:sp>
    </p:spTree>
    <p:extLst>
      <p:ext uri="{BB962C8B-B14F-4D97-AF65-F5344CB8AC3E}">
        <p14:creationId xmlns:p14="http://schemas.microsoft.com/office/powerpoint/2010/main" val="181875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Regions of brain called hippocampus and </a:t>
            </a:r>
            <a:r>
              <a:rPr lang="en-IN" dirty="0" err="1"/>
              <a:t>entohinal</a:t>
            </a:r>
            <a:r>
              <a:rPr lang="en-IN" dirty="0"/>
              <a:t> cortex were found to play a crucial role in animal navigation.</a:t>
            </a:r>
          </a:p>
        </p:txBody>
      </p:sp>
      <p:sp>
        <p:nvSpPr>
          <p:cNvPr id="4" name="Slide Number Placeholder 3"/>
          <p:cNvSpPr>
            <a:spLocks noGrp="1"/>
          </p:cNvSpPr>
          <p:nvPr>
            <p:ph type="sldNum" sz="quarter" idx="5"/>
          </p:nvPr>
        </p:nvSpPr>
        <p:spPr/>
        <p:txBody>
          <a:bodyPr/>
          <a:lstStyle/>
          <a:p>
            <a:fld id="{6B4A07F0-3460-47D4-BF18-918452AFC2E8}" type="slidenum">
              <a:rPr lang="en-IN" smtClean="0"/>
              <a:t>3</a:t>
            </a:fld>
            <a:endParaRPr lang="en-IN"/>
          </a:p>
        </p:txBody>
      </p:sp>
    </p:spTree>
    <p:extLst>
      <p:ext uri="{BB962C8B-B14F-4D97-AF65-F5344CB8AC3E}">
        <p14:creationId xmlns:p14="http://schemas.microsoft.com/office/powerpoint/2010/main" val="1188406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Back in the day scientists </a:t>
            </a:r>
            <a:r>
              <a:rPr lang="en-IN" dirty="0" err="1"/>
              <a:t>observered</a:t>
            </a:r>
            <a:r>
              <a:rPr lang="en-IN" dirty="0"/>
              <a:t> the firing patterns of different nerve cells in a rat brain as it explored a rectangular arena. </a:t>
            </a:r>
          </a:p>
          <a:p>
            <a:endParaRPr lang="en-IN" dirty="0"/>
          </a:p>
          <a:p>
            <a:r>
              <a:rPr lang="en-IN" dirty="0"/>
              <a:t>In the images on the right hand side, red coloured dots indicate spikes. For a particular nerve cell was found to spike only when the organism was at a particular place in the arena. They named it place cell. And similarly we have grid cells, border cells, etc.</a:t>
            </a:r>
          </a:p>
          <a:p>
            <a:endParaRPr lang="en-IN" dirty="0"/>
          </a:p>
          <a:p>
            <a:endParaRPr lang="en-IN" dirty="0"/>
          </a:p>
          <a:p>
            <a:endParaRPr lang="en-US" dirty="0"/>
          </a:p>
        </p:txBody>
      </p:sp>
      <p:sp>
        <p:nvSpPr>
          <p:cNvPr id="4" name="Slide Number Placeholder 3"/>
          <p:cNvSpPr>
            <a:spLocks noGrp="1"/>
          </p:cNvSpPr>
          <p:nvPr>
            <p:ph type="sldNum" sz="quarter" idx="5"/>
          </p:nvPr>
        </p:nvSpPr>
        <p:spPr/>
        <p:txBody>
          <a:bodyPr/>
          <a:lstStyle/>
          <a:p>
            <a:fld id="{6B4A07F0-3460-47D4-BF18-918452AFC2E8}" type="slidenum">
              <a:rPr lang="en-IN" smtClean="0"/>
              <a:t>4</a:t>
            </a:fld>
            <a:endParaRPr lang="en-IN"/>
          </a:p>
        </p:txBody>
      </p:sp>
    </p:spTree>
    <p:extLst>
      <p:ext uri="{BB962C8B-B14F-4D97-AF65-F5344CB8AC3E}">
        <p14:creationId xmlns:p14="http://schemas.microsoft.com/office/powerpoint/2010/main" val="1750461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Looking at all of this, I set out to train a neural network to perform path integration and observed its pattern. </a:t>
            </a:r>
          </a:p>
          <a:p>
            <a:endParaRPr lang="en-IN" dirty="0"/>
          </a:p>
          <a:p>
            <a:r>
              <a:rPr lang="en-IN" dirty="0"/>
              <a:t>Path integration is the ability of the organism to estimate its relative location from the start based on external cues (such as vision, motor </a:t>
            </a:r>
            <a:r>
              <a:rPr lang="en-IN" dirty="0" err="1"/>
              <a:t>neuron</a:t>
            </a:r>
            <a:r>
              <a:rPr lang="en-IN" dirty="0"/>
              <a:t> activity, head direction cells activity, etc)</a:t>
            </a:r>
          </a:p>
          <a:p>
            <a:endParaRPr lang="en-IN" dirty="0"/>
          </a:p>
          <a:p>
            <a:r>
              <a:rPr lang="en-IN" dirty="0"/>
              <a:t>In this current setup, I trained an RNN to estimate (</a:t>
            </a:r>
            <a:r>
              <a:rPr lang="en-IN" dirty="0" err="1"/>
              <a:t>x,y</a:t>
            </a:r>
            <a:r>
              <a:rPr lang="en-IN" dirty="0"/>
              <a:t>) coordinates at every time step based on (speed, direction) input </a:t>
            </a:r>
          </a:p>
          <a:p>
            <a:endParaRPr lang="en-IN" dirty="0"/>
          </a:p>
          <a:p>
            <a:endParaRPr lang="en-US" dirty="0"/>
          </a:p>
        </p:txBody>
      </p:sp>
      <p:sp>
        <p:nvSpPr>
          <p:cNvPr id="4" name="Slide Number Placeholder 3"/>
          <p:cNvSpPr>
            <a:spLocks noGrp="1"/>
          </p:cNvSpPr>
          <p:nvPr>
            <p:ph type="sldNum" sz="quarter" idx="5"/>
          </p:nvPr>
        </p:nvSpPr>
        <p:spPr/>
        <p:txBody>
          <a:bodyPr/>
          <a:lstStyle/>
          <a:p>
            <a:fld id="{6B4A07F0-3460-47D4-BF18-918452AFC2E8}" type="slidenum">
              <a:rPr lang="en-IN" smtClean="0"/>
              <a:t>5</a:t>
            </a:fld>
            <a:endParaRPr lang="en-IN"/>
          </a:p>
        </p:txBody>
      </p:sp>
    </p:spTree>
    <p:extLst>
      <p:ext uri="{BB962C8B-B14F-4D97-AF65-F5344CB8AC3E}">
        <p14:creationId xmlns:p14="http://schemas.microsoft.com/office/powerpoint/2010/main" val="4142407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And here’s how the results turned out to be. The model got quite close to the estimating the path traversed by the agent. </a:t>
            </a:r>
          </a:p>
          <a:p>
            <a:endParaRPr lang="en-IN" dirty="0"/>
          </a:p>
          <a:p>
            <a:r>
              <a:rPr lang="en-IN" dirty="0"/>
              <a:t>To really understand this result, it is like closing your eyes and moving around in space and trying to estimate the your position relative to start based on you steps and turns.</a:t>
            </a:r>
            <a:endParaRPr lang="en-US" dirty="0"/>
          </a:p>
        </p:txBody>
      </p:sp>
      <p:sp>
        <p:nvSpPr>
          <p:cNvPr id="4" name="Slide Number Placeholder 3"/>
          <p:cNvSpPr>
            <a:spLocks noGrp="1"/>
          </p:cNvSpPr>
          <p:nvPr>
            <p:ph type="sldNum" sz="quarter" idx="5"/>
          </p:nvPr>
        </p:nvSpPr>
        <p:spPr/>
        <p:txBody>
          <a:bodyPr/>
          <a:lstStyle/>
          <a:p>
            <a:fld id="{6B4A07F0-3460-47D4-BF18-918452AFC2E8}" type="slidenum">
              <a:rPr lang="en-IN" smtClean="0"/>
              <a:t>6</a:t>
            </a:fld>
            <a:endParaRPr lang="en-IN"/>
          </a:p>
        </p:txBody>
      </p:sp>
    </p:spTree>
    <p:extLst>
      <p:ext uri="{BB962C8B-B14F-4D97-AF65-F5344CB8AC3E}">
        <p14:creationId xmlns:p14="http://schemas.microsoft.com/office/powerpoint/2010/main" val="32318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These images depict activity of specific hidden units in the RNN. As can be seen, there’s striking resemblance in of these to the firing patterns observed in the animal brain. Also, the manner in which these patterns appeared as epochs of training passed by is also consistent with brain development studies.</a:t>
            </a:r>
          </a:p>
          <a:p>
            <a:endParaRPr lang="en-IN" dirty="0"/>
          </a:p>
          <a:p>
            <a:r>
              <a:rPr lang="en-IN" dirty="0"/>
              <a:t>So, to this end we have a model that perform spatial localisation.  </a:t>
            </a:r>
            <a:endParaRPr lang="en-US" dirty="0"/>
          </a:p>
        </p:txBody>
      </p:sp>
      <p:sp>
        <p:nvSpPr>
          <p:cNvPr id="4" name="Slide Number Placeholder 3"/>
          <p:cNvSpPr>
            <a:spLocks noGrp="1"/>
          </p:cNvSpPr>
          <p:nvPr>
            <p:ph type="sldNum" sz="quarter" idx="5"/>
          </p:nvPr>
        </p:nvSpPr>
        <p:spPr/>
        <p:txBody>
          <a:bodyPr/>
          <a:lstStyle/>
          <a:p>
            <a:fld id="{6B4A07F0-3460-47D4-BF18-918452AFC2E8}" type="slidenum">
              <a:rPr lang="en-IN" smtClean="0"/>
              <a:t>7</a:t>
            </a:fld>
            <a:endParaRPr lang="en-IN"/>
          </a:p>
        </p:txBody>
      </p:sp>
    </p:spTree>
    <p:extLst>
      <p:ext uri="{BB962C8B-B14F-4D97-AF65-F5344CB8AC3E}">
        <p14:creationId xmlns:p14="http://schemas.microsoft.com/office/powerpoint/2010/main" val="2915752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With this done, in stage-2 I set to to pursue a larger goal and to pose a new set of questions. </a:t>
            </a:r>
          </a:p>
          <a:p>
            <a:endParaRPr lang="en-IN" dirty="0"/>
          </a:p>
          <a:p>
            <a:r>
              <a:rPr lang="en-IN" dirty="0"/>
              <a:t>How to develop a brain-inspired navigation system for artificial agents?</a:t>
            </a:r>
          </a:p>
          <a:p>
            <a:endParaRPr lang="en-IN" dirty="0"/>
          </a:p>
          <a:p>
            <a:r>
              <a:rPr lang="en-IN" dirty="0"/>
              <a:t>Note that the </a:t>
            </a:r>
            <a:r>
              <a:rPr lang="en-IN" dirty="0" err="1"/>
              <a:t>prev</a:t>
            </a:r>
            <a:r>
              <a:rPr lang="en-IN" dirty="0"/>
              <a:t> model was an artificial neural network, which.isn’t the way the brain works. Spiking neural </a:t>
            </a:r>
            <a:r>
              <a:rPr lang="en-IN" dirty="0" err="1"/>
              <a:t>netowrks</a:t>
            </a:r>
            <a:r>
              <a:rPr lang="en-IN" dirty="0"/>
              <a:t> mimic the function of the </a:t>
            </a:r>
            <a:r>
              <a:rPr lang="en-IN" dirty="0" err="1"/>
              <a:t>neurons</a:t>
            </a:r>
            <a:r>
              <a:rPr lang="en-IN" dirty="0"/>
              <a:t> present in brain and are energy efficient. They are also realisable using </a:t>
            </a:r>
            <a:r>
              <a:rPr lang="en-IN" dirty="0" err="1"/>
              <a:t>neuromorphic</a:t>
            </a:r>
            <a:r>
              <a:rPr lang="en-IN" dirty="0"/>
              <a:t> hardware. So if one day we were to build a physical robot with navigation capabilities at par with living organisms, it has to be with SNNs.</a:t>
            </a:r>
          </a:p>
          <a:p>
            <a:endParaRPr lang="en-IN" dirty="0"/>
          </a:p>
          <a:p>
            <a:r>
              <a:rPr lang="en-IN" dirty="0"/>
              <a:t>So the next question is – </a:t>
            </a:r>
          </a:p>
          <a:p>
            <a:r>
              <a:rPr lang="en-IN" dirty="0"/>
              <a:t> How to perform path integration using spiking neural networks </a:t>
            </a:r>
          </a:p>
          <a:p>
            <a:endParaRPr lang="en-IN" dirty="0"/>
          </a:p>
          <a:p>
            <a:endParaRPr lang="en-IN" dirty="0"/>
          </a:p>
          <a:p>
            <a:endParaRPr lang="en-US" dirty="0"/>
          </a:p>
        </p:txBody>
      </p:sp>
      <p:sp>
        <p:nvSpPr>
          <p:cNvPr id="4" name="Slide Number Placeholder 3"/>
          <p:cNvSpPr>
            <a:spLocks noGrp="1"/>
          </p:cNvSpPr>
          <p:nvPr>
            <p:ph type="sldNum" sz="quarter" idx="5"/>
          </p:nvPr>
        </p:nvSpPr>
        <p:spPr/>
        <p:txBody>
          <a:bodyPr/>
          <a:lstStyle/>
          <a:p>
            <a:fld id="{6B4A07F0-3460-47D4-BF18-918452AFC2E8}" type="slidenum">
              <a:rPr lang="en-IN" smtClean="0"/>
              <a:t>8</a:t>
            </a:fld>
            <a:endParaRPr lang="en-IN"/>
          </a:p>
        </p:txBody>
      </p:sp>
    </p:spTree>
    <p:extLst>
      <p:ext uri="{BB962C8B-B14F-4D97-AF65-F5344CB8AC3E}">
        <p14:creationId xmlns:p14="http://schemas.microsoft.com/office/powerpoint/2010/main" val="1160047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Current literature has a mention a variety of methods to build spiking neural networks – notable of them being spike timing dependent plasticity (STDP), tandem learning, transfer learning.</a:t>
            </a:r>
          </a:p>
          <a:p>
            <a:endParaRPr lang="en-IN" dirty="0"/>
          </a:p>
          <a:p>
            <a:r>
              <a:rPr lang="en-IN" dirty="0"/>
              <a:t>But all the above procedures were explored and described only for translating CNNs but not RNNs. There’s very little work about building a recurrent spiking neural networks. Even if there is any, it only suggests an algorithm or a hybrid network i.e. a combination of artificial and spiking elements. </a:t>
            </a:r>
          </a:p>
          <a:p>
            <a:endParaRPr lang="en-IN" dirty="0"/>
          </a:p>
          <a:p>
            <a:r>
              <a:rPr lang="en-IN" dirty="0"/>
              <a:t>Since I already have a trained artificial neural network, I decided to take inspiration from transfer learning methods. </a:t>
            </a:r>
          </a:p>
          <a:p>
            <a:endParaRPr lang="en-IN" dirty="0"/>
          </a:p>
          <a:p>
            <a:r>
              <a:rPr lang="en-IN" dirty="0"/>
              <a:t>Training in artificial domain and usage in spiking domain. </a:t>
            </a:r>
          </a:p>
          <a:p>
            <a:endParaRPr lang="en-IN" dirty="0"/>
          </a:p>
          <a:p>
            <a:endParaRPr lang="en-US" dirty="0"/>
          </a:p>
        </p:txBody>
      </p:sp>
      <p:sp>
        <p:nvSpPr>
          <p:cNvPr id="4" name="Slide Number Placeholder 3"/>
          <p:cNvSpPr>
            <a:spLocks noGrp="1"/>
          </p:cNvSpPr>
          <p:nvPr>
            <p:ph type="sldNum" sz="quarter" idx="5"/>
          </p:nvPr>
        </p:nvSpPr>
        <p:spPr/>
        <p:txBody>
          <a:bodyPr/>
          <a:lstStyle/>
          <a:p>
            <a:fld id="{6B4A07F0-3460-47D4-BF18-918452AFC2E8}" type="slidenum">
              <a:rPr lang="en-IN" smtClean="0"/>
              <a:t>9</a:t>
            </a:fld>
            <a:endParaRPr lang="en-IN"/>
          </a:p>
        </p:txBody>
      </p:sp>
    </p:spTree>
    <p:extLst>
      <p:ext uri="{BB962C8B-B14F-4D97-AF65-F5344CB8AC3E}">
        <p14:creationId xmlns:p14="http://schemas.microsoft.com/office/powerpoint/2010/main" val="3038606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7/4/21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63232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7/4/21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76071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7/4/21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01133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7/4/21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925812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7/4/21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64857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EAACC7-3B3F-47D1-959A-EF58926E955E}" type="datetimeFigureOut">
              <a:rPr lang="en-US" smtClean="0"/>
              <a:t>7/4/21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30638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EAACC7-3B3F-47D1-959A-EF58926E955E}" type="datetimeFigureOut">
              <a:rPr lang="en-US" smtClean="0"/>
              <a:t>7/4/21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94446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EAACC7-3B3F-47D1-959A-EF58926E955E}" type="datetimeFigureOut">
              <a:rPr lang="en-US" smtClean="0"/>
              <a:t>7/4/21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8426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AACC7-3B3F-47D1-959A-EF58926E955E}" type="datetimeFigureOut">
              <a:rPr lang="en-US" smtClean="0"/>
              <a:t>7/4/21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8472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7/4/21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53874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7/4/21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19443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AACC7-3B3F-47D1-959A-EF58926E955E}" type="datetimeFigureOut">
              <a:rPr lang="en-US" smtClean="0"/>
              <a:t>7/4/21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638377471"/>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hyperlink" Target="https://www.researchgate.net/figure/The-illustration-of-Leaky-Integrate-and-Fire-LIF-neuron-dynamics-The-pre-spikes-are_fig1_339574089" TargetMode="External"/><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2.jp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rive.google.com/drive/folders/11glL_OFT1oWZ6gHkDTL8omV1aIp108LX" TargetMode="External"/><Relationship Id="rId2" Type="http://schemas.openxmlformats.org/officeDocument/2006/relationships/hyperlink" Target="https://drive.google.com/file/d/11M4QzQVyp9ybmF3SSspjq0qKX1N-9QVO/view?usp=drivesdk" TargetMode="External"/><Relationship Id="rId1" Type="http://schemas.openxmlformats.org/officeDocument/2006/relationships/slideLayout" Target="../slideLayouts/slideLayout2.xml"/><Relationship Id="rId4" Type="http://schemas.openxmlformats.org/officeDocument/2006/relationships/hyperlink" Target="http://iitbnf.iitb.ac.in/udayanresearch/index.php/author/preeta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riken.jp/medialibrary/riken/research/rikenresearch/figures/low_2725.jp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ars.els-cdn.com/content/image/1-s2.0-S0960982212012079-gr2.jpg" TargetMode="External"/><Relationship Id="rId5" Type="http://schemas.openxmlformats.org/officeDocument/2006/relationships/hyperlink" Target="https://ars.els-cdn.com/content/image/1-s2.0-S0960982212012079-gr1_lrg.jpg" TargetMode="Externa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39395-CFE2-44BD-B355-E60E696712B6}"/>
              </a:ext>
            </a:extLst>
          </p:cNvPr>
          <p:cNvSpPr>
            <a:spLocks noGrp="1"/>
          </p:cNvSpPr>
          <p:nvPr>
            <p:ph type="ctrTitle"/>
          </p:nvPr>
        </p:nvSpPr>
        <p:spPr>
          <a:xfrm>
            <a:off x="841248" y="502920"/>
            <a:ext cx="10509504" cy="1975104"/>
          </a:xfrm>
        </p:spPr>
        <p:txBody>
          <a:bodyPr vert="horz" lIns="91440" tIns="45720" rIns="91440" bIns="45720" rtlCol="0" anchor="b">
            <a:normAutofit/>
          </a:bodyPr>
          <a:lstStyle/>
          <a:p>
            <a:r>
              <a:rPr lang="en-US" sz="5400" kern="1200" dirty="0">
                <a:solidFill>
                  <a:schemeClr val="tx1"/>
                </a:solidFill>
                <a:latin typeface="+mj-lt"/>
                <a:ea typeface="+mj-ea"/>
                <a:cs typeface="+mj-cs"/>
              </a:rPr>
              <a:t>Spatial Localization using </a:t>
            </a:r>
            <a:r>
              <a:rPr lang="en-IN" sz="5400" kern="1200" dirty="0">
                <a:solidFill>
                  <a:schemeClr val="tx1"/>
                </a:solidFill>
                <a:latin typeface="+mj-lt"/>
                <a:ea typeface="+mj-ea"/>
                <a:cs typeface="+mj-cs"/>
              </a:rPr>
              <a:t>S</a:t>
            </a:r>
            <a:r>
              <a:rPr lang="en-US" sz="5400" kern="1200" dirty="0" err="1">
                <a:solidFill>
                  <a:schemeClr val="tx1"/>
                </a:solidFill>
                <a:latin typeface="+mj-lt"/>
                <a:ea typeface="+mj-ea"/>
                <a:cs typeface="+mj-cs"/>
              </a:rPr>
              <a:t>NNs</a:t>
            </a:r>
            <a:endParaRPr lang="en-US" sz="5400"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81C977DC-D97F-4106-AAC2-A46C4A64ACB2}"/>
              </a:ext>
            </a:extLst>
          </p:cNvPr>
          <p:cNvSpPr>
            <a:spLocks noGrp="1"/>
          </p:cNvSpPr>
          <p:nvPr>
            <p:ph type="subTitle" idx="1"/>
          </p:nvPr>
        </p:nvSpPr>
        <p:spPr>
          <a:xfrm>
            <a:off x="841248" y="3328416"/>
            <a:ext cx="10509504" cy="2715768"/>
          </a:xfrm>
        </p:spPr>
        <p:txBody>
          <a:bodyPr vert="horz" lIns="91440" tIns="45720" rIns="91440" bIns="45720" rtlCol="0">
            <a:normAutofit/>
          </a:bodyPr>
          <a:lstStyle/>
          <a:p>
            <a:r>
              <a:rPr lang="en-US" sz="2200" dirty="0"/>
              <a:t>BTP Stage-</a:t>
            </a:r>
            <a:r>
              <a:rPr lang="en-IN" sz="2200" dirty="0"/>
              <a:t>2</a:t>
            </a:r>
            <a:endParaRPr lang="en-US" sz="2200" dirty="0"/>
          </a:p>
          <a:p>
            <a:r>
              <a:rPr lang="en-US" sz="2200" dirty="0"/>
              <a:t>By</a:t>
            </a:r>
          </a:p>
          <a:p>
            <a:r>
              <a:rPr lang="en-US" sz="2200" dirty="0"/>
              <a:t>Preetam Pinnada, 170070042</a:t>
            </a:r>
          </a:p>
          <a:p>
            <a:endParaRPr lang="en-US" sz="2200" dirty="0"/>
          </a:p>
          <a:p>
            <a:r>
              <a:rPr lang="en-US" sz="2200" dirty="0"/>
              <a:t>Supervisor:</a:t>
            </a:r>
          </a:p>
          <a:p>
            <a:r>
              <a:rPr lang="en-US" sz="2200" dirty="0"/>
              <a:t>Prof. Udayan Ganguly</a:t>
            </a:r>
          </a:p>
        </p:txBody>
      </p:sp>
    </p:spTree>
    <p:extLst>
      <p:ext uri="{BB962C8B-B14F-4D97-AF65-F5344CB8AC3E}">
        <p14:creationId xmlns:p14="http://schemas.microsoft.com/office/powerpoint/2010/main" val="3945623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3A7C1-AF64-4F70-B07D-C4C80E9D95AE}"/>
              </a:ext>
            </a:extLst>
          </p:cNvPr>
          <p:cNvSpPr>
            <a:spLocks noGrp="1"/>
          </p:cNvSpPr>
          <p:nvPr>
            <p:ph type="title"/>
          </p:nvPr>
        </p:nvSpPr>
        <p:spPr/>
        <p:txBody>
          <a:bodyPr/>
          <a:lstStyle/>
          <a:p>
            <a:r>
              <a:rPr lang="en-IN"/>
              <a:t>Elements: LIF Neuron &amp; Synapse</a:t>
            </a:r>
            <a:endParaRPr lang="en-IN" dirty="0"/>
          </a:p>
        </p:txBody>
      </p:sp>
      <p:pic>
        <p:nvPicPr>
          <p:cNvPr id="3" name="Content Placeholder 2" descr="\frac{dV}{dt} = \frac{1}{C} [-g(V-E_l)+I]">
            <a:extLst>
              <a:ext uri="{FF2B5EF4-FFF2-40B4-BE49-F238E27FC236}">
                <a16:creationId xmlns:a16="http://schemas.microsoft.com/office/drawing/2014/main" id="{A8C59453-6734-2E40-A348-CB77F4837A3A}"/>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65198" y="2587624"/>
            <a:ext cx="1765301" cy="216959"/>
          </a:xfrm>
          <a:prstGeom prst="rect">
            <a:avLst/>
          </a:prstGeom>
          <a:noFill/>
          <a:ln>
            <a:noFill/>
          </a:ln>
        </p:spPr>
      </p:pic>
      <p:pic>
        <p:nvPicPr>
          <p:cNvPr id="6" name="Picture 5" descr="rate(I) = \frac{1}{\tau_{ref} - \tau_{RC} ln(1-\frac{g(V_{th}-E_l)}{I})} ">
            <a:extLst>
              <a:ext uri="{FF2B5EF4-FFF2-40B4-BE49-F238E27FC236}">
                <a16:creationId xmlns:a16="http://schemas.microsoft.com/office/drawing/2014/main" id="{1FD2794C-A3AF-2C49-ABC2-1AD1DF9A22C5}"/>
              </a:ext>
            </a:extLst>
          </p:cNvPr>
          <p:cNvPicPr/>
          <p:nvPr/>
        </p:nvPicPr>
        <p:blipFill>
          <a:blip r:embed="rId4"/>
          <a:stretch>
            <a:fillRect/>
          </a:stretch>
        </p:blipFill>
        <p:spPr>
          <a:xfrm>
            <a:off x="965199" y="3124199"/>
            <a:ext cx="2072218" cy="304801"/>
          </a:xfrm>
          <a:prstGeom prst="rect">
            <a:avLst/>
          </a:prstGeom>
        </p:spPr>
      </p:pic>
      <p:sp>
        <p:nvSpPr>
          <p:cNvPr id="11" name="TextBox 10">
            <a:extLst>
              <a:ext uri="{FF2B5EF4-FFF2-40B4-BE49-F238E27FC236}">
                <a16:creationId xmlns:a16="http://schemas.microsoft.com/office/drawing/2014/main" id="{30A00F05-509E-9E44-9DF6-D005FC0494FB}"/>
              </a:ext>
            </a:extLst>
          </p:cNvPr>
          <p:cNvSpPr txBox="1"/>
          <p:nvPr/>
        </p:nvSpPr>
        <p:spPr>
          <a:xfrm>
            <a:off x="4271898" y="4551361"/>
            <a:ext cx="6954901" cy="215444"/>
          </a:xfrm>
          <a:prstGeom prst="rect">
            <a:avLst/>
          </a:prstGeom>
          <a:noFill/>
        </p:spPr>
        <p:txBody>
          <a:bodyPr wrap="square">
            <a:spAutoFit/>
          </a:bodyPr>
          <a:lstStyle/>
          <a:p>
            <a:r>
              <a:rPr lang="en-IN" sz="800"/>
              <a:t>Source:  </a:t>
            </a:r>
            <a:r>
              <a:rPr lang="en-IN" sz="800">
                <a:hlinkClick r:id="rId5"/>
              </a:rPr>
              <a:t>https://www.researchgate.net/figure/The-illustration-of-Leaky-Integrate-and-Fire-LIF-neuron-dynamics-The-pre-spikes-are_fig1_339574089</a:t>
            </a:r>
            <a:endParaRPr lang="en-IN" sz="800"/>
          </a:p>
        </p:txBody>
      </p:sp>
      <p:pic>
        <p:nvPicPr>
          <p:cNvPr id="5" name="Picture 4">
            <a:extLst>
              <a:ext uri="{FF2B5EF4-FFF2-40B4-BE49-F238E27FC236}">
                <a16:creationId xmlns:a16="http://schemas.microsoft.com/office/drawing/2014/main" id="{659EC17E-D0E7-4F4F-A3CB-08745F493DF5}"/>
              </a:ext>
            </a:extLst>
          </p:cNvPr>
          <p:cNvPicPr>
            <a:picLocks noChangeAspect="1"/>
          </p:cNvPicPr>
          <p:nvPr/>
        </p:nvPicPr>
        <p:blipFill>
          <a:blip r:embed="rId6"/>
          <a:stretch>
            <a:fillRect/>
          </a:stretch>
        </p:blipFill>
        <p:spPr>
          <a:xfrm>
            <a:off x="4271899" y="2587624"/>
            <a:ext cx="6954902" cy="1963737"/>
          </a:xfrm>
          <a:prstGeom prst="rect">
            <a:avLst/>
          </a:prstGeom>
        </p:spPr>
      </p:pic>
      <p:pic>
        <p:nvPicPr>
          <p:cNvPr id="4" name="Picture 3" descr="I(t) = wI_0(e^{-\frac{t-t_s}{\tau_m}} - e^{-\frac{t-t_s}{\tau_s}}) ">
            <a:extLst>
              <a:ext uri="{FF2B5EF4-FFF2-40B4-BE49-F238E27FC236}">
                <a16:creationId xmlns:a16="http://schemas.microsoft.com/office/drawing/2014/main" id="{A2F3523C-E8CF-7948-82A2-364F048DB486}"/>
              </a:ext>
            </a:extLst>
          </p:cNvPr>
          <p:cNvPicPr/>
          <p:nvPr/>
        </p:nvPicPr>
        <p:blipFill>
          <a:blip r:embed="rId7"/>
          <a:stretch>
            <a:fillRect/>
          </a:stretch>
        </p:blipFill>
        <p:spPr>
          <a:xfrm>
            <a:off x="965199" y="3748618"/>
            <a:ext cx="1765300" cy="222250"/>
          </a:xfrm>
          <a:prstGeom prst="rect">
            <a:avLst/>
          </a:prstGeom>
        </p:spPr>
      </p:pic>
    </p:spTree>
    <p:extLst>
      <p:ext uri="{BB962C8B-B14F-4D97-AF65-F5344CB8AC3E}">
        <p14:creationId xmlns:p14="http://schemas.microsoft.com/office/powerpoint/2010/main" val="3982648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0457-C9ED-4CE3-836E-3D2C383D9E69}"/>
              </a:ext>
            </a:extLst>
          </p:cNvPr>
          <p:cNvSpPr>
            <a:spLocks noGrp="1"/>
          </p:cNvSpPr>
          <p:nvPr>
            <p:ph type="title"/>
          </p:nvPr>
        </p:nvSpPr>
        <p:spPr/>
        <p:txBody>
          <a:bodyPr/>
          <a:lstStyle/>
          <a:p>
            <a:r>
              <a:rPr lang="en-IN" dirty="0"/>
              <a:t>Model Details</a:t>
            </a:r>
          </a:p>
        </p:txBody>
      </p:sp>
      <p:pic>
        <p:nvPicPr>
          <p:cNvPr id="31" name="Content Placeholder 30">
            <a:extLst>
              <a:ext uri="{FF2B5EF4-FFF2-40B4-BE49-F238E27FC236}">
                <a16:creationId xmlns:a16="http://schemas.microsoft.com/office/drawing/2014/main" id="{3EED9537-3273-49A9-A5C4-D4E367254129}"/>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38200" y="2105115"/>
            <a:ext cx="4368800" cy="236586"/>
          </a:xfrm>
          <a:prstGeom prst="rect">
            <a:avLst/>
          </a:prstGeom>
        </p:spPr>
      </p:pic>
      <p:pic>
        <p:nvPicPr>
          <p:cNvPr id="32" name="Picture 31" descr="y_j(t) = \sum_{i=1}^{N}W_{ji}^{out}u_i(t)">
            <a:extLst>
              <a:ext uri="{FF2B5EF4-FFF2-40B4-BE49-F238E27FC236}">
                <a16:creationId xmlns:a16="http://schemas.microsoft.com/office/drawing/2014/main" id="{E7367E30-078B-4C6F-9C23-1C8228601FD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38200" y="3429000"/>
            <a:ext cx="1621989" cy="236586"/>
          </a:xfrm>
          <a:prstGeom prst="rect">
            <a:avLst/>
          </a:prstGeom>
          <a:noFill/>
          <a:ln>
            <a:noFill/>
          </a:ln>
        </p:spPr>
      </p:pic>
      <p:pic>
        <p:nvPicPr>
          <p:cNvPr id="13" name="Picture 12">
            <a:extLst>
              <a:ext uri="{FF2B5EF4-FFF2-40B4-BE49-F238E27FC236}">
                <a16:creationId xmlns:a16="http://schemas.microsoft.com/office/drawing/2014/main" id="{FBF63376-9531-444A-B6D5-C18DC236CE1F}"/>
              </a:ext>
            </a:extLst>
          </p:cNvPr>
          <p:cNvPicPr/>
          <p:nvPr/>
        </p:nvPicPr>
        <p:blipFill>
          <a:blip r:embed="rId5"/>
          <a:stretch>
            <a:fillRect/>
          </a:stretch>
        </p:blipFill>
        <p:spPr>
          <a:xfrm>
            <a:off x="838200" y="2804502"/>
            <a:ext cx="1247023" cy="161697"/>
          </a:xfrm>
          <a:prstGeom prst="rect">
            <a:avLst/>
          </a:prstGeom>
        </p:spPr>
      </p:pic>
      <p:pic>
        <p:nvPicPr>
          <p:cNvPr id="3" name="Picture 2">
            <a:extLst>
              <a:ext uri="{FF2B5EF4-FFF2-40B4-BE49-F238E27FC236}">
                <a16:creationId xmlns:a16="http://schemas.microsoft.com/office/drawing/2014/main" id="{CC584B6F-B03C-0B4D-8EB8-4E9F8D57C264}"/>
              </a:ext>
            </a:extLst>
          </p:cNvPr>
          <p:cNvPicPr/>
          <p:nvPr/>
        </p:nvPicPr>
        <p:blipFill>
          <a:blip r:embed="rId6"/>
          <a:stretch>
            <a:fillRect/>
          </a:stretch>
        </p:blipFill>
        <p:spPr>
          <a:xfrm>
            <a:off x="6985000" y="2053589"/>
            <a:ext cx="4368800" cy="3079327"/>
          </a:xfrm>
          <a:prstGeom prst="rect">
            <a:avLst/>
          </a:prstGeom>
        </p:spPr>
      </p:pic>
    </p:spTree>
    <p:extLst>
      <p:ext uri="{BB962C8B-B14F-4D97-AF65-F5344CB8AC3E}">
        <p14:creationId xmlns:p14="http://schemas.microsoft.com/office/powerpoint/2010/main" val="3202240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D83B8-0B2B-4438-B9CA-0AE228B28A08}"/>
              </a:ext>
            </a:extLst>
          </p:cNvPr>
          <p:cNvSpPr>
            <a:spLocks noGrp="1"/>
          </p:cNvSpPr>
          <p:nvPr>
            <p:ph type="title"/>
          </p:nvPr>
        </p:nvSpPr>
        <p:spPr>
          <a:xfrm>
            <a:off x="841248" y="426720"/>
            <a:ext cx="10506456" cy="1919141"/>
          </a:xfrm>
        </p:spPr>
        <p:txBody>
          <a:bodyPr anchor="b">
            <a:normAutofit/>
          </a:bodyPr>
          <a:lstStyle/>
          <a:p>
            <a:r>
              <a:rPr lang="en-IN" sz="6000" dirty="0"/>
              <a:t>3 Key Ideas</a:t>
            </a:r>
          </a:p>
        </p:txBody>
      </p:sp>
      <p:sp>
        <p:nvSpPr>
          <p:cNvPr id="3" name="Content Placeholder 2">
            <a:extLst>
              <a:ext uri="{FF2B5EF4-FFF2-40B4-BE49-F238E27FC236}">
                <a16:creationId xmlns:a16="http://schemas.microsoft.com/office/drawing/2014/main" id="{CD5B9EA1-DDF6-4334-92B6-F35DD1F66331}"/>
              </a:ext>
            </a:extLst>
          </p:cNvPr>
          <p:cNvSpPr>
            <a:spLocks noGrp="1"/>
          </p:cNvSpPr>
          <p:nvPr>
            <p:ph idx="1"/>
          </p:nvPr>
        </p:nvSpPr>
        <p:spPr>
          <a:xfrm>
            <a:off x="841248" y="3337269"/>
            <a:ext cx="10509504" cy="2905686"/>
          </a:xfrm>
        </p:spPr>
        <p:txBody>
          <a:bodyPr>
            <a:normAutofit lnSpcReduction="10000"/>
          </a:bodyPr>
          <a:lstStyle/>
          <a:p>
            <a:r>
              <a:rPr lang="en-IN" sz="2200" dirty="0">
                <a:solidFill>
                  <a:schemeClr val="accent1"/>
                </a:solidFill>
              </a:rPr>
              <a:t>Data pre-processing</a:t>
            </a:r>
          </a:p>
          <a:p>
            <a:pPr lvl="1"/>
            <a:r>
              <a:rPr lang="en-IN" sz="2000" dirty="0"/>
              <a:t>Negative values shouldn’t be passed to LIF </a:t>
            </a:r>
            <a:r>
              <a:rPr lang="en-IN" sz="2000" dirty="0" err="1"/>
              <a:t>Neurons</a:t>
            </a:r>
            <a:endParaRPr lang="en-IN" sz="2000" dirty="0"/>
          </a:p>
          <a:p>
            <a:pPr lvl="1"/>
            <a:endParaRPr lang="en-IN" sz="2200" dirty="0"/>
          </a:p>
          <a:p>
            <a:r>
              <a:rPr lang="en-IN" sz="2200" dirty="0">
                <a:solidFill>
                  <a:schemeClr val="accent1"/>
                </a:solidFill>
              </a:rPr>
              <a:t>Recurrent connections in SNN</a:t>
            </a:r>
          </a:p>
          <a:p>
            <a:pPr lvl="1"/>
            <a:r>
              <a:rPr lang="en-IN" sz="2000" dirty="0"/>
              <a:t>Concept of input frames</a:t>
            </a:r>
          </a:p>
          <a:p>
            <a:pPr lvl="1"/>
            <a:endParaRPr lang="en-IN" sz="1800" dirty="0"/>
          </a:p>
          <a:p>
            <a:r>
              <a:rPr lang="en-IN" sz="2200" i="1" dirty="0" err="1">
                <a:solidFill>
                  <a:schemeClr val="accent1"/>
                </a:solidFill>
              </a:rPr>
              <a:t>Tanh</a:t>
            </a:r>
            <a:r>
              <a:rPr lang="en-IN" sz="2200" dirty="0">
                <a:solidFill>
                  <a:schemeClr val="accent1"/>
                </a:solidFill>
              </a:rPr>
              <a:t> activation in SNN</a:t>
            </a:r>
          </a:p>
          <a:p>
            <a:pPr lvl="1"/>
            <a:r>
              <a:rPr lang="en-IN" sz="2000" dirty="0"/>
              <a:t>Playing with parameters of </a:t>
            </a:r>
            <a:r>
              <a:rPr lang="en-IN" sz="2000" dirty="0" err="1"/>
              <a:t>neuron</a:t>
            </a:r>
            <a:r>
              <a:rPr lang="en-IN" sz="2000" dirty="0"/>
              <a:t> model</a:t>
            </a:r>
            <a:endParaRPr lang="en-IN" sz="1800" dirty="0"/>
          </a:p>
        </p:txBody>
      </p:sp>
      <p:pic>
        <p:nvPicPr>
          <p:cNvPr id="5" name="Picture 4">
            <a:extLst>
              <a:ext uri="{FF2B5EF4-FFF2-40B4-BE49-F238E27FC236}">
                <a16:creationId xmlns:a16="http://schemas.microsoft.com/office/drawing/2014/main" id="{D51C77F6-CEDC-2A4B-A01A-DD3E05556DB6}"/>
              </a:ext>
            </a:extLst>
          </p:cNvPr>
          <p:cNvPicPr>
            <a:picLocks noChangeAspect="1"/>
          </p:cNvPicPr>
          <p:nvPr/>
        </p:nvPicPr>
        <p:blipFill>
          <a:blip r:embed="rId3"/>
          <a:stretch>
            <a:fillRect/>
          </a:stretch>
        </p:blipFill>
        <p:spPr>
          <a:xfrm>
            <a:off x="8184090" y="4661148"/>
            <a:ext cx="3163614" cy="1581807"/>
          </a:xfrm>
          <a:prstGeom prst="rect">
            <a:avLst/>
          </a:prstGeom>
        </p:spPr>
      </p:pic>
    </p:spTree>
    <p:extLst>
      <p:ext uri="{BB962C8B-B14F-4D97-AF65-F5344CB8AC3E}">
        <p14:creationId xmlns:p14="http://schemas.microsoft.com/office/powerpoint/2010/main" val="3503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5426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FC9D-F63D-4E5D-9531-ECF3D39DD36E}"/>
              </a:ext>
            </a:extLst>
          </p:cNvPr>
          <p:cNvSpPr>
            <a:spLocks noGrp="1"/>
          </p:cNvSpPr>
          <p:nvPr>
            <p:ph type="title"/>
          </p:nvPr>
        </p:nvSpPr>
        <p:spPr/>
        <p:txBody>
          <a:bodyPr/>
          <a:lstStyle/>
          <a:p>
            <a:r>
              <a:rPr lang="en-IN"/>
              <a:t>Future Work</a:t>
            </a:r>
            <a:endParaRPr lang="en-IN" dirty="0"/>
          </a:p>
        </p:txBody>
      </p:sp>
      <p:sp>
        <p:nvSpPr>
          <p:cNvPr id="5" name="Content Placeholder 4">
            <a:extLst>
              <a:ext uri="{FF2B5EF4-FFF2-40B4-BE49-F238E27FC236}">
                <a16:creationId xmlns:a16="http://schemas.microsoft.com/office/drawing/2014/main" id="{BB757654-CC2B-7F48-9FCD-9950C68A3D33}"/>
              </a:ext>
            </a:extLst>
          </p:cNvPr>
          <p:cNvSpPr>
            <a:spLocks noGrp="1"/>
          </p:cNvSpPr>
          <p:nvPr>
            <p:ph idx="1"/>
          </p:nvPr>
        </p:nvSpPr>
        <p:spPr/>
        <p:txBody>
          <a:bodyPr/>
          <a:lstStyle/>
          <a:p>
            <a:pPr fontAlgn="base"/>
            <a:r>
              <a:rPr lang="en-IN" b="0" i="0" u="none" strike="noStrike" dirty="0">
                <a:solidFill>
                  <a:srgbClr val="333333"/>
                </a:solidFill>
                <a:effectLst/>
              </a:rPr>
              <a:t>Implementation on </a:t>
            </a:r>
            <a:r>
              <a:rPr lang="en-IN" b="0" i="0" u="none" strike="noStrike" dirty="0" err="1">
                <a:solidFill>
                  <a:srgbClr val="333333"/>
                </a:solidFill>
                <a:effectLst/>
              </a:rPr>
              <a:t>Loihi</a:t>
            </a:r>
            <a:endParaRPr lang="en-IN" b="0" i="0" u="none" strike="noStrike" dirty="0">
              <a:solidFill>
                <a:srgbClr val="333333"/>
              </a:solidFill>
              <a:effectLst/>
            </a:endParaRPr>
          </a:p>
          <a:p>
            <a:pPr fontAlgn="base"/>
            <a:r>
              <a:rPr lang="en-IN" b="0" i="0" u="none" strike="noStrike" dirty="0">
                <a:solidFill>
                  <a:srgbClr val="333333"/>
                </a:solidFill>
                <a:effectLst/>
              </a:rPr>
              <a:t>Training RNN in spiking domain</a:t>
            </a:r>
          </a:p>
          <a:p>
            <a:pPr fontAlgn="base"/>
            <a:r>
              <a:rPr lang="en-IN" b="0" i="0" u="none" strike="noStrike" dirty="0">
                <a:solidFill>
                  <a:srgbClr val="333333"/>
                </a:solidFill>
                <a:effectLst/>
              </a:rPr>
              <a:t>Perform navigation tasks (integration with </a:t>
            </a:r>
            <a:r>
              <a:rPr lang="en-IN" b="0" i="0" u="none" strike="noStrike" dirty="0" err="1">
                <a:solidFill>
                  <a:srgbClr val="333333"/>
                </a:solidFill>
                <a:effectLst/>
              </a:rPr>
              <a:t>C.Elegans</a:t>
            </a:r>
            <a:r>
              <a:rPr lang="en-IN" b="0" i="0" u="none" strike="noStrike" dirty="0">
                <a:solidFill>
                  <a:srgbClr val="333333"/>
                </a:solidFill>
                <a:effectLst/>
              </a:rPr>
              <a:t> work)</a:t>
            </a:r>
          </a:p>
          <a:p>
            <a:pPr marL="571500" indent="-571500">
              <a:buFont typeface="+mj-lt"/>
              <a:buAutoNum type="romanUcPeriod"/>
            </a:pPr>
            <a:endParaRPr lang="en-US" dirty="0"/>
          </a:p>
        </p:txBody>
      </p:sp>
    </p:spTree>
    <p:extLst>
      <p:ext uri="{BB962C8B-B14F-4D97-AF65-F5344CB8AC3E}">
        <p14:creationId xmlns:p14="http://schemas.microsoft.com/office/powerpoint/2010/main" val="3655557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B213-DEBE-4B43-A106-37D92C157267}"/>
              </a:ext>
            </a:extLst>
          </p:cNvPr>
          <p:cNvSpPr>
            <a:spLocks noGrp="1"/>
          </p:cNvSpPr>
          <p:nvPr>
            <p:ph type="title"/>
          </p:nvPr>
        </p:nvSpPr>
        <p:spPr/>
        <p:txBody>
          <a:bodyPr/>
          <a:lstStyle/>
          <a:p>
            <a:r>
              <a:rPr lang="en-IN"/>
              <a:t>Links</a:t>
            </a:r>
            <a:endParaRPr lang="en-IN" dirty="0"/>
          </a:p>
        </p:txBody>
      </p:sp>
      <p:sp>
        <p:nvSpPr>
          <p:cNvPr id="3" name="Content Placeholder 2">
            <a:extLst>
              <a:ext uri="{FF2B5EF4-FFF2-40B4-BE49-F238E27FC236}">
                <a16:creationId xmlns:a16="http://schemas.microsoft.com/office/drawing/2014/main" id="{150E2B79-EB4F-43BF-9156-73D7455AC28B}"/>
              </a:ext>
            </a:extLst>
          </p:cNvPr>
          <p:cNvSpPr>
            <a:spLocks noGrp="1"/>
          </p:cNvSpPr>
          <p:nvPr>
            <p:ph idx="1"/>
          </p:nvPr>
        </p:nvSpPr>
        <p:spPr/>
        <p:txBody>
          <a:bodyPr/>
          <a:lstStyle/>
          <a:p>
            <a:pPr marL="514350" indent="-514350">
              <a:buFont typeface="+mj-lt"/>
              <a:buAutoNum type="arabicPeriod"/>
            </a:pPr>
            <a:r>
              <a:rPr lang="en-IN" sz="2800">
                <a:hlinkClick r:id="rId2"/>
              </a:rPr>
              <a:t>Report</a:t>
            </a:r>
            <a:endParaRPr lang="en-IN"/>
          </a:p>
          <a:p>
            <a:pPr marL="514350" indent="-514350">
              <a:buFont typeface="+mj-lt"/>
              <a:buAutoNum type="arabicPeriod"/>
            </a:pPr>
            <a:r>
              <a:rPr lang="en-IN">
                <a:hlinkClick r:id="rId3"/>
              </a:rPr>
              <a:t>BTP-1</a:t>
            </a:r>
            <a:endParaRPr lang="en-IN" sz="2800"/>
          </a:p>
          <a:p>
            <a:pPr marL="514350" indent="-514350">
              <a:buFont typeface="+mj-lt"/>
              <a:buAutoNum type="arabicPeriod"/>
            </a:pPr>
            <a:r>
              <a:rPr lang="en-IN" sz="2800">
                <a:hlinkClick r:id="rId4"/>
              </a:rPr>
              <a:t>Blogposts</a:t>
            </a:r>
            <a:endParaRPr lang="en-IN" sz="2800" dirty="0"/>
          </a:p>
        </p:txBody>
      </p:sp>
    </p:spTree>
    <p:extLst>
      <p:ext uri="{BB962C8B-B14F-4D97-AF65-F5344CB8AC3E}">
        <p14:creationId xmlns:p14="http://schemas.microsoft.com/office/powerpoint/2010/main" val="1006108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6">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8">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2" name="Group 10">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2" name="Freeform: Shape 11">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8" name="Freeform: Shape 17">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013AB34-F1D8-4ABD-9BEC-CD95334E9390}"/>
              </a:ext>
            </a:extLst>
          </p:cNvPr>
          <p:cNvSpPr>
            <a:spLocks noGrp="1"/>
          </p:cNvSpPr>
          <p:nvPr>
            <p:ph type="title"/>
          </p:nvPr>
        </p:nvSpPr>
        <p:spPr>
          <a:xfrm>
            <a:off x="804672" y="1055098"/>
            <a:ext cx="5760719" cy="4747805"/>
          </a:xfrm>
        </p:spPr>
        <p:txBody>
          <a:bodyPr vert="horz" lIns="91440" tIns="45720" rIns="91440" bIns="45720" rtlCol="0" anchor="ctr">
            <a:normAutofit/>
          </a:bodyPr>
          <a:lstStyle/>
          <a:p>
            <a:r>
              <a:rPr lang="en-US" sz="4000" kern="1200">
                <a:solidFill>
                  <a:schemeClr val="tx2"/>
                </a:solidFill>
                <a:latin typeface="+mj-lt"/>
                <a:ea typeface="+mj-ea"/>
                <a:cs typeface="+mj-cs"/>
              </a:rPr>
              <a:t>Questions?</a:t>
            </a:r>
          </a:p>
        </p:txBody>
      </p:sp>
    </p:spTree>
    <p:extLst>
      <p:ext uri="{BB962C8B-B14F-4D97-AF65-F5344CB8AC3E}">
        <p14:creationId xmlns:p14="http://schemas.microsoft.com/office/powerpoint/2010/main" val="2238448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D83B8-0B2B-4438-B9CA-0AE228B28A08}"/>
              </a:ext>
            </a:extLst>
          </p:cNvPr>
          <p:cNvSpPr>
            <a:spLocks noGrp="1"/>
          </p:cNvSpPr>
          <p:nvPr>
            <p:ph type="title"/>
          </p:nvPr>
        </p:nvSpPr>
        <p:spPr>
          <a:xfrm>
            <a:off x="841248" y="426720"/>
            <a:ext cx="10506456" cy="1919141"/>
          </a:xfrm>
        </p:spPr>
        <p:txBody>
          <a:bodyPr anchor="b">
            <a:normAutofit/>
          </a:bodyPr>
          <a:lstStyle/>
          <a:p>
            <a:r>
              <a:rPr lang="en-IN" sz="6000" dirty="0"/>
              <a:t>Questions</a:t>
            </a:r>
          </a:p>
        </p:txBody>
      </p:sp>
      <p:sp>
        <p:nvSpPr>
          <p:cNvPr id="3" name="Content Placeholder 2">
            <a:extLst>
              <a:ext uri="{FF2B5EF4-FFF2-40B4-BE49-F238E27FC236}">
                <a16:creationId xmlns:a16="http://schemas.microsoft.com/office/drawing/2014/main" id="{CD5B9EA1-DDF6-4334-92B6-F35DD1F66331}"/>
              </a:ext>
            </a:extLst>
          </p:cNvPr>
          <p:cNvSpPr>
            <a:spLocks noGrp="1"/>
          </p:cNvSpPr>
          <p:nvPr>
            <p:ph idx="1"/>
          </p:nvPr>
        </p:nvSpPr>
        <p:spPr>
          <a:xfrm>
            <a:off x="841248" y="3337269"/>
            <a:ext cx="10509504" cy="2905686"/>
          </a:xfrm>
        </p:spPr>
        <p:txBody>
          <a:bodyPr>
            <a:normAutofit/>
          </a:bodyPr>
          <a:lstStyle/>
          <a:p>
            <a:pPr marL="514350" indent="-514350">
              <a:buFont typeface="+mj-lt"/>
              <a:buAutoNum type="arabicPeriod"/>
            </a:pPr>
            <a:r>
              <a:rPr lang="en-IN" sz="2200" dirty="0"/>
              <a:t>How do humans understand and navigate through an environment?</a:t>
            </a:r>
          </a:p>
          <a:p>
            <a:pPr marL="514350" indent="-514350">
              <a:buFont typeface="+mj-lt"/>
              <a:buAutoNum type="arabicPeriod"/>
            </a:pPr>
            <a:r>
              <a:rPr lang="en-IN" sz="2200" dirty="0"/>
              <a:t>How can it help in designing a spatial localization system for artificial agents?</a:t>
            </a:r>
          </a:p>
          <a:p>
            <a:pPr marL="514350" indent="-514350">
              <a:buFont typeface="+mj-lt"/>
              <a:buAutoNum type="arabicPeriod"/>
            </a:pPr>
            <a:r>
              <a:rPr lang="en-IN" sz="2200" dirty="0"/>
              <a:t>What does it tell us about brain development?</a:t>
            </a:r>
          </a:p>
        </p:txBody>
      </p:sp>
    </p:spTree>
    <p:extLst>
      <p:ext uri="{BB962C8B-B14F-4D97-AF65-F5344CB8AC3E}">
        <p14:creationId xmlns:p14="http://schemas.microsoft.com/office/powerpoint/2010/main" val="1237028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C8536-BBF2-4E94-BF32-86B6A4ABD89E}"/>
              </a:ext>
            </a:extLst>
          </p:cNvPr>
          <p:cNvSpPr>
            <a:spLocks noGrp="1"/>
          </p:cNvSpPr>
          <p:nvPr>
            <p:ph type="title"/>
          </p:nvPr>
        </p:nvSpPr>
        <p:spPr>
          <a:xfrm>
            <a:off x="479211" y="2590698"/>
            <a:ext cx="3605572" cy="1676603"/>
          </a:xfrm>
        </p:spPr>
        <p:txBody>
          <a:bodyPr vert="horz" lIns="91440" tIns="45720" rIns="91440" bIns="45720" rtlCol="0" anchor="ctr">
            <a:noAutofit/>
          </a:bodyPr>
          <a:lstStyle/>
          <a:p>
            <a:r>
              <a:rPr lang="en-US" sz="3600" dirty="0"/>
              <a:t>Hippocampus</a:t>
            </a:r>
            <a:br>
              <a:rPr lang="en-US" sz="3600" dirty="0"/>
            </a:br>
            <a:r>
              <a:rPr lang="en-US" sz="3600" dirty="0"/>
              <a:t> </a:t>
            </a:r>
            <a:br>
              <a:rPr lang="en-US" sz="3600" dirty="0"/>
            </a:br>
            <a:r>
              <a:rPr lang="en-US" sz="3600" dirty="0"/>
              <a:t>Entorhinal Cortex</a:t>
            </a:r>
            <a:br>
              <a:rPr lang="en-US" sz="3600" dirty="0"/>
            </a:br>
            <a:br>
              <a:rPr lang="en-US" sz="3600" dirty="0"/>
            </a:br>
            <a:r>
              <a:rPr lang="en-US" sz="3600" dirty="0"/>
              <a:t>Neocortex</a:t>
            </a:r>
          </a:p>
        </p:txBody>
      </p:sp>
      <p:pic>
        <p:nvPicPr>
          <p:cNvPr id="5" name="Content Placeholder 4" descr="Diagram&#10;&#10;Description automatically generated">
            <a:extLst>
              <a:ext uri="{FF2B5EF4-FFF2-40B4-BE49-F238E27FC236}">
                <a16:creationId xmlns:a16="http://schemas.microsoft.com/office/drawing/2014/main" id="{73569AD2-19BE-4F89-9871-23D0CEA9EB3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230" r="-1" b="-1"/>
          <a:stretch/>
        </p:blipFill>
        <p:spPr>
          <a:xfrm>
            <a:off x="5283708" y="722376"/>
            <a:ext cx="6263640" cy="5413248"/>
          </a:xfrm>
          <a:prstGeom prst="rect">
            <a:avLst/>
          </a:prstGeom>
          <a:solidFill>
            <a:srgbClr val="FFFFFF">
              <a:shade val="85000"/>
            </a:srgbClr>
          </a:solidFill>
          <a:effectLst/>
          <a:scene3d>
            <a:camera prst="orthographicFront"/>
            <a:lightRig rig="twoPt" dir="t">
              <a:rot lat="0" lon="0" rev="7200000"/>
            </a:lightRig>
          </a:scene3d>
          <a:sp3d>
            <a:bevelT w="25400" h="19050"/>
            <a:contourClr>
              <a:srgbClr val="FFFFFF"/>
            </a:contourClr>
          </a:sp3d>
        </p:spPr>
      </p:pic>
      <p:sp>
        <p:nvSpPr>
          <p:cNvPr id="13" name="TextBox 12">
            <a:extLst>
              <a:ext uri="{FF2B5EF4-FFF2-40B4-BE49-F238E27FC236}">
                <a16:creationId xmlns:a16="http://schemas.microsoft.com/office/drawing/2014/main" id="{99432F3B-56FE-448E-99C0-CE4C7501AC88}"/>
              </a:ext>
            </a:extLst>
          </p:cNvPr>
          <p:cNvSpPr txBox="1"/>
          <p:nvPr/>
        </p:nvSpPr>
        <p:spPr>
          <a:xfrm>
            <a:off x="5171166" y="6151802"/>
            <a:ext cx="5210081" cy="553998"/>
          </a:xfrm>
          <a:prstGeom prst="rect">
            <a:avLst/>
          </a:prstGeom>
          <a:noFill/>
        </p:spPr>
        <p:txBody>
          <a:bodyPr wrap="none" rtlCol="0">
            <a:spAutoFit/>
          </a:bodyPr>
          <a:lstStyle/>
          <a:p>
            <a:r>
              <a:rPr lang="en-US" sz="1000" dirty="0"/>
              <a:t>Source: </a:t>
            </a:r>
            <a:r>
              <a:rPr lang="en-US" sz="1000" dirty="0">
                <a:hlinkClick r:id="rId4"/>
              </a:rPr>
              <a:t>https://www.riken.jp/medialibrary/riken/research/rikenresearch/figures/low_2725.jpg</a:t>
            </a:r>
            <a:endParaRPr lang="en-US" sz="1000" dirty="0"/>
          </a:p>
          <a:p>
            <a:endParaRPr lang="en-US" sz="1000" dirty="0"/>
          </a:p>
          <a:p>
            <a:endParaRPr lang="en-IN" sz="1000" dirty="0"/>
          </a:p>
        </p:txBody>
      </p:sp>
    </p:spTree>
    <p:extLst>
      <p:ext uri="{BB962C8B-B14F-4D97-AF65-F5344CB8AC3E}">
        <p14:creationId xmlns:p14="http://schemas.microsoft.com/office/powerpoint/2010/main" val="2290695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19553-13F0-45E2-A71B-17071974FCFD}"/>
              </a:ext>
            </a:extLst>
          </p:cNvPr>
          <p:cNvSpPr>
            <a:spLocks noGrp="1"/>
          </p:cNvSpPr>
          <p:nvPr>
            <p:ph type="title"/>
          </p:nvPr>
        </p:nvSpPr>
        <p:spPr>
          <a:xfrm>
            <a:off x="648928" y="338328"/>
            <a:ext cx="6398986" cy="1608328"/>
          </a:xfrm>
        </p:spPr>
        <p:txBody>
          <a:bodyPr vert="horz" lIns="91440" tIns="45720" rIns="91440" bIns="45720" rtlCol="0" anchor="ctr">
            <a:normAutofit/>
          </a:bodyPr>
          <a:lstStyle/>
          <a:p>
            <a:r>
              <a:rPr lang="en-US" dirty="0"/>
              <a:t>Interesting Firings Patterns</a:t>
            </a:r>
          </a:p>
        </p:txBody>
      </p:sp>
      <p:pic>
        <p:nvPicPr>
          <p:cNvPr id="1030" name="Picture 6" descr="Chart&#10;&#10;Description automatically generated">
            <a:extLst>
              <a:ext uri="{FF2B5EF4-FFF2-40B4-BE49-F238E27FC236}">
                <a16:creationId xmlns:a16="http://schemas.microsoft.com/office/drawing/2014/main" id="{C1C4CD2A-264D-41F2-8699-367D7DA64DB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039047" y="2216506"/>
            <a:ext cx="5803883" cy="242498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iagram&#10;&#10;Description automatically generated">
            <a:extLst>
              <a:ext uri="{FF2B5EF4-FFF2-40B4-BE49-F238E27FC236}">
                <a16:creationId xmlns:a16="http://schemas.microsoft.com/office/drawing/2014/main" id="{18B9D1F9-8079-4931-8C57-05780B3FD5D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49070" y="2216506"/>
            <a:ext cx="4974336" cy="242498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E598E05-0496-4F4B-AF4E-2D0472EB8D15}"/>
              </a:ext>
            </a:extLst>
          </p:cNvPr>
          <p:cNvSpPr txBox="1"/>
          <p:nvPr/>
        </p:nvSpPr>
        <p:spPr>
          <a:xfrm>
            <a:off x="664810" y="5965674"/>
            <a:ext cx="4342856" cy="553998"/>
          </a:xfrm>
          <a:prstGeom prst="rect">
            <a:avLst/>
          </a:prstGeom>
          <a:noFill/>
        </p:spPr>
        <p:txBody>
          <a:bodyPr wrap="none" rtlCol="0">
            <a:spAutoFit/>
          </a:bodyPr>
          <a:lstStyle/>
          <a:p>
            <a:r>
              <a:rPr lang="en-IN" sz="1000" dirty="0"/>
              <a:t>Sources: </a:t>
            </a:r>
          </a:p>
          <a:p>
            <a:r>
              <a:rPr lang="en-IN" sz="1000" dirty="0">
                <a:hlinkClick r:id="rId5"/>
              </a:rPr>
              <a:t>https://ars.els-cdn.com/content/image/1-s2.0-S0960982212012079-gr1_lrg.jpg</a:t>
            </a:r>
            <a:endParaRPr lang="en-IN" sz="1000" dirty="0"/>
          </a:p>
          <a:p>
            <a:r>
              <a:rPr lang="en-US" sz="1000" dirty="0">
                <a:hlinkClick r:id="rId6"/>
              </a:rPr>
              <a:t>https://ars.els-cdn.com/content/image/1-s2.0-S0960982212012079-gr2.jpg</a:t>
            </a:r>
            <a:endParaRPr lang="en-US" sz="1000" dirty="0"/>
          </a:p>
        </p:txBody>
      </p:sp>
    </p:spTree>
    <p:extLst>
      <p:ext uri="{BB962C8B-B14F-4D97-AF65-F5344CB8AC3E}">
        <p14:creationId xmlns:p14="http://schemas.microsoft.com/office/powerpoint/2010/main" val="2771442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97E72-695B-4CDC-AEE9-F1CCEF3C7CAF}"/>
              </a:ext>
            </a:extLst>
          </p:cNvPr>
          <p:cNvSpPr>
            <a:spLocks noGrp="1"/>
          </p:cNvSpPr>
          <p:nvPr>
            <p:ph type="title"/>
          </p:nvPr>
        </p:nvSpPr>
        <p:spPr/>
        <p:txBody>
          <a:bodyPr/>
          <a:lstStyle/>
          <a:p>
            <a:r>
              <a:rPr lang="en-IN" dirty="0"/>
              <a:t>Setup</a:t>
            </a:r>
          </a:p>
        </p:txBody>
      </p:sp>
      <p:pic>
        <p:nvPicPr>
          <p:cNvPr id="4" name="Content Placeholder 3" descr="Diagram&#10;&#10;Description automatically generated">
            <a:extLst>
              <a:ext uri="{FF2B5EF4-FFF2-40B4-BE49-F238E27FC236}">
                <a16:creationId xmlns:a16="http://schemas.microsoft.com/office/drawing/2014/main" id="{0902C1CA-96C2-45B9-934D-0D5E4F638410}"/>
              </a:ext>
            </a:extLst>
          </p:cNvPr>
          <p:cNvPicPr>
            <a:picLocks noGrp="1"/>
          </p:cNvPicPr>
          <p:nvPr>
            <p:ph idx="1"/>
          </p:nvPr>
        </p:nvPicPr>
        <p:blipFill rotWithShape="1">
          <a:blip r:embed="rId3">
            <a:extLst>
              <a:ext uri="{28A0092B-C50C-407E-A947-70E740481C1C}">
                <a14:useLocalDpi xmlns:a14="http://schemas.microsoft.com/office/drawing/2010/main" val="0"/>
              </a:ext>
            </a:extLst>
          </a:blip>
          <a:stretch/>
        </p:blipFill>
        <p:spPr>
          <a:xfrm>
            <a:off x="2471737" y="2558256"/>
            <a:ext cx="7248525" cy="2886075"/>
          </a:xfrm>
          <a:effectLst/>
        </p:spPr>
      </p:pic>
    </p:spTree>
    <p:extLst>
      <p:ext uri="{BB962C8B-B14F-4D97-AF65-F5344CB8AC3E}">
        <p14:creationId xmlns:p14="http://schemas.microsoft.com/office/powerpoint/2010/main" val="1022751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AF5A-C23F-47E3-A9D6-A050BA642F87}"/>
              </a:ext>
            </a:extLst>
          </p:cNvPr>
          <p:cNvSpPr>
            <a:spLocks noGrp="1"/>
          </p:cNvSpPr>
          <p:nvPr>
            <p:ph type="title"/>
          </p:nvPr>
        </p:nvSpPr>
        <p:spPr/>
        <p:txBody>
          <a:bodyPr/>
          <a:lstStyle/>
          <a:p>
            <a:r>
              <a:rPr lang="en-IN" dirty="0"/>
              <a:t>Results</a:t>
            </a:r>
          </a:p>
        </p:txBody>
      </p:sp>
      <p:pic>
        <p:nvPicPr>
          <p:cNvPr id="4" name="Content Placeholder 3">
            <a:extLst>
              <a:ext uri="{FF2B5EF4-FFF2-40B4-BE49-F238E27FC236}">
                <a16:creationId xmlns:a16="http://schemas.microsoft.com/office/drawing/2014/main" id="{407208AD-9FBC-4655-A610-1CD53214BA54}"/>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2310444"/>
            <a:ext cx="4674665" cy="3353564"/>
          </a:xfrm>
          <a:prstGeom prst="rect">
            <a:avLst/>
          </a:prstGeom>
          <a:noFill/>
          <a:ln>
            <a:noFill/>
          </a:ln>
        </p:spPr>
      </p:pic>
      <p:pic>
        <p:nvPicPr>
          <p:cNvPr id="5" name="Picture 4">
            <a:extLst>
              <a:ext uri="{FF2B5EF4-FFF2-40B4-BE49-F238E27FC236}">
                <a16:creationId xmlns:a16="http://schemas.microsoft.com/office/drawing/2014/main" id="{E52C1FF4-2D5C-4DA6-9154-18B8B879FA2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679136" y="2310444"/>
            <a:ext cx="4674664" cy="3353564"/>
          </a:xfrm>
          <a:prstGeom prst="rect">
            <a:avLst/>
          </a:prstGeom>
          <a:noFill/>
          <a:ln>
            <a:noFill/>
          </a:ln>
        </p:spPr>
      </p:pic>
    </p:spTree>
    <p:extLst>
      <p:ext uri="{BB962C8B-B14F-4D97-AF65-F5344CB8AC3E}">
        <p14:creationId xmlns:p14="http://schemas.microsoft.com/office/powerpoint/2010/main" val="2635731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DEEB-DD0C-4017-9716-61FACDD64B4E}"/>
              </a:ext>
            </a:extLst>
          </p:cNvPr>
          <p:cNvSpPr>
            <a:spLocks noGrp="1"/>
          </p:cNvSpPr>
          <p:nvPr>
            <p:ph type="title"/>
          </p:nvPr>
        </p:nvSpPr>
        <p:spPr/>
        <p:txBody>
          <a:bodyPr/>
          <a:lstStyle/>
          <a:p>
            <a:r>
              <a:rPr lang="en-IN" dirty="0"/>
              <a:t>Firing Patterns</a:t>
            </a:r>
          </a:p>
        </p:txBody>
      </p:sp>
      <p:sp>
        <p:nvSpPr>
          <p:cNvPr id="3" name="Content Placeholder 2">
            <a:extLst>
              <a:ext uri="{FF2B5EF4-FFF2-40B4-BE49-F238E27FC236}">
                <a16:creationId xmlns:a16="http://schemas.microsoft.com/office/drawing/2014/main" id="{2D6F8AC6-ED9E-4717-90F9-6C992E8EA620}"/>
              </a:ext>
            </a:extLst>
          </p:cNvPr>
          <p:cNvSpPr>
            <a:spLocks noGrp="1"/>
          </p:cNvSpPr>
          <p:nvPr>
            <p:ph idx="1"/>
          </p:nvPr>
        </p:nvSpPr>
        <p:spPr/>
        <p:txBody>
          <a:bodyPr/>
          <a:lstStyle/>
          <a:p>
            <a:endParaRPr lang="en-IN" dirty="0"/>
          </a:p>
        </p:txBody>
      </p:sp>
      <p:pic>
        <p:nvPicPr>
          <p:cNvPr id="4104" name="Picture 26">
            <a:extLst>
              <a:ext uri="{FF2B5EF4-FFF2-40B4-BE49-F238E27FC236}">
                <a16:creationId xmlns:a16="http://schemas.microsoft.com/office/drawing/2014/main" id="{E46FFC34-28D0-46A2-88CF-5F4CF0EB4D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5599" y="1787885"/>
            <a:ext cx="2893839" cy="192600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25">
            <a:extLst>
              <a:ext uri="{FF2B5EF4-FFF2-40B4-BE49-F238E27FC236}">
                <a16:creationId xmlns:a16="http://schemas.microsoft.com/office/drawing/2014/main" id="{8A229DDA-E28F-43E0-A4D8-D606411CF1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8288" y="1825625"/>
            <a:ext cx="2884161" cy="1926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24">
            <a:extLst>
              <a:ext uri="{FF2B5EF4-FFF2-40B4-BE49-F238E27FC236}">
                <a16:creationId xmlns:a16="http://schemas.microsoft.com/office/drawing/2014/main" id="{9EF4D1C8-C800-475E-9E9A-343ADD6474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9524" y="1814715"/>
            <a:ext cx="2886075" cy="192405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23">
            <a:extLst>
              <a:ext uri="{FF2B5EF4-FFF2-40B4-BE49-F238E27FC236}">
                <a16:creationId xmlns:a16="http://schemas.microsoft.com/office/drawing/2014/main" id="{65FAD33C-8379-411C-956D-98D7B35A20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770" y="1825625"/>
            <a:ext cx="2785754" cy="1854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29">
            <a:extLst>
              <a:ext uri="{FF2B5EF4-FFF2-40B4-BE49-F238E27FC236}">
                <a16:creationId xmlns:a16="http://schemas.microsoft.com/office/drawing/2014/main" id="{EE636BDE-1F52-4125-B927-8A3D43D8A0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23449" y="3891601"/>
            <a:ext cx="2889000" cy="19260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1">
            <a:extLst>
              <a:ext uri="{FF2B5EF4-FFF2-40B4-BE49-F238E27FC236}">
                <a16:creationId xmlns:a16="http://schemas.microsoft.com/office/drawing/2014/main" id="{76C220BC-0096-4C2F-AD33-F152150373E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568" y="3969738"/>
            <a:ext cx="2893938" cy="19260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30">
            <a:extLst>
              <a:ext uri="{FF2B5EF4-FFF2-40B4-BE49-F238E27FC236}">
                <a16:creationId xmlns:a16="http://schemas.microsoft.com/office/drawing/2014/main" id="{A4BBFB44-5A08-415A-8ECD-96A78787FD9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53162" y="3945514"/>
            <a:ext cx="2889000" cy="1926000"/>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28">
            <a:extLst>
              <a:ext uri="{FF2B5EF4-FFF2-40B4-BE49-F238E27FC236}">
                <a16:creationId xmlns:a16="http://schemas.microsoft.com/office/drawing/2014/main" id="{5D647DD5-A77A-4507-8920-03EAB87A108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35500" y="3905524"/>
            <a:ext cx="2893938" cy="1926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9">
            <a:extLst>
              <a:ext uri="{FF2B5EF4-FFF2-40B4-BE49-F238E27FC236}">
                <a16:creationId xmlns:a16="http://schemas.microsoft.com/office/drawing/2014/main" id="{16FF2584-825F-411A-88DA-2183580357E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10">
            <a:extLst>
              <a:ext uri="{FF2B5EF4-FFF2-40B4-BE49-F238E27FC236}">
                <a16:creationId xmlns:a16="http://schemas.microsoft.com/office/drawing/2014/main" id="{D1EA5714-155F-4D82-A86F-99A32B4462CB}"/>
              </a:ext>
            </a:extLst>
          </p:cNvPr>
          <p:cNvSpPr>
            <a:spLocks noChangeArrowheads="1"/>
          </p:cNvSpPr>
          <p:nvPr/>
        </p:nvSpPr>
        <p:spPr bwMode="auto">
          <a:xfrm>
            <a:off x="0" y="8029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97733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D83B8-0B2B-4438-B9CA-0AE228B28A08}"/>
              </a:ext>
            </a:extLst>
          </p:cNvPr>
          <p:cNvSpPr>
            <a:spLocks noGrp="1"/>
          </p:cNvSpPr>
          <p:nvPr>
            <p:ph type="title"/>
          </p:nvPr>
        </p:nvSpPr>
        <p:spPr>
          <a:xfrm>
            <a:off x="841248" y="426720"/>
            <a:ext cx="10506456" cy="1919141"/>
          </a:xfrm>
        </p:spPr>
        <p:txBody>
          <a:bodyPr anchor="b">
            <a:normAutofit/>
          </a:bodyPr>
          <a:lstStyle/>
          <a:p>
            <a:r>
              <a:rPr lang="en-IN" sz="6000"/>
              <a:t>New Questions</a:t>
            </a:r>
            <a:endParaRPr lang="en-IN" sz="6000" dirty="0"/>
          </a:p>
        </p:txBody>
      </p:sp>
      <p:sp>
        <p:nvSpPr>
          <p:cNvPr id="3" name="Content Placeholder 2">
            <a:extLst>
              <a:ext uri="{FF2B5EF4-FFF2-40B4-BE49-F238E27FC236}">
                <a16:creationId xmlns:a16="http://schemas.microsoft.com/office/drawing/2014/main" id="{CD5B9EA1-DDF6-4334-92B6-F35DD1F66331}"/>
              </a:ext>
            </a:extLst>
          </p:cNvPr>
          <p:cNvSpPr>
            <a:spLocks noGrp="1"/>
          </p:cNvSpPr>
          <p:nvPr>
            <p:ph idx="1"/>
          </p:nvPr>
        </p:nvSpPr>
        <p:spPr>
          <a:xfrm>
            <a:off x="841248" y="3337269"/>
            <a:ext cx="10509504" cy="2905686"/>
          </a:xfrm>
        </p:spPr>
        <p:txBody>
          <a:bodyPr>
            <a:normAutofit/>
          </a:bodyPr>
          <a:lstStyle/>
          <a:p>
            <a:pPr marL="514350" indent="-514350">
              <a:buFont typeface="+mj-lt"/>
              <a:buAutoNum type="arabicPeriod"/>
            </a:pPr>
            <a:r>
              <a:rPr lang="en-IN" sz="2200"/>
              <a:t>How to develop a brain-inspired navigation system for artificial agents?</a:t>
            </a:r>
          </a:p>
          <a:p>
            <a:pPr marL="514350" indent="-514350">
              <a:buFont typeface="+mj-lt"/>
              <a:buAutoNum type="arabicPeriod"/>
            </a:pPr>
            <a:r>
              <a:rPr lang="en-IN" sz="2200"/>
              <a:t>How to perform path integration using spiking neural networks?</a:t>
            </a:r>
          </a:p>
        </p:txBody>
      </p:sp>
    </p:spTree>
    <p:extLst>
      <p:ext uri="{BB962C8B-B14F-4D97-AF65-F5344CB8AC3E}">
        <p14:creationId xmlns:p14="http://schemas.microsoft.com/office/powerpoint/2010/main" val="283859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AF5A-C23F-47E3-A9D6-A050BA642F87}"/>
              </a:ext>
            </a:extLst>
          </p:cNvPr>
          <p:cNvSpPr>
            <a:spLocks noGrp="1"/>
          </p:cNvSpPr>
          <p:nvPr>
            <p:ph type="title"/>
          </p:nvPr>
        </p:nvSpPr>
        <p:spPr/>
        <p:txBody>
          <a:bodyPr/>
          <a:lstStyle/>
          <a:p>
            <a:r>
              <a:rPr lang="en-IN" dirty="0"/>
              <a:t>Transfer Learning</a:t>
            </a:r>
          </a:p>
        </p:txBody>
      </p:sp>
      <p:pic>
        <p:nvPicPr>
          <p:cNvPr id="12" name="Content Placeholder 3" descr="Diagram&#10;&#10;Description automatically generated">
            <a:extLst>
              <a:ext uri="{FF2B5EF4-FFF2-40B4-BE49-F238E27FC236}">
                <a16:creationId xmlns:a16="http://schemas.microsoft.com/office/drawing/2014/main" id="{5EC03EB4-8521-064C-9099-63098C3E0BF7}"/>
              </a:ext>
            </a:extLst>
          </p:cNvPr>
          <p:cNvPicPr>
            <a:picLocks noGrp="1"/>
          </p:cNvPicPr>
          <p:nvPr>
            <p:ph idx="1"/>
          </p:nvPr>
        </p:nvPicPr>
        <p:blipFill rotWithShape="1">
          <a:blip r:embed="rId3">
            <a:extLst>
              <a:ext uri="{28A0092B-C50C-407E-A947-70E740481C1C}">
                <a14:useLocalDpi xmlns:a14="http://schemas.microsoft.com/office/drawing/2010/main" val="0"/>
              </a:ext>
            </a:extLst>
          </a:blip>
          <a:srcRect l="44912" r="-3903"/>
          <a:stretch/>
        </p:blipFill>
        <p:spPr>
          <a:xfrm>
            <a:off x="838199" y="2310443"/>
            <a:ext cx="4166025" cy="2750820"/>
          </a:xfrm>
          <a:prstGeom prst="rect">
            <a:avLst/>
          </a:prstGeom>
          <a:effectLst/>
        </p:spPr>
      </p:pic>
      <p:pic>
        <p:nvPicPr>
          <p:cNvPr id="3" name="Picture 2">
            <a:extLst>
              <a:ext uri="{FF2B5EF4-FFF2-40B4-BE49-F238E27FC236}">
                <a16:creationId xmlns:a16="http://schemas.microsoft.com/office/drawing/2014/main" id="{C1C637F9-1CF8-5B44-8201-374737B3E1DA}"/>
              </a:ext>
            </a:extLst>
          </p:cNvPr>
          <p:cNvPicPr/>
          <p:nvPr/>
        </p:nvPicPr>
        <p:blipFill>
          <a:blip r:embed="rId4"/>
          <a:stretch>
            <a:fillRect/>
          </a:stretch>
        </p:blipFill>
        <p:spPr>
          <a:xfrm>
            <a:off x="7187777" y="2310443"/>
            <a:ext cx="3764280" cy="2750820"/>
          </a:xfrm>
          <a:prstGeom prst="rect">
            <a:avLst/>
          </a:prstGeom>
        </p:spPr>
      </p:pic>
      <p:sp>
        <p:nvSpPr>
          <p:cNvPr id="6" name="Arrow: Right 5">
            <a:extLst>
              <a:ext uri="{FF2B5EF4-FFF2-40B4-BE49-F238E27FC236}">
                <a16:creationId xmlns:a16="http://schemas.microsoft.com/office/drawing/2014/main" id="{4037C493-4C16-654F-98C4-4C8B5A986558}"/>
              </a:ext>
            </a:extLst>
          </p:cNvPr>
          <p:cNvSpPr/>
          <p:nvPr/>
        </p:nvSpPr>
        <p:spPr>
          <a:xfrm>
            <a:off x="5445672" y="2944368"/>
            <a:ext cx="978408" cy="6433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81552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257</Words>
  <Application>Microsoft Office PowerPoint</Application>
  <PresentationFormat>Widescreen</PresentationFormat>
  <Paragraphs>37</Paragraphs>
  <Slides>16</Slides>
  <Notes>12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Spatial Localization using SNNs</vt:lpstr>
      <vt:lpstr>Questions</vt:lpstr>
      <vt:lpstr>Hippocampus   Entorhinal Cortex  Neocortex</vt:lpstr>
      <vt:lpstr>Interesting Firings Patterns</vt:lpstr>
      <vt:lpstr>Setup</vt:lpstr>
      <vt:lpstr>Results</vt:lpstr>
      <vt:lpstr>Firing Patterns</vt:lpstr>
      <vt:lpstr>New Questions</vt:lpstr>
      <vt:lpstr>Transfer Learning</vt:lpstr>
      <vt:lpstr>Elements: LIF Neuron &amp; Synapse</vt:lpstr>
      <vt:lpstr>Model Details</vt:lpstr>
      <vt:lpstr>3 Key Ideas</vt:lpstr>
      <vt:lpstr>PowerPoint Presentation</vt:lpstr>
      <vt:lpstr>Future Work</vt:lpstr>
      <vt:lpstr>Links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Localization using RNNs and Analysis of Emerging Firing Patterns</dc:title>
  <dc:creator>Preetam</dc:creator>
  <cp:lastModifiedBy>Preetam Pinnada</cp:lastModifiedBy>
  <cp:revision>14</cp:revision>
  <dcterms:created xsi:type="dcterms:W3CDTF">2020-12-17T10:25:18Z</dcterms:created>
  <dcterms:modified xsi:type="dcterms:W3CDTF">2021-07-04T20:14:56Z</dcterms:modified>
</cp:coreProperties>
</file>