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HU" initials="K" lastIdx="1" clrIdx="0">
    <p:extLst>
      <p:ext uri="{19B8F6BF-5375-455C-9EA6-DF929625EA0E}">
        <p15:presenceInfo xmlns:p15="http://schemas.microsoft.com/office/powerpoint/2012/main" userId="f6199e6d8ca9d3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B6FF-0BA8-CA6F-A4D1-F394D030D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06449"/>
            <a:ext cx="7806165" cy="787179"/>
          </a:xfrm>
        </p:spPr>
        <p:txBody>
          <a:bodyPr/>
          <a:lstStyle/>
          <a:p>
            <a:r>
              <a:rPr lang="en-US" sz="3200" dirty="0"/>
              <a:t>Name of the project -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79732-AF4F-3F60-2F61-D9FF3EA03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218414"/>
            <a:ext cx="6828155" cy="532737"/>
          </a:xfrm>
        </p:spPr>
        <p:txBody>
          <a:bodyPr/>
          <a:lstStyle/>
          <a:p>
            <a:r>
              <a:rPr lang="en-US" dirty="0"/>
              <a:t>Role Of the document -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FC1CB-376D-0B74-0E4D-4B2A6ECB0361}"/>
              </a:ext>
            </a:extLst>
          </p:cNvPr>
          <p:cNvSpPr txBox="1"/>
          <p:nvPr/>
        </p:nvSpPr>
        <p:spPr>
          <a:xfrm>
            <a:off x="7585542" y="4106850"/>
            <a:ext cx="401540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Submited</a:t>
            </a:r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:-</a:t>
            </a:r>
          </a:p>
          <a:p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Kanhu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charan</a:t>
            </a:r>
            <a:r>
              <a:rPr lang="en-US" sz="2400" dirty="0">
                <a:solidFill>
                  <a:schemeClr val="bg2"/>
                </a:solidFill>
              </a:rPr>
              <a:t> Das</a:t>
            </a:r>
          </a:p>
          <a:p>
            <a:r>
              <a:rPr lang="en-US" sz="2400" dirty="0">
                <a:solidFill>
                  <a:schemeClr val="bg2"/>
                </a:solidFill>
              </a:rPr>
              <a:t> Neha </a:t>
            </a:r>
            <a:r>
              <a:rPr lang="en-US" sz="2400" dirty="0" err="1">
                <a:solidFill>
                  <a:schemeClr val="bg2"/>
                </a:solidFill>
              </a:rPr>
              <a:t>Kathar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 Pritam Patel</a:t>
            </a:r>
          </a:p>
          <a:p>
            <a:r>
              <a:rPr lang="en-US" sz="2800" dirty="0">
                <a:solidFill>
                  <a:schemeClr val="bg2"/>
                </a:solidFill>
              </a:rPr>
              <a:t> </a:t>
            </a:r>
            <a:endParaRPr lang="en-IN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1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B62BE-FF65-F433-F3BE-B25CE1EFED99}"/>
              </a:ext>
            </a:extLst>
          </p:cNvPr>
          <p:cNvSpPr txBox="1"/>
          <p:nvPr/>
        </p:nvSpPr>
        <p:spPr>
          <a:xfrm>
            <a:off x="390938" y="373713"/>
            <a:ext cx="11432652" cy="2774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Statement :-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The quality of a product (article or service) is its ability to satisfy the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needs and exception of the Customer.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Quality is today an important factor to consider if a company wants compile in the world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market .If we not continuously improving quality in an organization it is likely market share will be lost to competitors that is more aware of the importance of Quality.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EFE66A-F83D-F3F5-57C1-9DD6476D56C0}"/>
              </a:ext>
            </a:extLst>
          </p:cNvPr>
          <p:cNvSpPr/>
          <p:nvPr/>
        </p:nvSpPr>
        <p:spPr>
          <a:xfrm>
            <a:off x="4578627" y="3625563"/>
            <a:ext cx="2767054" cy="580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EA2DF7-85A2-C337-BC02-B673B09E95FE}"/>
              </a:ext>
            </a:extLst>
          </p:cNvPr>
          <p:cNvSpPr/>
          <p:nvPr/>
        </p:nvSpPr>
        <p:spPr>
          <a:xfrm>
            <a:off x="649687" y="5263761"/>
            <a:ext cx="2443701" cy="5804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C9BC01-F62E-3449-B3A2-75A524608D5F}"/>
              </a:ext>
            </a:extLst>
          </p:cNvPr>
          <p:cNvSpPr/>
          <p:nvPr/>
        </p:nvSpPr>
        <p:spPr>
          <a:xfrm>
            <a:off x="3590676" y="5263759"/>
            <a:ext cx="2371478" cy="5804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C0D14B-D026-01C7-4109-C217E88CF449}"/>
              </a:ext>
            </a:extLst>
          </p:cNvPr>
          <p:cNvSpPr/>
          <p:nvPr/>
        </p:nvSpPr>
        <p:spPr>
          <a:xfrm>
            <a:off x="9316940" y="5263761"/>
            <a:ext cx="2371478" cy="5804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412373-915B-33CB-8057-09984CED2FD0}"/>
              </a:ext>
            </a:extLst>
          </p:cNvPr>
          <p:cNvSpPr/>
          <p:nvPr/>
        </p:nvSpPr>
        <p:spPr>
          <a:xfrm>
            <a:off x="6451158" y="5263759"/>
            <a:ext cx="2443702" cy="5804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5A3B7D-B25C-EC69-50A3-E23FE7DC1FC3}"/>
              </a:ext>
            </a:extLst>
          </p:cNvPr>
          <p:cNvCxnSpPr/>
          <p:nvPr/>
        </p:nvCxnSpPr>
        <p:spPr>
          <a:xfrm>
            <a:off x="1884459" y="4635610"/>
            <a:ext cx="866692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C3008C-AD30-13D9-E851-50BA9FB06593}"/>
              </a:ext>
            </a:extLst>
          </p:cNvPr>
          <p:cNvCxnSpPr/>
          <p:nvPr/>
        </p:nvCxnSpPr>
        <p:spPr>
          <a:xfrm>
            <a:off x="10551381" y="4635610"/>
            <a:ext cx="0" cy="540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7457CE-4FEB-0A35-D493-9D55AF7A0235}"/>
              </a:ext>
            </a:extLst>
          </p:cNvPr>
          <p:cNvCxnSpPr/>
          <p:nvPr/>
        </p:nvCxnSpPr>
        <p:spPr>
          <a:xfrm>
            <a:off x="7673009" y="4635610"/>
            <a:ext cx="0" cy="516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6454A9-214F-8D29-0BA9-E4E84343E652}"/>
              </a:ext>
            </a:extLst>
          </p:cNvPr>
          <p:cNvCxnSpPr/>
          <p:nvPr/>
        </p:nvCxnSpPr>
        <p:spPr>
          <a:xfrm>
            <a:off x="4762831" y="4635610"/>
            <a:ext cx="0" cy="540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FC6166-2567-84FC-B4A0-702A17D09A02}"/>
              </a:ext>
            </a:extLst>
          </p:cNvPr>
          <p:cNvCxnSpPr/>
          <p:nvPr/>
        </p:nvCxnSpPr>
        <p:spPr>
          <a:xfrm>
            <a:off x="1884459" y="4635610"/>
            <a:ext cx="0" cy="540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B7692B-C9AC-DF78-1FA2-8838F35E51C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62154" y="4206008"/>
            <a:ext cx="0" cy="42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81B253-1201-8A0E-C934-C20B13359C4A}"/>
              </a:ext>
            </a:extLst>
          </p:cNvPr>
          <p:cNvSpPr txBox="1"/>
          <p:nvPr/>
        </p:nvSpPr>
        <p:spPr>
          <a:xfrm>
            <a:off x="4945710" y="3665320"/>
            <a:ext cx="22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Management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FF72EC-358E-D009-B827-4021E6E8C33F}"/>
              </a:ext>
            </a:extLst>
          </p:cNvPr>
          <p:cNvSpPr txBox="1"/>
          <p:nvPr/>
        </p:nvSpPr>
        <p:spPr>
          <a:xfrm>
            <a:off x="882595" y="535918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2D14EF-18A9-409E-3389-BC74797D1236}"/>
              </a:ext>
            </a:extLst>
          </p:cNvPr>
          <p:cNvSpPr txBox="1"/>
          <p:nvPr/>
        </p:nvSpPr>
        <p:spPr>
          <a:xfrm>
            <a:off x="3808674" y="5359180"/>
            <a:ext cx="209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FF519A-58A6-605E-CEDB-5AD67C717BD4}"/>
              </a:ext>
            </a:extLst>
          </p:cNvPr>
          <p:cNvSpPr txBox="1"/>
          <p:nvPr/>
        </p:nvSpPr>
        <p:spPr>
          <a:xfrm>
            <a:off x="6830170" y="5359180"/>
            <a:ext cx="195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5DE6BF-9A09-9E27-058E-7979E1A9ECB0}"/>
              </a:ext>
            </a:extLst>
          </p:cNvPr>
          <p:cNvSpPr txBox="1"/>
          <p:nvPr/>
        </p:nvSpPr>
        <p:spPr>
          <a:xfrm>
            <a:off x="9399096" y="5359180"/>
            <a:ext cx="24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Improvement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9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DF47C-F089-CE55-46FF-2530691B3737}"/>
              </a:ext>
            </a:extLst>
          </p:cNvPr>
          <p:cNvSpPr txBox="1"/>
          <p:nvPr/>
        </p:nvSpPr>
        <p:spPr>
          <a:xfrm>
            <a:off x="299499" y="333954"/>
            <a:ext cx="1159300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:-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Quality Assurance is the concern of every software engineer to reduce cost and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product time-to-market.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 Quality Assurance activities are performed on every software project , Use of metrics is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important part of developing a strategy to improve the quality of both software processes and work products.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Planning :-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Quality planning is the method of deciding what’s most important to the project.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occurs during the planning stage, where you determine the critical factors for a successful project. This includes the resources needed to deliver the project, what steps to take and specifications that have to be met.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quality plan itself includes : Objectives ,Processes ,Roles and responsibilities ,Applied standards, Metrics to measure quality.</a:t>
            </a:r>
          </a:p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0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3BAFF-C809-520F-8043-8D04C7B9D3CD}"/>
              </a:ext>
            </a:extLst>
          </p:cNvPr>
          <p:cNvSpPr txBox="1"/>
          <p:nvPr/>
        </p:nvSpPr>
        <p:spPr>
          <a:xfrm>
            <a:off x="371060" y="159026"/>
            <a:ext cx="1165131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 :-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overall system of activities, the purpose of which is to provide a quality product or service that meets the need of the users. The aim of quality control is to provide quality that is satisfactory, adequate, dependable, and economic.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Quality control can be interpreted as a method and operational mobilization used to achieve the desired quality standards.</a:t>
            </a: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Improvement :-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The quality of software products can be improved through an iterative process of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continuous improvement which requires management control, coordination, and feedback from many concurrent processes: the software life cycle processes; the process of error/defect detection, removal, and prevention; and the quality improvement process.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a recurring theme in all quality management literature and international standards including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ISO 9001 (refer clause 0.2 Process approach). The core principle is that quality improvement is not a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one-time effort; it is an ongoing process that lasts for the life of an enterprise.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18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4F0211-8114-4B7E-CE79-DC6B0E14D83C}"/>
              </a:ext>
            </a:extLst>
          </p:cNvPr>
          <p:cNvSpPr txBox="1"/>
          <p:nvPr/>
        </p:nvSpPr>
        <p:spPr>
          <a:xfrm>
            <a:off x="310099" y="357810"/>
            <a:ext cx="1106821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Evaluation :-</a:t>
            </a: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Code :-</a:t>
            </a:r>
          </a:p>
          <a:p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Code review is a software quality assurance activity in which one or several people check a program mainly by viewing and reading parts of its source code, and they do so after implementation or as an interruption of implementation.</a:t>
            </a:r>
          </a:p>
          <a:p>
            <a:r>
              <a:rPr lang="en-US" sz="2000" dirty="0">
                <a:solidFill>
                  <a:srgbClr val="4D515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 our Project Code Review is Done in </a:t>
            </a:r>
            <a:r>
              <a:rPr lang="en-US" sz="2000" dirty="0" err="1">
                <a:solidFill>
                  <a:srgbClr val="4D515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solidFill>
                  <a:srgbClr val="4D515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and Push the Code in </a:t>
            </a:r>
            <a:r>
              <a:rPr lang="en-US" sz="2000" dirty="0" err="1">
                <a:solidFill>
                  <a:srgbClr val="4D515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solidFill>
                  <a:srgbClr val="4D515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and review the Entire Code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B5B47-C8C4-3D34-FB7D-E42E15862817}"/>
              </a:ext>
            </a:extLst>
          </p:cNvPr>
          <p:cNvSpPr txBox="1"/>
          <p:nvPr/>
        </p:nvSpPr>
        <p:spPr>
          <a:xfrm>
            <a:off x="365761" y="4063117"/>
            <a:ext cx="1149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 Reviews process -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036239-3536-B463-ACAD-487EE72CB3C3}"/>
              </a:ext>
            </a:extLst>
          </p:cNvPr>
          <p:cNvSpPr/>
          <p:nvPr/>
        </p:nvSpPr>
        <p:spPr>
          <a:xfrm>
            <a:off x="970059" y="4754880"/>
            <a:ext cx="1598212" cy="400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7A9B8C-53F5-97EA-4336-1F0815CE5C54}"/>
              </a:ext>
            </a:extLst>
          </p:cNvPr>
          <p:cNvSpPr/>
          <p:nvPr/>
        </p:nvSpPr>
        <p:spPr>
          <a:xfrm>
            <a:off x="970059" y="5591147"/>
            <a:ext cx="1598212" cy="400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C92BA-5C29-A1F2-903B-19BE5E5193D1}"/>
              </a:ext>
            </a:extLst>
          </p:cNvPr>
          <p:cNvSpPr/>
          <p:nvPr/>
        </p:nvSpPr>
        <p:spPr>
          <a:xfrm>
            <a:off x="3428338" y="5154990"/>
            <a:ext cx="1588935" cy="400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6B5F7A-51F0-9B18-5EFD-C7ED0A67319E}"/>
              </a:ext>
            </a:extLst>
          </p:cNvPr>
          <p:cNvSpPr/>
          <p:nvPr/>
        </p:nvSpPr>
        <p:spPr>
          <a:xfrm>
            <a:off x="5296894" y="5154990"/>
            <a:ext cx="1175468" cy="400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9B390E-1651-CB1C-E19B-C83110A02654}"/>
              </a:ext>
            </a:extLst>
          </p:cNvPr>
          <p:cNvSpPr/>
          <p:nvPr/>
        </p:nvSpPr>
        <p:spPr>
          <a:xfrm>
            <a:off x="7388087" y="4754880"/>
            <a:ext cx="1598212" cy="400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2E4AAA-4FC9-4F5D-4F8C-E916E60A6523}"/>
              </a:ext>
            </a:extLst>
          </p:cNvPr>
          <p:cNvSpPr/>
          <p:nvPr/>
        </p:nvSpPr>
        <p:spPr>
          <a:xfrm>
            <a:off x="7388087" y="5555100"/>
            <a:ext cx="1598212" cy="400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4931E4-548E-4549-9981-63CBB8A1C780}"/>
              </a:ext>
            </a:extLst>
          </p:cNvPr>
          <p:cNvSpPr/>
          <p:nvPr/>
        </p:nvSpPr>
        <p:spPr>
          <a:xfrm>
            <a:off x="9693966" y="5154990"/>
            <a:ext cx="1598212" cy="400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2021B1-E3B3-ABBB-194A-AC4AA1F79A51}"/>
              </a:ext>
            </a:extLst>
          </p:cNvPr>
          <p:cNvCxnSpPr/>
          <p:nvPr/>
        </p:nvCxnSpPr>
        <p:spPr>
          <a:xfrm>
            <a:off x="3037398" y="4754880"/>
            <a:ext cx="0" cy="12363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7D5668-C608-A9BB-5E71-2AF623EB2D4F}"/>
              </a:ext>
            </a:extLst>
          </p:cNvPr>
          <p:cNvCxnSpPr/>
          <p:nvPr/>
        </p:nvCxnSpPr>
        <p:spPr>
          <a:xfrm>
            <a:off x="6950765" y="4736856"/>
            <a:ext cx="0" cy="12363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E24C6F-5EA4-B87D-BD53-1FF0D68AB9B7}"/>
              </a:ext>
            </a:extLst>
          </p:cNvPr>
          <p:cNvCxnSpPr/>
          <p:nvPr/>
        </p:nvCxnSpPr>
        <p:spPr>
          <a:xfrm>
            <a:off x="9439523" y="4754880"/>
            <a:ext cx="0" cy="12363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F88345-03FE-953B-27BE-00B83456DF0A}"/>
              </a:ext>
            </a:extLst>
          </p:cNvPr>
          <p:cNvCxnSpPr>
            <a:cxnSpLocks/>
          </p:cNvCxnSpPr>
          <p:nvPr/>
        </p:nvCxnSpPr>
        <p:spPr>
          <a:xfrm>
            <a:off x="2592124" y="4954935"/>
            <a:ext cx="4134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3F958E-567B-1592-21D3-4715517DEC46}"/>
              </a:ext>
            </a:extLst>
          </p:cNvPr>
          <p:cNvCxnSpPr>
            <a:cxnSpLocks/>
          </p:cNvCxnSpPr>
          <p:nvPr/>
        </p:nvCxnSpPr>
        <p:spPr>
          <a:xfrm>
            <a:off x="2601406" y="5775248"/>
            <a:ext cx="4134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61B454-FA53-8150-C6AB-6A13623FD5A8}"/>
              </a:ext>
            </a:extLst>
          </p:cNvPr>
          <p:cNvCxnSpPr>
            <a:cxnSpLocks/>
          </p:cNvCxnSpPr>
          <p:nvPr/>
        </p:nvCxnSpPr>
        <p:spPr>
          <a:xfrm>
            <a:off x="3054617" y="5345871"/>
            <a:ext cx="3326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B07BD8-3AB0-4371-E2F6-67F2DF157F8E}"/>
              </a:ext>
            </a:extLst>
          </p:cNvPr>
          <p:cNvCxnSpPr>
            <a:cxnSpLocks/>
          </p:cNvCxnSpPr>
          <p:nvPr/>
        </p:nvCxnSpPr>
        <p:spPr>
          <a:xfrm>
            <a:off x="5059669" y="5371055"/>
            <a:ext cx="219995" cy="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CD998E-C220-C841-4602-520C0B0F422C}"/>
              </a:ext>
            </a:extLst>
          </p:cNvPr>
          <p:cNvCxnSpPr>
            <a:cxnSpLocks/>
          </p:cNvCxnSpPr>
          <p:nvPr/>
        </p:nvCxnSpPr>
        <p:spPr>
          <a:xfrm flipV="1">
            <a:off x="6500853" y="5327272"/>
            <a:ext cx="453224" cy="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538C91-94A4-879C-027A-0575442FE07C}"/>
              </a:ext>
            </a:extLst>
          </p:cNvPr>
          <p:cNvCxnSpPr>
            <a:cxnSpLocks/>
          </p:cNvCxnSpPr>
          <p:nvPr/>
        </p:nvCxnSpPr>
        <p:spPr>
          <a:xfrm>
            <a:off x="6991836" y="5752709"/>
            <a:ext cx="3326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259BDD-44F7-C37A-F2B2-834E9F9D8857}"/>
              </a:ext>
            </a:extLst>
          </p:cNvPr>
          <p:cNvCxnSpPr>
            <a:cxnSpLocks/>
          </p:cNvCxnSpPr>
          <p:nvPr/>
        </p:nvCxnSpPr>
        <p:spPr>
          <a:xfrm>
            <a:off x="6991840" y="4989386"/>
            <a:ext cx="3326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92C67D-CD7D-6AD6-3B3E-1DE2519C22AD}"/>
              </a:ext>
            </a:extLst>
          </p:cNvPr>
          <p:cNvCxnSpPr>
            <a:cxnSpLocks/>
          </p:cNvCxnSpPr>
          <p:nvPr/>
        </p:nvCxnSpPr>
        <p:spPr>
          <a:xfrm>
            <a:off x="9035320" y="5736810"/>
            <a:ext cx="3326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108A3E-09B3-EFC0-836C-8DD421C240FB}"/>
              </a:ext>
            </a:extLst>
          </p:cNvPr>
          <p:cNvCxnSpPr>
            <a:cxnSpLocks/>
          </p:cNvCxnSpPr>
          <p:nvPr/>
        </p:nvCxnSpPr>
        <p:spPr>
          <a:xfrm>
            <a:off x="9027368" y="4965533"/>
            <a:ext cx="3326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0A5275-A90C-F37F-7426-5EFD16D79408}"/>
              </a:ext>
            </a:extLst>
          </p:cNvPr>
          <p:cNvCxnSpPr>
            <a:cxnSpLocks/>
          </p:cNvCxnSpPr>
          <p:nvPr/>
        </p:nvCxnSpPr>
        <p:spPr>
          <a:xfrm>
            <a:off x="9489871" y="5340576"/>
            <a:ext cx="219995" cy="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899C05-B60D-8359-5BAA-8B38940B8CF4}"/>
              </a:ext>
            </a:extLst>
          </p:cNvPr>
          <p:cNvSpPr txBox="1"/>
          <p:nvPr/>
        </p:nvSpPr>
        <p:spPr>
          <a:xfrm>
            <a:off x="1200649" y="4823981"/>
            <a:ext cx="177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Planning</a:t>
            </a:r>
            <a:endParaRPr lang="en-IN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895EC3-C462-31CE-00C9-8D7B5F1A30AD}"/>
              </a:ext>
            </a:extLst>
          </p:cNvPr>
          <p:cNvSpPr txBox="1"/>
          <p:nvPr/>
        </p:nvSpPr>
        <p:spPr>
          <a:xfrm>
            <a:off x="1176793" y="5555100"/>
            <a:ext cx="145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Group preparation</a:t>
            </a:r>
            <a:endParaRPr lang="en-IN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A3CC58-B5AE-75E7-A896-64DDD424BC9D}"/>
              </a:ext>
            </a:extLst>
          </p:cNvPr>
          <p:cNvSpPr txBox="1"/>
          <p:nvPr/>
        </p:nvSpPr>
        <p:spPr>
          <a:xfrm>
            <a:off x="3638386" y="5132519"/>
            <a:ext cx="1630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 Preparation</a:t>
            </a:r>
            <a:endParaRPr lang="en-IN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182C81-C19A-9103-3245-CE4678A14AC0}"/>
              </a:ext>
            </a:extLst>
          </p:cNvPr>
          <p:cNvSpPr txBox="1"/>
          <p:nvPr/>
        </p:nvSpPr>
        <p:spPr>
          <a:xfrm>
            <a:off x="5467185" y="5115235"/>
            <a:ext cx="99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Review</a:t>
            </a:r>
          </a:p>
          <a:p>
            <a:r>
              <a:rPr lang="en-US" sz="1200" dirty="0"/>
              <a:t>Meeting</a:t>
            </a:r>
            <a:endParaRPr lang="en-IN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B181A7-866B-E6BE-2B04-E6C877226B25}"/>
              </a:ext>
            </a:extLst>
          </p:cNvPr>
          <p:cNvSpPr txBox="1"/>
          <p:nvPr/>
        </p:nvSpPr>
        <p:spPr>
          <a:xfrm>
            <a:off x="7441752" y="4823583"/>
            <a:ext cx="175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 Correction</a:t>
            </a:r>
            <a:endParaRPr lang="en-IN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0CE68F-EC63-1683-34D5-B5327BD130FB}"/>
              </a:ext>
            </a:extLst>
          </p:cNvPr>
          <p:cNvSpPr txBox="1"/>
          <p:nvPr/>
        </p:nvSpPr>
        <p:spPr>
          <a:xfrm>
            <a:off x="7491455" y="5617544"/>
            <a:ext cx="1470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Improvement</a:t>
            </a:r>
            <a:endParaRPr lang="en-IN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06C50E-3252-31CD-EB8F-59242721A553}"/>
              </a:ext>
            </a:extLst>
          </p:cNvPr>
          <p:cNvSpPr txBox="1"/>
          <p:nvPr/>
        </p:nvSpPr>
        <p:spPr>
          <a:xfrm>
            <a:off x="9764207" y="5224012"/>
            <a:ext cx="174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Follow-up Checks</a:t>
            </a:r>
            <a:endParaRPr lang="en-IN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5AF796-B873-5271-BDBE-721D18657FE7}"/>
              </a:ext>
            </a:extLst>
          </p:cNvPr>
          <p:cNvSpPr txBox="1"/>
          <p:nvPr/>
        </p:nvSpPr>
        <p:spPr>
          <a:xfrm>
            <a:off x="1256305" y="6249728"/>
            <a:ext cx="922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Pre-review activities                                                                 Post-review activities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FC476E-F9CC-4CCE-D656-4B75384CAFFC}"/>
              </a:ext>
            </a:extLst>
          </p:cNvPr>
          <p:cNvCxnSpPr>
            <a:cxnSpLocks/>
          </p:cNvCxnSpPr>
          <p:nvPr/>
        </p:nvCxnSpPr>
        <p:spPr>
          <a:xfrm flipH="1">
            <a:off x="853441" y="6434394"/>
            <a:ext cx="458521" cy="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256937-446F-621D-05BC-6DC1D128A6DF}"/>
              </a:ext>
            </a:extLst>
          </p:cNvPr>
          <p:cNvCxnSpPr>
            <a:cxnSpLocks/>
          </p:cNvCxnSpPr>
          <p:nvPr/>
        </p:nvCxnSpPr>
        <p:spPr>
          <a:xfrm>
            <a:off x="3596644" y="6460384"/>
            <a:ext cx="1700250" cy="7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2B717D-8DE6-CA71-8D70-A3B07CD52B77}"/>
              </a:ext>
            </a:extLst>
          </p:cNvPr>
          <p:cNvCxnSpPr>
            <a:cxnSpLocks/>
          </p:cNvCxnSpPr>
          <p:nvPr/>
        </p:nvCxnSpPr>
        <p:spPr>
          <a:xfrm flipH="1">
            <a:off x="6742706" y="6444480"/>
            <a:ext cx="8507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B752D5-442C-6B03-7022-889E97A2A63A}"/>
              </a:ext>
            </a:extLst>
          </p:cNvPr>
          <p:cNvCxnSpPr>
            <a:cxnSpLocks/>
          </p:cNvCxnSpPr>
          <p:nvPr/>
        </p:nvCxnSpPr>
        <p:spPr>
          <a:xfrm flipV="1">
            <a:off x="10013342" y="6444480"/>
            <a:ext cx="1364972" cy="15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0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D0E15D-1362-41A4-5A77-F80124D519CB}"/>
              </a:ext>
            </a:extLst>
          </p:cNvPr>
          <p:cNvSpPr txBox="1"/>
          <p:nvPr/>
        </p:nvSpPr>
        <p:spPr>
          <a:xfrm>
            <a:off x="230588" y="232702"/>
            <a:ext cx="11426024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Code ISO 9001/9000-3 Standard 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ISO 9000 family is the world’s best-known quality management standard for companies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organization of any size.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 9000 specifies actions to be taken when any system (not necessarily a software system) has quality goals and constraints.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specifies generic procedures that should be in place to have a quality process.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Our software development has some unique factors that affect its quality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- software is designed, not manufactured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- software development is creative, not mechanical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- Individual skills and experience have a significant influence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- External factors (application novelty, commercial pressure)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- It is possible for a level 1 organization to receive ISO 9000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certification.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A)Quality System Framework :-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1. Management Responsibility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2. Quality System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3. Internal Quality System audits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4. Corrective auction</a:t>
            </a: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B)Quality Life Cycle Activities :-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1. Contract review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2. Purchaser’s requirements specifications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3. Development Planning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4. Quality Record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11E4F-6CEA-D46C-CAC5-A5A4D41F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197" y="2449002"/>
            <a:ext cx="5202803" cy="44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6304FE-EBC9-8893-91DF-CF14E2E4471D}"/>
              </a:ext>
            </a:extLst>
          </p:cNvPr>
          <p:cNvSpPr txBox="1"/>
          <p:nvPr/>
        </p:nvSpPr>
        <p:spPr>
          <a:xfrm>
            <a:off x="333955" y="413468"/>
            <a:ext cx="1161685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Design and Implementation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Testing and Validation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 Acceptance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Replication ,delivery and Installation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Maintenance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CMM Level:-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It is a framework that is used to analyze the approach and techniques followed by any organization to develop software products.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also provides guidelines to further enhance the maturity of the process used to develop those software products.</a:t>
            </a: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Key Processes in Place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Level 1: Initial process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Level 2: Repeatable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Project Tracking &amp; Oversight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Subcontract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Project Planning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Quality Assurance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Configuration Management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8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DF22E-B42B-8787-BE73-C53749922047}"/>
              </a:ext>
            </a:extLst>
          </p:cNvPr>
          <p:cNvSpPr txBox="1"/>
          <p:nvPr/>
        </p:nvSpPr>
        <p:spPr>
          <a:xfrm>
            <a:off x="381664" y="286248"/>
            <a:ext cx="113624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Level 3: Defined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Organization Process Focus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Organization Process Definition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Program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Integrated Software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Product Engineering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Intergroup Coordination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Peer Reviews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Level 4: Managed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Quantitative Process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Quality Management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Level 5: Optimizing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Fault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Technology Change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Change Management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28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745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254</TotalTime>
  <Words>854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Century Gothic</vt:lpstr>
      <vt:lpstr>Times New Roman</vt:lpstr>
      <vt:lpstr>Wingdings 3</vt:lpstr>
      <vt:lpstr>Ion Boardroom</vt:lpstr>
      <vt:lpstr>Name of the project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project -</dc:title>
  <dc:creator>KANHU</dc:creator>
  <cp:lastModifiedBy>PRITAM PATEL</cp:lastModifiedBy>
  <cp:revision>3</cp:revision>
  <dcterms:created xsi:type="dcterms:W3CDTF">2022-07-08T01:53:22Z</dcterms:created>
  <dcterms:modified xsi:type="dcterms:W3CDTF">2022-07-09T08:33:00Z</dcterms:modified>
</cp:coreProperties>
</file>