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8" r:id="rId10"/>
  </p:sldIdLst>
  <p:sldSz cx="6858000" cy="9906000" type="A4"/>
  <p:notesSz cx="61722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74620" cy="458788"/>
          </a:xfrm>
          <a:prstGeom prst="rect">
            <a:avLst/>
          </a:prstGeom>
        </p:spPr>
        <p:txBody>
          <a:bodyPr vert="horz" lIns="85381" tIns="42691" rIns="85381" bIns="426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496152" y="0"/>
            <a:ext cx="2674620" cy="458788"/>
          </a:xfrm>
          <a:prstGeom prst="rect">
            <a:avLst/>
          </a:prstGeom>
        </p:spPr>
        <p:txBody>
          <a:bodyPr vert="horz" lIns="85381" tIns="42691" rIns="85381" bIns="42691" rtlCol="0"/>
          <a:lstStyle>
            <a:lvl1pPr algn="r">
              <a:defRPr sz="1100"/>
            </a:lvl1pPr>
          </a:lstStyle>
          <a:p>
            <a:fld id="{D59F9EFF-6A0C-4228-9BA1-90D784A1B0E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674620" cy="458787"/>
          </a:xfrm>
          <a:prstGeom prst="rect">
            <a:avLst/>
          </a:prstGeom>
        </p:spPr>
        <p:txBody>
          <a:bodyPr vert="horz" lIns="85381" tIns="42691" rIns="85381" bIns="4269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96152" y="8685213"/>
            <a:ext cx="2674620" cy="458787"/>
          </a:xfrm>
          <a:prstGeom prst="rect">
            <a:avLst/>
          </a:prstGeom>
        </p:spPr>
        <p:txBody>
          <a:bodyPr vert="horz" lIns="85381" tIns="42691" rIns="85381" bIns="42691" rtlCol="0" anchor="b"/>
          <a:lstStyle>
            <a:lvl1pPr algn="r">
              <a:defRPr sz="1100"/>
            </a:lvl1pPr>
          </a:lstStyle>
          <a:p>
            <a:fld id="{B521B69A-2DCD-491F-990D-94431E66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0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74620" cy="458788"/>
          </a:xfrm>
          <a:prstGeom prst="rect">
            <a:avLst/>
          </a:prstGeom>
        </p:spPr>
        <p:txBody>
          <a:bodyPr vert="horz" lIns="85381" tIns="42691" rIns="85381" bIns="426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96152" y="0"/>
            <a:ext cx="2674620" cy="458788"/>
          </a:xfrm>
          <a:prstGeom prst="rect">
            <a:avLst/>
          </a:prstGeom>
        </p:spPr>
        <p:txBody>
          <a:bodyPr vert="horz" lIns="85381" tIns="42691" rIns="85381" bIns="42691" rtlCol="0"/>
          <a:lstStyle>
            <a:lvl1pPr algn="r">
              <a:defRPr sz="1100"/>
            </a:lvl1pPr>
          </a:lstStyle>
          <a:p>
            <a:fld id="{F9AD435C-7394-4383-8C42-1BC79D2121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381" tIns="42691" rIns="85381" bIns="426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17220" y="4400551"/>
            <a:ext cx="4937760" cy="3600450"/>
          </a:xfrm>
          <a:prstGeom prst="rect">
            <a:avLst/>
          </a:prstGeom>
        </p:spPr>
        <p:txBody>
          <a:bodyPr vert="horz" lIns="85381" tIns="42691" rIns="85381" bIns="426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674620" cy="458787"/>
          </a:xfrm>
          <a:prstGeom prst="rect">
            <a:avLst/>
          </a:prstGeom>
        </p:spPr>
        <p:txBody>
          <a:bodyPr vert="horz" lIns="85381" tIns="42691" rIns="85381" bIns="4269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96152" y="8685213"/>
            <a:ext cx="2674620" cy="458787"/>
          </a:xfrm>
          <a:prstGeom prst="rect">
            <a:avLst/>
          </a:prstGeom>
        </p:spPr>
        <p:txBody>
          <a:bodyPr vert="horz" lIns="85381" tIns="42691" rIns="85381" bIns="42691" rtlCol="0" anchor="b"/>
          <a:lstStyle>
            <a:lvl1pPr algn="r">
              <a:defRPr sz="1100"/>
            </a:lvl1pPr>
          </a:lstStyle>
          <a:p>
            <a:fld id="{2A15EE09-6D99-4149-A91C-D232D413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77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9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E09-6D99-4149-A91C-D232D413635E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16E4-0652-48A7-9CFE-309F66774BDB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5FC7-E0AD-40FD-901A-7DE20C621117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08FE-90A5-426E-89ED-5F557C6D3BC4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40CB-526B-4C16-9A1D-CDF11F88197F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FCC-6B50-4585-AA29-19A4FB255E23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7F-C1BD-4027-8E3B-1A7143883C5A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301-D3A1-4762-B339-A39112B3FAEF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BFF4-4386-4535-81A8-2C13792DF175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992F-D994-4027-8ECD-51FD548699BE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19CA-DC68-4771-8F96-413E386DCD65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423D-2293-4C31-8CB0-2BF8B7AF1CBE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1775-99DC-4141-AE4E-3C23EC77AB8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Regd. Office: Global Source Industrial Automation No32, Opp, M.P.M Park,M.P.M Layout,Mallathahalli, Banglore-560056Ph No.+91-7349443674E-Mail: reach.gsia@gmail.com, Web: www.gsia.co.in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34FE-19E6-4DB2-B6E8-66206BF2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70" y="922222"/>
            <a:ext cx="6437596" cy="11220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Automation Training Program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 Banglore-560056Ph No.+91-7349443674E-Mail: reach.gsia@gmail.com, Web: www.gsia.co.in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90" y="510407"/>
            <a:ext cx="2141220" cy="9728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3221" y="3140080"/>
            <a:ext cx="45177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Choose This Training?</a:t>
            </a:r>
            <a:endParaRPr lang="en-US" dirty="0"/>
          </a:p>
          <a:p>
            <a:r>
              <a:rPr lang="en-US" dirty="0"/>
              <a:t>✅ Industry-Oriented Curriculum</a:t>
            </a:r>
            <a:br>
              <a:rPr lang="en-US" dirty="0"/>
            </a:br>
            <a:r>
              <a:rPr lang="en-US" dirty="0"/>
              <a:t>✅ Hands-on Practical Training</a:t>
            </a:r>
            <a:br>
              <a:rPr lang="en-US" dirty="0"/>
            </a:br>
            <a:r>
              <a:rPr lang="en-US" dirty="0"/>
              <a:t>✅ Expert Trainers with Real-World Experience</a:t>
            </a:r>
            <a:br>
              <a:rPr lang="en-US" dirty="0"/>
            </a:br>
            <a:r>
              <a:rPr lang="en-US" dirty="0"/>
              <a:t>✅ Certification Upon Completion</a:t>
            </a:r>
            <a:br>
              <a:rPr lang="en-US" dirty="0"/>
            </a:br>
            <a:r>
              <a:rPr lang="en-US" dirty="0"/>
              <a:t>✅ Career Guidance &amp; Placement Assistance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221" y="2044231"/>
            <a:ext cx="6684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PLC, SCADA &amp; </a:t>
            </a:r>
            <a:r>
              <a:rPr lang="en-US" b="1" dirty="0" smtClean="0"/>
              <a:t>HMI</a:t>
            </a:r>
          </a:p>
          <a:p>
            <a:endParaRPr lang="en-US" dirty="0"/>
          </a:p>
          <a:p>
            <a:r>
              <a:rPr lang="en-US" b="1" dirty="0"/>
              <a:t>Enhance your skills in Industrial Automation with hands-on training!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21" y="4894406"/>
            <a:ext cx="4708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Modules</a:t>
            </a:r>
            <a:endParaRPr lang="en-US" dirty="0"/>
          </a:p>
          <a:p>
            <a:r>
              <a:rPr lang="en-US" b="1" dirty="0"/>
              <a:t>Module 1: PLC (Programmable Logic Controller)</a:t>
            </a:r>
            <a:endParaRPr lang="en-US" dirty="0"/>
          </a:p>
          <a:p>
            <a:pPr lvl="0"/>
            <a:r>
              <a:rPr lang="en-US" dirty="0"/>
              <a:t>Introduction to PLC Architecture &amp; Components</a:t>
            </a:r>
          </a:p>
          <a:p>
            <a:pPr lvl="0"/>
            <a:r>
              <a:rPr lang="en-US" dirty="0"/>
              <a:t>Understanding Digital &amp; Analog Inputs/Outputs</a:t>
            </a:r>
          </a:p>
          <a:p>
            <a:pPr lvl="0"/>
            <a:r>
              <a:rPr lang="en-US" dirty="0"/>
              <a:t>PLC Programming with Ladder Logic</a:t>
            </a:r>
          </a:p>
          <a:p>
            <a:pPr lvl="0"/>
            <a:r>
              <a:rPr lang="en-US" dirty="0"/>
              <a:t>Timers, Counters, Arithmetic &amp; Logic Operations</a:t>
            </a:r>
          </a:p>
          <a:p>
            <a:pPr lvl="0"/>
            <a:r>
              <a:rPr lang="en-US" dirty="0"/>
              <a:t>Upload, Download &amp; Monitoring of Programs</a:t>
            </a:r>
          </a:p>
          <a:p>
            <a:pPr lvl="0"/>
            <a:r>
              <a:rPr lang="en-US" dirty="0"/>
              <a:t>Troubleshooting &amp;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035855"/>
            <a:ext cx="5915025" cy="6285266"/>
          </a:xfrm>
        </p:spPr>
        <p:txBody>
          <a:bodyPr>
            <a:normAutofit/>
          </a:bodyPr>
          <a:lstStyle/>
          <a:p>
            <a:r>
              <a:rPr lang="en-US" sz="1800" b="1" dirty="0"/>
              <a:t>Module 2: SCADA (Supervisory Control &amp; Data Acquisition)</a:t>
            </a:r>
            <a:endParaRPr lang="en-US" sz="1800" dirty="0"/>
          </a:p>
          <a:p>
            <a:pPr lvl="0"/>
            <a:r>
              <a:rPr lang="en-US" sz="1800" dirty="0"/>
              <a:t>SCADA Software Overview &amp; Industrial Applications</a:t>
            </a:r>
          </a:p>
          <a:p>
            <a:pPr lvl="0"/>
            <a:r>
              <a:rPr lang="en-US" sz="1800" dirty="0"/>
              <a:t>Creating &amp; Editing Graphical Interfaces</a:t>
            </a:r>
          </a:p>
          <a:p>
            <a:pPr lvl="0"/>
            <a:r>
              <a:rPr lang="en-US" sz="1800" dirty="0"/>
              <a:t>Real-Time &amp; Historical Data Trending</a:t>
            </a:r>
          </a:p>
          <a:p>
            <a:pPr lvl="0"/>
            <a:r>
              <a:rPr lang="en-US" sz="1800" dirty="0"/>
              <a:t>Alarm &amp; Event Management</a:t>
            </a:r>
          </a:p>
          <a:p>
            <a:pPr lvl="0"/>
            <a:r>
              <a:rPr lang="en-US" sz="1800" dirty="0"/>
              <a:t>Communication with PLC &amp; Field Devices</a:t>
            </a:r>
          </a:p>
          <a:p>
            <a:pPr lvl="0"/>
            <a:r>
              <a:rPr lang="en-US" sz="1800" dirty="0"/>
              <a:t>Writing Automation Scripts</a:t>
            </a:r>
          </a:p>
          <a:p>
            <a:r>
              <a:rPr lang="en-US" sz="1800" b="1" dirty="0"/>
              <a:t>Module 3: HMI (Human-Machine Interface)</a:t>
            </a:r>
            <a:endParaRPr lang="en-US" sz="1800" dirty="0"/>
          </a:p>
          <a:p>
            <a:pPr lvl="0"/>
            <a:r>
              <a:rPr lang="en-US" sz="1800" dirty="0"/>
              <a:t>Introduction to HMI &amp; Various Industry Models</a:t>
            </a:r>
          </a:p>
          <a:p>
            <a:pPr lvl="0"/>
            <a:r>
              <a:rPr lang="en-US" sz="1800" dirty="0"/>
              <a:t>Designing HMI Screens for Monitoring &amp; Control</a:t>
            </a:r>
          </a:p>
          <a:p>
            <a:pPr lvl="0"/>
            <a:r>
              <a:rPr lang="en-US" sz="1800" dirty="0"/>
              <a:t>Connecting HMI with PLC</a:t>
            </a:r>
          </a:p>
          <a:p>
            <a:pPr lvl="0"/>
            <a:r>
              <a:rPr lang="en-US" sz="1800" dirty="0"/>
              <a:t>Real-Time Data Visualization &amp; Alerts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601316"/>
            <a:ext cx="5915025" cy="6285266"/>
          </a:xfrm>
        </p:spPr>
        <p:txBody>
          <a:bodyPr>
            <a:normAutofit/>
          </a:bodyPr>
          <a:lstStyle/>
          <a:p>
            <a:r>
              <a:rPr lang="en-US" sz="1800" b="1" dirty="0"/>
              <a:t>Who Should Attend?</a:t>
            </a:r>
            <a:endParaRPr lang="en-US" sz="1800" dirty="0"/>
          </a:p>
          <a:p>
            <a:pPr lvl="0"/>
            <a:r>
              <a:rPr lang="en-US" sz="1800" dirty="0"/>
              <a:t>Engineering Students &amp; Graduates (Electrical, Electronics, Instrumentation)</a:t>
            </a:r>
          </a:p>
          <a:p>
            <a:pPr lvl="0"/>
            <a:r>
              <a:rPr lang="en-US" sz="1800" dirty="0"/>
              <a:t>Industrial Professionals &amp; Technicians</a:t>
            </a:r>
          </a:p>
          <a:p>
            <a:pPr lvl="0"/>
            <a:r>
              <a:rPr lang="en-US" sz="1800" dirty="0"/>
              <a:t>Anyone interested in Industrial Automation &amp; Control Systems</a:t>
            </a:r>
          </a:p>
          <a:p>
            <a:r>
              <a:rPr lang="en-US" sz="1800" b="1" dirty="0"/>
              <a:t>Training Benefits</a:t>
            </a:r>
            <a:endParaRPr lang="en-US" sz="1800" dirty="0"/>
          </a:p>
          <a:p>
            <a:r>
              <a:rPr lang="en-US" sz="1800" dirty="0"/>
              <a:t>🎯 Gain Hands-on Experience with PLC, SCADA &amp; HMI</a:t>
            </a:r>
            <a:br>
              <a:rPr lang="en-US" sz="1800" dirty="0"/>
            </a:br>
            <a:r>
              <a:rPr lang="en-US" sz="1800" dirty="0"/>
              <a:t>🎯 Learn from Real Industrial Case Studies</a:t>
            </a:r>
            <a:br>
              <a:rPr lang="en-US" sz="1800" dirty="0"/>
            </a:br>
            <a:r>
              <a:rPr lang="en-US" sz="1800" dirty="0"/>
              <a:t>🎯 Get Certified &amp; Boost Your Career Opportunities</a:t>
            </a:r>
            <a:br>
              <a:rPr lang="en-US" sz="1800" dirty="0"/>
            </a:br>
            <a:r>
              <a:rPr lang="en-US" sz="1800" dirty="0"/>
              <a:t>🎯 Access to Industry Standard Software &amp; Tools</a:t>
            </a:r>
          </a:p>
          <a:p>
            <a:r>
              <a:rPr lang="en-US" sz="1800" b="1" dirty="0"/>
              <a:t>Enroll Today!</a:t>
            </a:r>
            <a:endParaRPr lang="en-US" sz="1800" dirty="0"/>
          </a:p>
          <a:p>
            <a:r>
              <a:rPr lang="en-US" sz="1800" dirty="0"/>
              <a:t>📍 </a:t>
            </a:r>
            <a:r>
              <a:rPr lang="en-US" sz="1800" b="1" dirty="0"/>
              <a:t>Training Location: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📅 </a:t>
            </a:r>
            <a:r>
              <a:rPr lang="en-US" sz="1800" b="1" dirty="0"/>
              <a:t>Upcoming Batches: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📞 </a:t>
            </a:r>
            <a:r>
              <a:rPr lang="en-US" sz="1800" b="1" dirty="0"/>
              <a:t>Contact Us: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🌐 </a:t>
            </a:r>
            <a:r>
              <a:rPr lang="en-US" sz="1800" b="1" dirty="0"/>
              <a:t>Website: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📧 </a:t>
            </a:r>
            <a:r>
              <a:rPr lang="en-US" sz="1800" b="1" dirty="0"/>
              <a:t>Email:</a:t>
            </a:r>
            <a:r>
              <a:rPr lang="en-US" sz="1800" dirty="0"/>
              <a:t> </a:t>
            </a:r>
          </a:p>
          <a:p>
            <a:r>
              <a:rPr lang="en-US" sz="1800" dirty="0"/>
              <a:t>🚀 </a:t>
            </a:r>
            <a:r>
              <a:rPr lang="en-US" sz="1800" b="1" dirty="0"/>
              <a:t>Take Your First Step Towards a Successful Automation Career!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Site Requirements &amp; Installation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713284"/>
            <a:ext cx="5915025" cy="62852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installation area should have a </a:t>
            </a:r>
            <a:r>
              <a:rPr lang="en-US" sz="1800" b="1" dirty="0" smtClean="0"/>
              <a:t>proper roof</a:t>
            </a:r>
            <a:r>
              <a:rPr lang="en-US" sz="1800" dirty="0" smtClean="0"/>
              <a:t> to protect from environmental damage.</a:t>
            </a:r>
          </a:p>
          <a:p>
            <a:r>
              <a:rPr lang="en-US" sz="1800" dirty="0" smtClean="0"/>
              <a:t>Maintain </a:t>
            </a:r>
            <a:r>
              <a:rPr lang="en-US" sz="1800" b="1" dirty="0" smtClean="0"/>
              <a:t>free space around the machine</a:t>
            </a:r>
            <a:r>
              <a:rPr lang="en-US" sz="1800" dirty="0" smtClean="0"/>
              <a:t> for ease of operation and maintenance.</a:t>
            </a:r>
          </a:p>
          <a:p>
            <a:r>
              <a:rPr lang="en-US" sz="1800" dirty="0" smtClean="0"/>
              <a:t>Ensure the </a:t>
            </a:r>
            <a:r>
              <a:rPr lang="en-US" sz="1800" b="1" dirty="0" smtClean="0"/>
              <a:t>floor has no obstructions</a:t>
            </a:r>
            <a:r>
              <a:rPr lang="en-US" sz="1800" dirty="0" smtClean="0"/>
              <a:t> like product outlets or cables.</a:t>
            </a:r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base should be strong and level</a:t>
            </a:r>
            <a:r>
              <a:rPr lang="en-US" sz="1800" dirty="0" smtClean="0"/>
              <a:t> to withstand machine load.</a:t>
            </a:r>
          </a:p>
          <a:p>
            <a:r>
              <a:rPr lang="en-US" sz="1800" b="1" dirty="0" smtClean="0"/>
              <a:t>Input voltage limits</a:t>
            </a:r>
            <a:r>
              <a:rPr lang="en-US" sz="1800" dirty="0" smtClean="0"/>
              <a:t>: 415V ± 15%</a:t>
            </a:r>
          </a:p>
          <a:p>
            <a:r>
              <a:rPr lang="en-US" sz="1800" b="1" dirty="0" smtClean="0"/>
              <a:t>Input air pressure</a:t>
            </a:r>
            <a:r>
              <a:rPr lang="en-US" sz="1800" dirty="0" smtClean="0"/>
              <a:t>: 5-6 Bar</a:t>
            </a:r>
          </a:p>
          <a:p>
            <a:r>
              <a:rPr lang="en-US" sz="1800" b="1" dirty="0" smtClean="0"/>
              <a:t>Pre-Inspection</a:t>
            </a:r>
          </a:p>
          <a:p>
            <a:r>
              <a:rPr lang="en-US" sz="1800" dirty="0" smtClean="0"/>
              <a:t>Inspect the machine for </a:t>
            </a:r>
            <a:r>
              <a:rPr lang="en-US" sz="1800" b="1" dirty="0" smtClean="0"/>
              <a:t>shipping damage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Verify </a:t>
            </a:r>
            <a:r>
              <a:rPr lang="en-US" sz="1800" b="1" dirty="0" smtClean="0"/>
              <a:t>part numbers</a:t>
            </a:r>
            <a:r>
              <a:rPr lang="en-US" sz="1800" dirty="0" smtClean="0"/>
              <a:t> on packaging.</a:t>
            </a:r>
          </a:p>
          <a:p>
            <a:r>
              <a:rPr lang="en-US" sz="1800" dirty="0" smtClean="0"/>
              <a:t>Ensure </a:t>
            </a:r>
            <a:r>
              <a:rPr lang="en-US" sz="1800" b="1" dirty="0" smtClean="0"/>
              <a:t>anti-vibration pads</a:t>
            </a:r>
            <a:r>
              <a:rPr lang="en-US" sz="1800" dirty="0" smtClean="0"/>
              <a:t> are properly fitted.</a:t>
            </a:r>
          </a:p>
          <a:p>
            <a:r>
              <a:rPr lang="en-US" sz="1800" dirty="0" smtClean="0"/>
              <a:t>Inspect </a:t>
            </a:r>
            <a:r>
              <a:rPr lang="en-US" sz="1800" b="1" dirty="0" smtClean="0"/>
              <a:t>pneumatic cylinders</a:t>
            </a:r>
            <a:r>
              <a:rPr lang="en-US" sz="1800" dirty="0" smtClean="0"/>
              <a:t> for any damages.</a:t>
            </a:r>
          </a:p>
          <a:p>
            <a:r>
              <a:rPr lang="en-US" sz="1800" dirty="0" smtClean="0"/>
              <a:t>Check </a:t>
            </a:r>
            <a:r>
              <a:rPr lang="en-US" sz="1800" b="1" dirty="0" smtClean="0"/>
              <a:t>regulator assembly</a:t>
            </a:r>
            <a:r>
              <a:rPr lang="en-US" sz="1800" dirty="0" smtClean="0"/>
              <a:t> for air leaks.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Installation Procedure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741275"/>
            <a:ext cx="5915025" cy="628526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Step-by-Step Installation</a:t>
            </a:r>
          </a:p>
          <a:p>
            <a:r>
              <a:rPr lang="en-US" sz="1800" dirty="0" smtClean="0"/>
              <a:t>Inspect the machine for any visible damage (take photos if needed).</a:t>
            </a:r>
          </a:p>
          <a:p>
            <a:r>
              <a:rPr lang="en-US" sz="1800" dirty="0" smtClean="0"/>
              <a:t>Set up the machine according to the </a:t>
            </a:r>
            <a:r>
              <a:rPr lang="en-US" sz="1800" b="1" dirty="0" smtClean="0"/>
              <a:t>GA drawing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Remove </a:t>
            </a:r>
            <a:r>
              <a:rPr lang="en-US" sz="1800" b="1" dirty="0" smtClean="0"/>
              <a:t>transport locks</a:t>
            </a:r>
            <a:r>
              <a:rPr lang="en-US" sz="1800" dirty="0" smtClean="0"/>
              <a:t> and connect the </a:t>
            </a:r>
            <a:r>
              <a:rPr lang="en-US" sz="1800" b="1" dirty="0" smtClean="0"/>
              <a:t>load cell to the weighing bin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Connect the </a:t>
            </a:r>
            <a:r>
              <a:rPr lang="en-US" sz="1800" b="1" dirty="0" smtClean="0"/>
              <a:t>electrical panel</a:t>
            </a:r>
            <a:r>
              <a:rPr lang="en-US" sz="1800" dirty="0" smtClean="0"/>
              <a:t> to the machine body.</a:t>
            </a:r>
          </a:p>
          <a:p>
            <a:r>
              <a:rPr lang="en-US" sz="1800" dirty="0" smtClean="0"/>
              <a:t>Connect the </a:t>
            </a:r>
            <a:r>
              <a:rPr lang="en-US" sz="1800" b="1" dirty="0" smtClean="0"/>
              <a:t>CT coil cable</a:t>
            </a:r>
            <a:r>
              <a:rPr lang="en-US" sz="1800" dirty="0" smtClean="0"/>
              <a:t> to the panel.</a:t>
            </a:r>
          </a:p>
          <a:p>
            <a:r>
              <a:rPr lang="en-US" sz="1800" dirty="0" smtClean="0"/>
              <a:t>Connect the </a:t>
            </a:r>
            <a:r>
              <a:rPr lang="en-US" sz="1800" b="1" dirty="0" smtClean="0"/>
              <a:t>16-pin connector cable</a:t>
            </a:r>
            <a:r>
              <a:rPr lang="en-US" sz="1800" dirty="0" smtClean="0"/>
              <a:t> at the panel's side/Bottom to the control panel.</a:t>
            </a:r>
          </a:p>
          <a:p>
            <a:r>
              <a:rPr lang="en-US" sz="1800" dirty="0" smtClean="0"/>
              <a:t>Supply </a:t>
            </a:r>
            <a:r>
              <a:rPr lang="en-US" sz="1800" b="1" dirty="0" smtClean="0"/>
              <a:t>three-phase power (R, Y, B, Earth) to the Main motor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Connect the </a:t>
            </a:r>
            <a:r>
              <a:rPr lang="en-US" sz="1800" b="1" dirty="0" smtClean="0"/>
              <a:t>hose pipe</a:t>
            </a:r>
            <a:r>
              <a:rPr lang="en-US" sz="1800" dirty="0" smtClean="0"/>
              <a:t> for air supply.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Commissioning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759936"/>
            <a:ext cx="5915025" cy="6285266"/>
          </a:xfrm>
        </p:spPr>
        <p:txBody>
          <a:bodyPr/>
          <a:lstStyle/>
          <a:p>
            <a:r>
              <a:rPr lang="en-US" sz="1800" dirty="0" smtClean="0"/>
              <a:t>Ensure all </a:t>
            </a:r>
            <a:r>
              <a:rPr lang="en-US" sz="1800" b="1" dirty="0" smtClean="0"/>
              <a:t>electrical and pneumatic connections</a:t>
            </a:r>
            <a:r>
              <a:rPr lang="en-US" sz="1800" dirty="0" smtClean="0"/>
              <a:t> are secure.</a:t>
            </a:r>
          </a:p>
          <a:p>
            <a:r>
              <a:rPr lang="en-US" sz="1800" dirty="0" smtClean="0"/>
              <a:t>Verify </a:t>
            </a:r>
            <a:r>
              <a:rPr lang="en-US" sz="1800" b="1" dirty="0" smtClean="0"/>
              <a:t>voltage and air pressure</a:t>
            </a:r>
            <a:r>
              <a:rPr lang="en-US" sz="1800" dirty="0" smtClean="0"/>
              <a:t> are within range.</a:t>
            </a:r>
          </a:p>
          <a:p>
            <a:r>
              <a:rPr lang="en-US" sz="1800" dirty="0" smtClean="0"/>
              <a:t>Turn on the machine and switch to </a:t>
            </a:r>
            <a:r>
              <a:rPr lang="en-US" sz="1800" b="1" dirty="0" smtClean="0"/>
              <a:t>manual mode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Check if the following cylinders are in the correct position:</a:t>
            </a:r>
          </a:p>
          <a:p>
            <a:pPr lvl="1"/>
            <a:r>
              <a:rPr lang="en-US" b="1" dirty="0" smtClean="0"/>
              <a:t>Slide Gate</a:t>
            </a:r>
            <a:r>
              <a:rPr lang="en-US" dirty="0" smtClean="0"/>
              <a:t>: Closed</a:t>
            </a:r>
          </a:p>
          <a:p>
            <a:pPr lvl="1"/>
            <a:r>
              <a:rPr lang="en-US" b="1" dirty="0" smtClean="0"/>
              <a:t>Air </a:t>
            </a:r>
            <a:r>
              <a:rPr lang="en-US" b="1" dirty="0" err="1" smtClean="0"/>
              <a:t>Feeder,Water</a:t>
            </a:r>
            <a:r>
              <a:rPr lang="en-US" b="1" dirty="0" smtClean="0"/>
              <a:t> Feeder</a:t>
            </a:r>
            <a:r>
              <a:rPr lang="en-US" dirty="0" smtClean="0"/>
              <a:t>: Open</a:t>
            </a:r>
          </a:p>
          <a:p>
            <a:r>
              <a:rPr lang="en-US" sz="1800" dirty="0" smtClean="0"/>
              <a:t>If incorrect, Kindly verify the GA diagram.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12792"/>
            <a:ext cx="5915025" cy="1914702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Parameter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965207"/>
            <a:ext cx="5915025" cy="62852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Switch to </a:t>
            </a:r>
            <a:r>
              <a:rPr lang="en-US" sz="1800" b="1" dirty="0" smtClean="0"/>
              <a:t>Auto Mode</a:t>
            </a:r>
            <a:r>
              <a:rPr lang="en-US" sz="1800" dirty="0" smtClean="0"/>
              <a:t> and press </a:t>
            </a:r>
            <a:r>
              <a:rPr lang="en-US" sz="1800" b="1" dirty="0" smtClean="0"/>
              <a:t>Start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Enable:</a:t>
            </a:r>
          </a:p>
          <a:p>
            <a:pPr lvl="1"/>
            <a:r>
              <a:rPr lang="en-US" b="1" dirty="0" smtClean="0"/>
              <a:t>Check for Proximity Sensor.</a:t>
            </a:r>
            <a:endParaRPr lang="en-US" dirty="0" smtClean="0"/>
          </a:p>
          <a:p>
            <a:r>
              <a:rPr lang="en-US" sz="1800" dirty="0" smtClean="0"/>
              <a:t>Run </a:t>
            </a:r>
            <a:r>
              <a:rPr lang="en-US" sz="1800" b="1" dirty="0" smtClean="0"/>
              <a:t>one test cycle</a:t>
            </a:r>
            <a:r>
              <a:rPr lang="en-US" sz="1800" dirty="0" smtClean="0"/>
              <a:t> and verify stopping points for each product.</a:t>
            </a:r>
          </a:p>
          <a:p>
            <a:r>
              <a:rPr lang="en-US" sz="1800" dirty="0" smtClean="0"/>
              <a:t>Adjust master settings if variations occur.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891296"/>
            <a:ext cx="5915025" cy="1914702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Safety </a:t>
            </a:r>
            <a:r>
              <a:rPr lang="en-US" b="1" dirty="0"/>
              <a:t>&amp; Maintenance </a:t>
            </a:r>
            <a:r>
              <a:rPr lang="en-US" b="1" dirty="0" smtClean="0"/>
              <a:t>   Guidelines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347782"/>
            <a:ext cx="5915025" cy="6285266"/>
          </a:xfrm>
        </p:spPr>
        <p:txBody>
          <a:bodyPr/>
          <a:lstStyle/>
          <a:p>
            <a:r>
              <a:rPr lang="en-US" sz="1800" dirty="0" smtClean="0"/>
              <a:t>Keep the machine </a:t>
            </a:r>
            <a:r>
              <a:rPr lang="en-US" sz="1800" b="1" dirty="0" smtClean="0"/>
              <a:t>clean</a:t>
            </a:r>
            <a:r>
              <a:rPr lang="en-US" sz="1800" dirty="0" smtClean="0"/>
              <a:t> and </a:t>
            </a:r>
            <a:r>
              <a:rPr lang="en-US" sz="1800" b="1" dirty="0" smtClean="0"/>
              <a:t>well-maintained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Ensure </a:t>
            </a:r>
            <a:r>
              <a:rPr lang="en-US" sz="1800" b="1" dirty="0" smtClean="0"/>
              <a:t>electrical &amp; air connections</a:t>
            </a:r>
            <a:r>
              <a:rPr lang="en-US" sz="1800" dirty="0" smtClean="0"/>
              <a:t> are secure before operation.</a:t>
            </a:r>
          </a:p>
          <a:p>
            <a:r>
              <a:rPr lang="en-US" sz="1800" dirty="0" smtClean="0"/>
              <a:t>Conduct </a:t>
            </a:r>
            <a:r>
              <a:rPr lang="en-US" sz="1800" b="1" dirty="0" smtClean="0"/>
              <a:t>regular inspections</a:t>
            </a:r>
            <a:r>
              <a:rPr lang="en-US" sz="1800" dirty="0" smtClean="0"/>
              <a:t> of </a:t>
            </a:r>
            <a:r>
              <a:rPr lang="en-US" sz="1800" b="1" dirty="0" smtClean="0"/>
              <a:t>load cells, air regulators, and motors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Follow </a:t>
            </a:r>
            <a:r>
              <a:rPr lang="en-US" sz="1800" b="1" dirty="0" smtClean="0"/>
              <a:t>OEM maintenance guidelines</a:t>
            </a:r>
            <a:r>
              <a:rPr lang="en-US" sz="1800" dirty="0" smtClean="0"/>
              <a:t> for longevity.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02053"/>
            <a:ext cx="5915025" cy="1914702"/>
          </a:xfrm>
        </p:spPr>
        <p:txBody>
          <a:bodyPr/>
          <a:lstStyle/>
          <a:p>
            <a:r>
              <a:rPr lang="en-US" b="1" dirty="0"/>
              <a:t>7</a:t>
            </a:r>
            <a:r>
              <a:rPr lang="en-US" b="1" dirty="0" smtClean="0"/>
              <a:t>. 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825253"/>
            <a:ext cx="5915025" cy="6285266"/>
          </a:xfrm>
        </p:spPr>
        <p:txBody>
          <a:bodyPr/>
          <a:lstStyle/>
          <a:p>
            <a:r>
              <a:rPr lang="en-US" sz="1800" dirty="0" smtClean="0"/>
              <a:t>This </a:t>
            </a:r>
            <a:r>
              <a:rPr lang="en-US" sz="1800" b="1" dirty="0" smtClean="0"/>
              <a:t>Silky User Manual</a:t>
            </a:r>
            <a:r>
              <a:rPr lang="en-US" sz="1800" dirty="0" smtClean="0"/>
              <a:t> provides step-by-step guidance on installation, operation, and maintenance. Following these instructions ensures optimal performance, accuracy, and efficiency.</a:t>
            </a:r>
          </a:p>
          <a:p>
            <a:r>
              <a:rPr lang="en-US" sz="1800" dirty="0" smtClean="0"/>
              <a:t>For any technical support, contact GSIA 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780" y="9181397"/>
            <a:ext cx="5587869" cy="527403"/>
          </a:xfrm>
        </p:spPr>
        <p:txBody>
          <a:bodyPr/>
          <a:lstStyle/>
          <a:p>
            <a:r>
              <a:rPr lang="en-US" dirty="0" smtClean="0"/>
              <a:t>Regd. Office: Global Source Industrial Automation No32, Opp, M.P.M Park,M.P.M Layout,Mallathahalli,        Banglore-560056Ph No.+91-7349443674E-Mail: reach.gsia@gmail.com, Web: www.gsia.co.in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801" y="4753480"/>
            <a:ext cx="42477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Regd. Office: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Source Industrial Automation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No32, Opp, M.P.M Park,M.P.M Layout,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Mallathahalli</a:t>
            </a:r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Banglore-560056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No.+91-7349443674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E-Mail: reach.gsia@gmail.com, 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59595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Web: www.gsia.co.in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34FE-19E6-4DB2-B6E8-66206BF22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528</TotalTime>
  <Words>849</Words>
  <Application>Microsoft Office PowerPoint</Application>
  <PresentationFormat>A4 Paper (210x297 mm)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Automation Training Program</vt:lpstr>
      <vt:lpstr>PowerPoint Presentation</vt:lpstr>
      <vt:lpstr>PowerPoint Presentation</vt:lpstr>
      <vt:lpstr>2. Site Requirements &amp; Installation </vt:lpstr>
      <vt:lpstr>3. Installation Procedure </vt:lpstr>
      <vt:lpstr>4. Commissioning </vt:lpstr>
      <vt:lpstr>5. Parameter Setting</vt:lpstr>
      <vt:lpstr>6. Safety &amp; Maintenance    Guidelines    </vt:lpstr>
      <vt:lpstr>7. 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 for Single Blender</dc:title>
  <dc:creator>Microsoft account</dc:creator>
  <cp:lastModifiedBy>Microsoft account</cp:lastModifiedBy>
  <cp:revision>22</cp:revision>
  <dcterms:created xsi:type="dcterms:W3CDTF">2025-02-24T11:01:07Z</dcterms:created>
  <dcterms:modified xsi:type="dcterms:W3CDTF">2025-03-04T09:27:02Z</dcterms:modified>
</cp:coreProperties>
</file>