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a" initials="V" lastIdx="1" clrIdx="0">
    <p:extLst>
      <p:ext uri="{19B8F6BF-5375-455C-9EA6-DF929625EA0E}">
        <p15:presenceInfo xmlns:p15="http://schemas.microsoft.com/office/powerpoint/2012/main" userId="Vinay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27T04:04:34.268" idx="1">
    <p:pos x="1510" y="2774"/>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DEA1-72D1-43CE-96A2-1F6093DE5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25DB48-0774-AAC9-68F9-4B8DCDA04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18614-723B-FD92-D1D0-F9641B22C746}"/>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D3C91C9E-789F-6756-CE1D-FD708E875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F4E1D-FBFF-9BA1-7BBB-5A7D0CB61EE8}"/>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85493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E26C-05C2-96C5-A13E-6FDD5A489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0D4D33-F02C-0699-A691-D7B06A738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407E9-F657-89A4-6EA1-1706CC1253F9}"/>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336B8620-E91C-D994-5DDD-15AD9C4DF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A6A86-523E-53F3-A892-46E76F0AEA11}"/>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4970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7A3BC-8BB9-AC64-508C-0CAC2F2039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7DC72-AEA2-D221-A400-66F3AE005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A9BF3-B6D1-5211-0E0A-ADBD2BE094A3}"/>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EE44548B-F1CA-37C0-213C-5C35FB52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C497B-BDA6-B7A1-F002-BDB540E2C158}"/>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44845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0D37-AEF1-F280-E913-C0CBD93C8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32347-8C12-D950-907B-09D8D25BA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1D86D-FB1F-479F-CB66-3C03A9086CBB}"/>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1B8A2C27-6847-0E17-D5B2-CAD0DEA9C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A4BB7-3A25-5F1D-2B9C-3E1C643B6DDA}"/>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407948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B4F6-154D-06C2-85B7-67066F0DD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40B60-FE77-56CB-5ADE-1F2449EB6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0B608-EBFD-AD92-8006-7CDD48599DCF}"/>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E2EA5530-8D5B-48C3-655D-24400CE8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6F1F6-55C1-1781-1220-115C776E1F51}"/>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77676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45BF-345E-FA65-74D8-BE3CCEB5B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3AE0-ABA1-75EE-9A11-246891FB8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9C0D6-03EB-E521-FCAB-67978F8F2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AA985-1BAD-6E23-0737-C92E2979391F}"/>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6" name="Footer Placeholder 5">
            <a:extLst>
              <a:ext uri="{FF2B5EF4-FFF2-40B4-BE49-F238E27FC236}">
                <a16:creationId xmlns:a16="http://schemas.microsoft.com/office/drawing/2014/main" id="{63A9BBF0-A9DB-8999-5049-EDBEDD6EB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7B478-BB02-724C-47EB-AC704BEA8AF2}"/>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91842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2EAD-A071-0EC5-B700-39AB419AD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9ABA0-7D02-5134-6A3F-739A53942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A6F7E-6335-91F7-740F-E8C0F3009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F1199-4488-9591-874D-684BB84E6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8A92B-228C-F248-6E6C-74EEFC3C8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EFE85-37B9-5D43-2D37-596E804EC9A5}"/>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8" name="Footer Placeholder 7">
            <a:extLst>
              <a:ext uri="{FF2B5EF4-FFF2-40B4-BE49-F238E27FC236}">
                <a16:creationId xmlns:a16="http://schemas.microsoft.com/office/drawing/2014/main" id="{FBF9F29C-16D7-B850-8E26-EF8E1FBB5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E5306C-01C3-20CE-A5F4-8A1AD5F6C2AA}"/>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11489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C21C-0D00-F649-2F9F-992BF0340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413198-7EF6-1335-2299-83EEAB45FAF3}"/>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4" name="Footer Placeholder 3">
            <a:extLst>
              <a:ext uri="{FF2B5EF4-FFF2-40B4-BE49-F238E27FC236}">
                <a16:creationId xmlns:a16="http://schemas.microsoft.com/office/drawing/2014/main" id="{56B1CDD4-76F7-86EC-E7A8-CE58D7467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C1592-C217-44C5-7124-D00D6CA86874}"/>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98916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48CA2-03B3-E1BB-17B0-C51661A38876}"/>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3" name="Footer Placeholder 2">
            <a:extLst>
              <a:ext uri="{FF2B5EF4-FFF2-40B4-BE49-F238E27FC236}">
                <a16:creationId xmlns:a16="http://schemas.microsoft.com/office/drawing/2014/main" id="{E3741A31-DA12-1627-0760-0D94B0763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970FE-3E7E-DF52-A1D1-A19DFC75C053}"/>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138041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CBF6-ACAE-B3EC-A5C3-22636F071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58B4D-CD08-06C7-B20B-5F675530C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4A1DD5-3CE0-D2C6-2E00-5A457982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7FA81-71FC-49C5-1A76-6E28C42C0819}"/>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6" name="Footer Placeholder 5">
            <a:extLst>
              <a:ext uri="{FF2B5EF4-FFF2-40B4-BE49-F238E27FC236}">
                <a16:creationId xmlns:a16="http://schemas.microsoft.com/office/drawing/2014/main" id="{04722AE8-B104-B01A-EBE6-10DFF73AE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50373-ABFB-0176-F24B-E01DACCB4CC7}"/>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607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9734-3370-A7AE-EB91-56F5A47F8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AF31C-4ABA-66BF-AEC5-EFAF71EE3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EFF41-8604-9731-7080-92D44831B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F0D4-F475-4C52-D8C0-B85C48405013}"/>
              </a:ext>
            </a:extLst>
          </p:cNvPr>
          <p:cNvSpPr>
            <a:spLocks noGrp="1"/>
          </p:cNvSpPr>
          <p:nvPr>
            <p:ph type="dt" sz="half" idx="10"/>
          </p:nvPr>
        </p:nvSpPr>
        <p:spPr/>
        <p:txBody>
          <a:bodyPr/>
          <a:lstStyle/>
          <a:p>
            <a:fld id="{94EF8E8B-8E77-4EBF-A059-6C5AC8A95E5F}" type="datetimeFigureOut">
              <a:rPr lang="en-US" smtClean="0"/>
              <a:t>3/27/2025</a:t>
            </a:fld>
            <a:endParaRPr lang="en-US"/>
          </a:p>
        </p:txBody>
      </p:sp>
      <p:sp>
        <p:nvSpPr>
          <p:cNvPr id="6" name="Footer Placeholder 5">
            <a:extLst>
              <a:ext uri="{FF2B5EF4-FFF2-40B4-BE49-F238E27FC236}">
                <a16:creationId xmlns:a16="http://schemas.microsoft.com/office/drawing/2014/main" id="{ED1B472A-CBDA-A8F8-9D11-535339801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FBB8D-873C-5E0F-3CED-4EFCE3C96B4E}"/>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95988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35A80-EA33-04E6-E355-660CE7F0F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516419-7FEC-65D8-40FF-CE8DE6FDE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8FF6-6581-5C12-307D-F39CFC2D2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F8E8B-8E77-4EBF-A059-6C5AC8A95E5F}" type="datetimeFigureOut">
              <a:rPr lang="en-US" smtClean="0"/>
              <a:t>3/27/2025</a:t>
            </a:fld>
            <a:endParaRPr lang="en-US"/>
          </a:p>
        </p:txBody>
      </p:sp>
      <p:sp>
        <p:nvSpPr>
          <p:cNvPr id="5" name="Footer Placeholder 4">
            <a:extLst>
              <a:ext uri="{FF2B5EF4-FFF2-40B4-BE49-F238E27FC236}">
                <a16:creationId xmlns:a16="http://schemas.microsoft.com/office/drawing/2014/main" id="{6BB9542A-317C-BFB1-C869-B1631D5B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7328FF-4E37-34C3-4414-06646D55B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1B38E-B009-43DF-BD10-9F9AE357339D}" type="slidenum">
              <a:rPr lang="en-US" smtClean="0"/>
              <a:t>‹#›</a:t>
            </a:fld>
            <a:endParaRPr lang="en-US"/>
          </a:p>
        </p:txBody>
      </p:sp>
    </p:spTree>
    <p:extLst>
      <p:ext uri="{BB962C8B-B14F-4D97-AF65-F5344CB8AC3E}">
        <p14:creationId xmlns:p14="http://schemas.microsoft.com/office/powerpoint/2010/main" val="132878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D47E-1A25-534D-BEDB-A2BAE780390A}"/>
              </a:ext>
            </a:extLst>
          </p:cNvPr>
          <p:cNvSpPr>
            <a:spLocks noGrp="1"/>
          </p:cNvSpPr>
          <p:nvPr>
            <p:ph type="ctrTitle"/>
          </p:nvPr>
        </p:nvSpPr>
        <p:spPr>
          <a:xfrm>
            <a:off x="1371599" y="283595"/>
            <a:ext cx="9144000" cy="477837"/>
          </a:xfrm>
        </p:spPr>
        <p:txBody>
          <a:bodyPr>
            <a:normAutofit fontScale="90000"/>
          </a:bodyPr>
          <a:lstStyle/>
          <a:p>
            <a:r>
              <a:rPr lang="en-US" dirty="0"/>
              <a:t>Products</a:t>
            </a:r>
          </a:p>
        </p:txBody>
      </p:sp>
      <p:sp>
        <p:nvSpPr>
          <p:cNvPr id="3" name="Subtitle 2">
            <a:extLst>
              <a:ext uri="{FF2B5EF4-FFF2-40B4-BE49-F238E27FC236}">
                <a16:creationId xmlns:a16="http://schemas.microsoft.com/office/drawing/2014/main" id="{CAFEBC58-9A94-9F8E-B070-EB41BF08AB5D}"/>
              </a:ext>
            </a:extLst>
          </p:cNvPr>
          <p:cNvSpPr>
            <a:spLocks noGrp="1"/>
          </p:cNvSpPr>
          <p:nvPr>
            <p:ph type="subTitle" idx="1"/>
          </p:nvPr>
        </p:nvSpPr>
        <p:spPr>
          <a:xfrm>
            <a:off x="222069" y="761431"/>
            <a:ext cx="11844240" cy="6242683"/>
          </a:xfrm>
        </p:spPr>
        <p:txBody>
          <a:bodyPr>
            <a:normAutofit lnSpcReduction="10000"/>
          </a:bodyPr>
          <a:lstStyle/>
          <a:p>
            <a:pPr marL="457200" indent="-457200">
              <a:buAutoNum type="arabicPeriod"/>
            </a:pPr>
            <a:r>
              <a:rPr lang="en-US" dirty="0"/>
              <a:t>Electrical control panel for Packing Machines :</a:t>
            </a:r>
          </a:p>
          <a:p>
            <a:pPr algn="l"/>
            <a:r>
              <a:rPr lang="en-US" dirty="0"/>
              <a:t>GSIA manufactures the control panel for packing machineries for all packaging industries. GSIA will adopt IOT technology developed human machine interface and program logical controllers. we give the packaging accuracy of (+ or –) 10 gram. And the IOT (internet of things) which help full for the costumers to monitor the display any time and from any ware.</a:t>
            </a:r>
          </a:p>
          <a:p>
            <a:endParaRPr lang="en-US" dirty="0"/>
          </a:p>
          <a:p>
            <a:r>
              <a:rPr lang="en-US" dirty="0"/>
              <a:t>2. Electrical Control panel for Vibrator feeding Applications:</a:t>
            </a:r>
          </a:p>
          <a:p>
            <a:pPr algn="l"/>
            <a:r>
              <a:rPr lang="en-US" dirty="0"/>
              <a:t>GSIA manufactures the control panel for vibrator feeding applications using  Automation Technology for Grain Milling industries. We have a technology to innovate the new control logics for customer requirements and we have our service team to overcome the complaint of the customer within shorter period of time.</a:t>
            </a:r>
          </a:p>
          <a:p>
            <a:endParaRPr lang="en-US" dirty="0"/>
          </a:p>
          <a:p>
            <a:r>
              <a:rPr lang="en-US" dirty="0"/>
              <a:t>3. Electrical Control panel for Stitching conveyor and loader:</a:t>
            </a:r>
          </a:p>
          <a:p>
            <a:pPr algn="l"/>
            <a:r>
              <a:rPr lang="en-US" dirty="0"/>
              <a:t>GSIA manufactures the control panel for stitching conveyor and loader system for Grain Milling Industries. we </a:t>
            </a:r>
            <a:r>
              <a:rPr lang="en-US" dirty="0" err="1"/>
              <a:t>develope</a:t>
            </a:r>
            <a:r>
              <a:rPr lang="en-US" dirty="0"/>
              <a:t> the new technology on the conveyor and loaders to regulate the speed, direction with low power consumption and also increase in efficiency. </a:t>
            </a:r>
          </a:p>
          <a:p>
            <a:endParaRPr lang="en-US" dirty="0"/>
          </a:p>
          <a:p>
            <a:pPr marL="457200" indent="-457200">
              <a:buAutoNum type="arabicPeriod"/>
            </a:pPr>
            <a:endParaRPr lang="en-US" dirty="0"/>
          </a:p>
        </p:txBody>
      </p:sp>
    </p:spTree>
    <p:extLst>
      <p:ext uri="{BB962C8B-B14F-4D97-AF65-F5344CB8AC3E}">
        <p14:creationId xmlns:p14="http://schemas.microsoft.com/office/powerpoint/2010/main" val="36152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C0A4B-FE87-3AD3-6F4F-679DF94376E3}"/>
              </a:ext>
            </a:extLst>
          </p:cNvPr>
          <p:cNvSpPr>
            <a:spLocks noGrp="1"/>
          </p:cNvSpPr>
          <p:nvPr>
            <p:ph idx="1"/>
          </p:nvPr>
        </p:nvSpPr>
        <p:spPr>
          <a:xfrm>
            <a:off x="575035" y="188536"/>
            <a:ext cx="10778765" cy="6429080"/>
          </a:xfrm>
        </p:spPr>
        <p:txBody>
          <a:bodyPr>
            <a:normAutofit lnSpcReduction="10000"/>
          </a:bodyPr>
          <a:lstStyle/>
          <a:p>
            <a:r>
              <a:rPr lang="en-US" dirty="0"/>
              <a:t>4.We are experts in providing Complete solution for design and development of  Water treatment plants (Domestic &amp; Industrial):</a:t>
            </a:r>
            <a:endParaRPr lang="en-US" sz="1400" dirty="0"/>
          </a:p>
          <a:p>
            <a:r>
              <a:rPr lang="en-US" sz="1700" i="0" dirty="0">
                <a:solidFill>
                  <a:srgbClr val="000000"/>
                </a:solidFill>
                <a:effectLst/>
              </a:rPr>
              <a:t>At </a:t>
            </a:r>
            <a:r>
              <a:rPr lang="en-US" sz="1700" b="1" dirty="0">
                <a:solidFill>
                  <a:srgbClr val="000000"/>
                </a:solidFill>
              </a:rPr>
              <a:t>GSIA</a:t>
            </a:r>
            <a:r>
              <a:rPr lang="en-US" sz="1700" i="0" dirty="0">
                <a:solidFill>
                  <a:srgbClr val="000000"/>
                </a:solidFill>
                <a:effectLst/>
              </a:rPr>
              <a:t>, we specialize in delivering end-to-end solutions for </a:t>
            </a:r>
            <a:r>
              <a:rPr lang="en-US" sz="1700" b="1" i="0" dirty="0">
                <a:solidFill>
                  <a:srgbClr val="000000"/>
                </a:solidFill>
                <a:effectLst/>
              </a:rPr>
              <a:t>domestic and industrial</a:t>
            </a:r>
            <a:r>
              <a:rPr lang="en-US" sz="1700" i="0" dirty="0">
                <a:solidFill>
                  <a:srgbClr val="000000"/>
                </a:solidFill>
                <a:effectLst/>
              </a:rPr>
              <a:t> water treatment plants. Our expertise covers </a:t>
            </a:r>
            <a:r>
              <a:rPr lang="en-US" sz="1700" b="1" i="0" dirty="0">
                <a:solidFill>
                  <a:srgbClr val="000000"/>
                </a:solidFill>
                <a:effectLst/>
              </a:rPr>
              <a:t>design, engineering, automation</a:t>
            </a:r>
            <a:r>
              <a:rPr lang="en-US" sz="1700" i="0" dirty="0">
                <a:solidFill>
                  <a:srgbClr val="000000"/>
                </a:solidFill>
                <a:effectLst/>
              </a:rPr>
              <a:t>, </a:t>
            </a:r>
            <a:r>
              <a:rPr lang="en-US" sz="1700" b="1" i="0" dirty="0">
                <a:solidFill>
                  <a:srgbClr val="000000"/>
                </a:solidFill>
                <a:effectLst/>
              </a:rPr>
              <a:t>installation, and maintenance </a:t>
            </a:r>
            <a:r>
              <a:rPr lang="en-US" sz="1700" i="0" dirty="0">
                <a:solidFill>
                  <a:srgbClr val="000000"/>
                </a:solidFill>
                <a:effectLst/>
              </a:rPr>
              <a:t>to ensure </a:t>
            </a:r>
            <a:r>
              <a:rPr lang="en-US" sz="1700" b="1" i="0" dirty="0">
                <a:solidFill>
                  <a:srgbClr val="000000"/>
                </a:solidFill>
                <a:effectLst/>
              </a:rPr>
              <a:t>efficient, sustainable, and cost-effective </a:t>
            </a:r>
            <a:r>
              <a:rPr lang="en-US" sz="1700" i="0" dirty="0">
                <a:solidFill>
                  <a:srgbClr val="000000"/>
                </a:solidFill>
                <a:effectLst/>
              </a:rPr>
              <a:t>water treatment systems.</a:t>
            </a:r>
          </a:p>
          <a:p>
            <a:pPr algn="l"/>
            <a:r>
              <a:rPr lang="en-US" sz="1300" b="1" dirty="0">
                <a:solidFill>
                  <a:srgbClr val="000000"/>
                </a:solidFill>
                <a:latin typeface="+mj-lt"/>
              </a:rPr>
              <a:t>Our Expertise Includes:</a:t>
            </a:r>
          </a:p>
          <a:p>
            <a:pPr marL="285750" indent="-285750" algn="l">
              <a:buFont typeface="Wingdings" panose="05000000000000000000" pitchFamily="2" charset="2"/>
              <a:buChar char="v"/>
            </a:pPr>
            <a:r>
              <a:rPr lang="en-US" sz="1300" b="1" i="0" dirty="0">
                <a:solidFill>
                  <a:srgbClr val="000000"/>
                </a:solidFill>
                <a:effectLst/>
                <a:latin typeface="+mj-lt"/>
              </a:rPr>
              <a:t>Custom Water Treatment Solutions</a:t>
            </a:r>
            <a:endParaRPr lang="en-US" sz="1300" dirty="0">
              <a:solidFill>
                <a:srgbClr val="000000"/>
              </a:solidFill>
              <a:latin typeface="+mj-lt"/>
            </a:endParaRPr>
          </a:p>
          <a:p>
            <a:pPr lvl="1" algn="l">
              <a:buFont typeface="Arial" panose="020B0604020202020204" pitchFamily="34" charset="0"/>
              <a:buChar char="•"/>
            </a:pPr>
            <a:r>
              <a:rPr lang="en-US" sz="1300" b="0" i="0" dirty="0">
                <a:solidFill>
                  <a:srgbClr val="000000"/>
                </a:solidFill>
                <a:effectLst/>
                <a:latin typeface="+mj-lt"/>
              </a:rPr>
              <a:t>Drinking Water Treatment (RO, Filtration, Disinfection)</a:t>
            </a:r>
          </a:p>
          <a:p>
            <a:pPr lvl="1" algn="l">
              <a:buFont typeface="Arial" panose="020B0604020202020204" pitchFamily="34" charset="0"/>
              <a:buChar char="•"/>
            </a:pPr>
            <a:r>
              <a:rPr lang="en-US" sz="1300" b="0" i="0" dirty="0">
                <a:solidFill>
                  <a:srgbClr val="000000"/>
                </a:solidFill>
                <a:effectLst/>
                <a:latin typeface="+mj-lt"/>
              </a:rPr>
              <a:t>Industrial Process Water Treatment (Demineralization, Ultra-filtration, EDI)</a:t>
            </a:r>
          </a:p>
          <a:p>
            <a:pPr lvl="1" algn="l">
              <a:buFont typeface="Arial" panose="020B0604020202020204" pitchFamily="34" charset="0"/>
              <a:buChar char="•"/>
            </a:pPr>
            <a:r>
              <a:rPr lang="en-US" sz="1300" b="0" i="0" dirty="0">
                <a:solidFill>
                  <a:srgbClr val="000000"/>
                </a:solidFill>
                <a:effectLst/>
                <a:latin typeface="+mj-lt"/>
              </a:rPr>
              <a:t>Effluent &amp; Sewage Treatment Plants (ETP/STP)</a:t>
            </a:r>
          </a:p>
          <a:p>
            <a:pPr lvl="1" algn="l">
              <a:buFont typeface="Arial" panose="020B0604020202020204" pitchFamily="34" charset="0"/>
              <a:buChar char="•"/>
            </a:pPr>
            <a:r>
              <a:rPr lang="en-US" sz="1300" b="0" i="0" dirty="0">
                <a:solidFill>
                  <a:srgbClr val="000000"/>
                </a:solidFill>
                <a:effectLst/>
                <a:latin typeface="+mj-lt"/>
              </a:rPr>
              <a:t>Zero Liquid Discharge (ZLD) Systems</a:t>
            </a:r>
          </a:p>
          <a:p>
            <a:pPr marL="285750" indent="-285750" algn="l">
              <a:buFont typeface="Wingdings" panose="05000000000000000000" pitchFamily="2" charset="2"/>
              <a:buChar char="v"/>
            </a:pPr>
            <a:r>
              <a:rPr lang="en-US" sz="1300" b="1" i="0" dirty="0">
                <a:solidFill>
                  <a:srgbClr val="000000"/>
                </a:solidFill>
                <a:effectLst/>
                <a:latin typeface="+mj-lt"/>
              </a:rPr>
              <a:t>Automation &amp; Control Systems</a:t>
            </a:r>
            <a:endParaRPr lang="en-US" sz="1300" dirty="0">
              <a:solidFill>
                <a:srgbClr val="000000"/>
              </a:solidFill>
              <a:latin typeface="+mj-lt"/>
            </a:endParaRPr>
          </a:p>
          <a:p>
            <a:pPr lvl="1" algn="l">
              <a:buFont typeface="Arial" panose="020B0604020202020204" pitchFamily="34" charset="0"/>
              <a:buChar char="•"/>
            </a:pPr>
            <a:r>
              <a:rPr lang="en-US" sz="1300" b="1" i="0" dirty="0">
                <a:solidFill>
                  <a:srgbClr val="000000"/>
                </a:solidFill>
                <a:effectLst/>
                <a:latin typeface="+mj-lt"/>
              </a:rPr>
              <a:t>SCADA &amp; PLC-Based Monitoring</a:t>
            </a:r>
            <a:r>
              <a:rPr lang="en-US" sz="1300" b="0" i="0" dirty="0">
                <a:solidFill>
                  <a:srgbClr val="000000"/>
                </a:solidFill>
                <a:effectLst/>
                <a:latin typeface="+mj-lt"/>
              </a:rPr>
              <a:t> – Real-time control of treatment processes</a:t>
            </a:r>
          </a:p>
          <a:p>
            <a:pPr lvl="1" algn="l">
              <a:buFont typeface="Arial" panose="020B0604020202020204" pitchFamily="34" charset="0"/>
              <a:buChar char="•"/>
            </a:pPr>
            <a:r>
              <a:rPr lang="en-US" sz="1300" b="1" i="0" dirty="0">
                <a:solidFill>
                  <a:srgbClr val="000000"/>
                </a:solidFill>
                <a:effectLst/>
                <a:latin typeface="+mj-lt"/>
              </a:rPr>
              <a:t>Smart Water Management</a:t>
            </a:r>
            <a:r>
              <a:rPr lang="en-US" sz="1300" b="0" i="0" dirty="0">
                <a:solidFill>
                  <a:srgbClr val="000000"/>
                </a:solidFill>
                <a:effectLst/>
                <a:latin typeface="+mj-lt"/>
              </a:rPr>
              <a:t> – IoT-enabled monitoring for efficiency</a:t>
            </a:r>
          </a:p>
          <a:p>
            <a:pPr lvl="1" algn="l">
              <a:buFont typeface="Arial" panose="020B0604020202020204" pitchFamily="34" charset="0"/>
              <a:buChar char="•"/>
            </a:pPr>
            <a:r>
              <a:rPr lang="en-US" sz="1300" b="1" i="0" dirty="0">
                <a:solidFill>
                  <a:srgbClr val="000000"/>
                </a:solidFill>
                <a:effectLst/>
                <a:latin typeface="+mj-lt"/>
              </a:rPr>
              <a:t>Energy-Efficient &amp; Cost-Optimized Systems</a:t>
            </a:r>
            <a:endParaRPr lang="en-US" sz="1300" b="0" i="0" dirty="0">
              <a:solidFill>
                <a:srgbClr val="000000"/>
              </a:solidFill>
              <a:effectLst/>
              <a:latin typeface="+mj-lt"/>
            </a:endParaRPr>
          </a:p>
          <a:p>
            <a:pPr marL="285750" indent="-285750" algn="l">
              <a:buFont typeface="Wingdings" panose="05000000000000000000" pitchFamily="2" charset="2"/>
              <a:buChar char="v"/>
            </a:pPr>
            <a:r>
              <a:rPr lang="en-US" sz="1300" b="1" i="0" dirty="0">
                <a:solidFill>
                  <a:srgbClr val="000000"/>
                </a:solidFill>
                <a:effectLst/>
                <a:latin typeface="+mj-lt"/>
              </a:rPr>
              <a:t>Turnkey Project Execution</a:t>
            </a:r>
            <a:endParaRPr lang="en-US" sz="1300" dirty="0">
              <a:solidFill>
                <a:srgbClr val="000000"/>
              </a:solidFill>
              <a:latin typeface="+mj-lt"/>
            </a:endParaRPr>
          </a:p>
          <a:p>
            <a:pPr lvl="1" algn="l">
              <a:buFont typeface="Arial" panose="020B0604020202020204" pitchFamily="34" charset="0"/>
              <a:buChar char="•"/>
            </a:pPr>
            <a:r>
              <a:rPr lang="en-US" sz="1300" i="0" dirty="0">
                <a:solidFill>
                  <a:srgbClr val="000000"/>
                </a:solidFill>
                <a:effectLst/>
                <a:latin typeface="+mj-lt"/>
              </a:rPr>
              <a:t>Consultation &amp; Feasibility Study</a:t>
            </a:r>
          </a:p>
          <a:p>
            <a:pPr lvl="1" algn="l">
              <a:buFont typeface="Arial" panose="020B0604020202020204" pitchFamily="34" charset="0"/>
              <a:buChar char="•"/>
            </a:pPr>
            <a:r>
              <a:rPr lang="en-US" sz="1300" i="0" dirty="0">
                <a:solidFill>
                  <a:srgbClr val="000000"/>
                </a:solidFill>
                <a:effectLst/>
                <a:latin typeface="+mj-lt"/>
              </a:rPr>
              <a:t>Process &amp; Engineering Design</a:t>
            </a:r>
          </a:p>
          <a:p>
            <a:pPr lvl="1" algn="l">
              <a:buFont typeface="Arial" panose="020B0604020202020204" pitchFamily="34" charset="0"/>
              <a:buChar char="•"/>
            </a:pPr>
            <a:r>
              <a:rPr lang="en-US" sz="1300" i="0" dirty="0">
                <a:solidFill>
                  <a:srgbClr val="000000"/>
                </a:solidFill>
                <a:effectLst/>
                <a:latin typeface="+mj-lt"/>
              </a:rPr>
              <a:t>Equipment Supply &amp; Installation</a:t>
            </a:r>
          </a:p>
          <a:p>
            <a:pPr lvl="1" algn="l">
              <a:buFont typeface="Arial" panose="020B0604020202020204" pitchFamily="34" charset="0"/>
              <a:buChar char="•"/>
            </a:pPr>
            <a:r>
              <a:rPr lang="en-US" sz="1300" i="0" dirty="0">
                <a:solidFill>
                  <a:srgbClr val="000000"/>
                </a:solidFill>
                <a:effectLst/>
                <a:latin typeface="+mj-lt"/>
              </a:rPr>
              <a:t>Testing, Commissioning &amp; Operator Training</a:t>
            </a:r>
          </a:p>
          <a:p>
            <a:pPr marL="285750" indent="-285750">
              <a:buFont typeface="Wingdings" panose="05000000000000000000" pitchFamily="2" charset="2"/>
              <a:buChar char="v"/>
            </a:pPr>
            <a:r>
              <a:rPr lang="en-US" sz="1300" b="1" i="0" dirty="0">
                <a:solidFill>
                  <a:srgbClr val="000000"/>
                </a:solidFill>
                <a:effectLst/>
                <a:latin typeface="+mj-lt"/>
              </a:rPr>
              <a:t>Sustainability &amp; Compliance</a:t>
            </a:r>
            <a:endParaRPr lang="en-US" sz="1300" dirty="0">
              <a:solidFill>
                <a:srgbClr val="000000"/>
              </a:solidFill>
              <a:latin typeface="+mj-lt"/>
            </a:endParaRPr>
          </a:p>
          <a:p>
            <a:pPr lvl="1"/>
            <a:r>
              <a:rPr lang="en-US" sz="1300" b="0" i="0" dirty="0">
                <a:solidFill>
                  <a:srgbClr val="000000"/>
                </a:solidFill>
                <a:effectLst/>
                <a:latin typeface="+mj-lt"/>
              </a:rPr>
              <a:t>Meeting </a:t>
            </a:r>
            <a:r>
              <a:rPr lang="en-US" sz="1300" b="1" i="0" dirty="0">
                <a:solidFill>
                  <a:srgbClr val="000000"/>
                </a:solidFill>
                <a:effectLst/>
                <a:latin typeface="+mj-lt"/>
              </a:rPr>
              <a:t>WHO, EPA, BIS, KSPCB,CPCB, ISO 14001</a:t>
            </a:r>
            <a:r>
              <a:rPr lang="en-US" sz="1300" b="0" i="0" dirty="0">
                <a:solidFill>
                  <a:srgbClr val="000000"/>
                </a:solidFill>
                <a:effectLst/>
                <a:latin typeface="+mj-lt"/>
              </a:rPr>
              <a:t> standards</a:t>
            </a:r>
          </a:p>
          <a:p>
            <a:pPr lvl="1"/>
            <a:r>
              <a:rPr lang="en-US" sz="1300" b="1" i="0" dirty="0">
                <a:solidFill>
                  <a:srgbClr val="000000"/>
                </a:solidFill>
                <a:effectLst/>
                <a:latin typeface="+mj-lt"/>
              </a:rPr>
              <a:t>Wastewater Recycling &amp; Reuse Solutions</a:t>
            </a:r>
            <a:endParaRPr lang="en-US" sz="1300" b="0" i="0" dirty="0">
              <a:solidFill>
                <a:srgbClr val="000000"/>
              </a:solidFill>
              <a:effectLst/>
              <a:latin typeface="+mj-lt"/>
            </a:endParaRPr>
          </a:p>
          <a:p>
            <a:pPr lvl="1"/>
            <a:r>
              <a:rPr lang="en-US" sz="1300" b="1" i="0" dirty="0">
                <a:solidFill>
                  <a:srgbClr val="000000"/>
                </a:solidFill>
                <a:effectLst/>
                <a:latin typeface="+mj-lt"/>
              </a:rPr>
              <a:t>Rainwater Harvesting &amp; Solar-Powered Water Systems</a:t>
            </a:r>
            <a:endParaRPr lang="en-US" sz="1300" b="0" i="0" dirty="0">
              <a:solidFill>
                <a:srgbClr val="000000"/>
              </a:solidFill>
              <a:effectLst/>
              <a:latin typeface="+mj-lt"/>
            </a:endParaRPr>
          </a:p>
          <a:p>
            <a:pPr lvl="1" algn="l">
              <a:buFont typeface="Arial" panose="020B0604020202020204" pitchFamily="34" charset="0"/>
              <a:buChar char="•"/>
            </a:pPr>
            <a:endParaRPr lang="en-US" sz="1800" i="0" dirty="0">
              <a:solidFill>
                <a:srgbClr val="000000"/>
              </a:solidFill>
              <a:effectLst/>
            </a:endParaRPr>
          </a:p>
          <a:p>
            <a:pPr lvl="1" algn="l">
              <a:buFont typeface="Arial" panose="020B0604020202020204" pitchFamily="34" charset="0"/>
              <a:buChar char="•"/>
            </a:pPr>
            <a:endParaRPr lang="en-US" sz="1000" b="0" i="0" dirty="0">
              <a:solidFill>
                <a:srgbClr val="000000"/>
              </a:solidFill>
              <a:effectLst/>
              <a:latin typeface="Lato 2"/>
            </a:endParaRPr>
          </a:p>
          <a:p>
            <a:pPr lvl="1" algn="l">
              <a:buFont typeface="Arial" panose="020B0604020202020204" pitchFamily="34" charset="0"/>
              <a:buChar char="•"/>
            </a:pPr>
            <a:endParaRPr lang="en-US" sz="1000" b="0" i="0" dirty="0">
              <a:solidFill>
                <a:srgbClr val="000000"/>
              </a:solidFill>
              <a:effectLst/>
              <a:latin typeface="Lato 2"/>
            </a:endParaRPr>
          </a:p>
          <a:p>
            <a:endParaRPr lang="en-US" sz="1700" dirty="0"/>
          </a:p>
          <a:p>
            <a:endParaRPr lang="en-US" dirty="0"/>
          </a:p>
        </p:txBody>
      </p:sp>
    </p:spTree>
    <p:extLst>
      <p:ext uri="{BB962C8B-B14F-4D97-AF65-F5344CB8AC3E}">
        <p14:creationId xmlns:p14="http://schemas.microsoft.com/office/powerpoint/2010/main" val="6357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EFF2-7F29-DD86-6635-A9FAD311A08B}"/>
              </a:ext>
            </a:extLst>
          </p:cNvPr>
          <p:cNvSpPr>
            <a:spLocks noGrp="1"/>
          </p:cNvSpPr>
          <p:nvPr>
            <p:ph type="title"/>
          </p:nvPr>
        </p:nvSpPr>
        <p:spPr/>
        <p:txBody>
          <a:bodyPr/>
          <a:lstStyle/>
          <a:p>
            <a:r>
              <a:rPr lang="en-US" dirty="0"/>
              <a:t>Trading</a:t>
            </a:r>
          </a:p>
        </p:txBody>
      </p:sp>
      <p:sp>
        <p:nvSpPr>
          <p:cNvPr id="3" name="Content Placeholder 2">
            <a:extLst>
              <a:ext uri="{FF2B5EF4-FFF2-40B4-BE49-F238E27FC236}">
                <a16:creationId xmlns:a16="http://schemas.microsoft.com/office/drawing/2014/main" id="{BBD30677-5294-0575-FAAF-6B4F125A1A6A}"/>
              </a:ext>
            </a:extLst>
          </p:cNvPr>
          <p:cNvSpPr>
            <a:spLocks noGrp="1"/>
          </p:cNvSpPr>
          <p:nvPr>
            <p:ph idx="1"/>
          </p:nvPr>
        </p:nvSpPr>
        <p:spPr/>
        <p:txBody>
          <a:bodyPr/>
          <a:lstStyle/>
          <a:p>
            <a:r>
              <a:rPr lang="en-US" dirty="0"/>
              <a:t>PLC</a:t>
            </a:r>
          </a:p>
          <a:p>
            <a:r>
              <a:rPr lang="en-US" dirty="0"/>
              <a:t>HMI</a:t>
            </a:r>
          </a:p>
          <a:p>
            <a:r>
              <a:rPr lang="en-US" dirty="0"/>
              <a:t>VFD</a:t>
            </a:r>
          </a:p>
          <a:p>
            <a:r>
              <a:rPr lang="en-US" dirty="0"/>
              <a:t>SERVO</a:t>
            </a:r>
          </a:p>
          <a:p>
            <a:r>
              <a:rPr lang="en-US" dirty="0"/>
              <a:t>VBOX</a:t>
            </a:r>
          </a:p>
        </p:txBody>
      </p:sp>
    </p:spTree>
    <p:extLst>
      <p:ext uri="{BB962C8B-B14F-4D97-AF65-F5344CB8AC3E}">
        <p14:creationId xmlns:p14="http://schemas.microsoft.com/office/powerpoint/2010/main" val="314293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F400-915D-187B-EA61-B8C608969967}"/>
              </a:ext>
            </a:extLst>
          </p:cNvPr>
          <p:cNvSpPr>
            <a:spLocks noGrp="1"/>
          </p:cNvSpPr>
          <p:nvPr>
            <p:ph type="title"/>
          </p:nvPr>
        </p:nvSpPr>
        <p:spPr>
          <a:xfrm>
            <a:off x="1532106" y="222452"/>
            <a:ext cx="10515600" cy="1896117"/>
          </a:xfrm>
        </p:spPr>
        <p:txBody>
          <a:bodyPr>
            <a:normAutofit/>
          </a:bodyPr>
          <a:lstStyle/>
          <a:p>
            <a:r>
              <a:rPr lang="en-US" dirty="0"/>
              <a:t>Training</a:t>
            </a:r>
            <a:br>
              <a:rPr lang="en-US" dirty="0"/>
            </a:br>
            <a:r>
              <a:rPr lang="en-US" sz="1600" b="0" i="0" dirty="0">
                <a:effectLst/>
                <a:latin typeface="Quicksand"/>
              </a:rPr>
              <a:t>A leading knowledge package, processing and treatment industry offering education and training courses for managers, technicians ,operators and students in process automation.</a:t>
            </a:r>
            <a:br>
              <a:rPr lang="en-US" sz="1600" b="0" i="0" dirty="0">
                <a:effectLst/>
                <a:latin typeface="Quicksand"/>
              </a:rPr>
            </a:br>
            <a:r>
              <a:rPr lang="fr-FR" sz="1600" b="0" i="0" dirty="0">
                <a:effectLst/>
                <a:latin typeface="Quicksand"/>
              </a:rPr>
              <a:t>Courses comprises automation concepts, instrumentation, PLC, SCADA,HMI,VFD,SERVO </a:t>
            </a:r>
            <a:r>
              <a:rPr lang="en-US" sz="1600" b="0" i="0" dirty="0">
                <a:effectLst/>
                <a:latin typeface="Quicksand"/>
              </a:rPr>
              <a:t>according to recognized industrial standards and best practice.</a:t>
            </a:r>
            <a:endParaRPr lang="en-US" sz="1600" dirty="0"/>
          </a:p>
        </p:txBody>
      </p:sp>
      <p:sp>
        <p:nvSpPr>
          <p:cNvPr id="3" name="Content Placeholder 2">
            <a:extLst>
              <a:ext uri="{FF2B5EF4-FFF2-40B4-BE49-F238E27FC236}">
                <a16:creationId xmlns:a16="http://schemas.microsoft.com/office/drawing/2014/main" id="{3BD8F82F-7E52-DD89-471B-17B4E830AB5A}"/>
              </a:ext>
            </a:extLst>
          </p:cNvPr>
          <p:cNvSpPr>
            <a:spLocks noGrp="1"/>
          </p:cNvSpPr>
          <p:nvPr>
            <p:ph idx="1"/>
          </p:nvPr>
        </p:nvSpPr>
        <p:spPr>
          <a:xfrm>
            <a:off x="838200" y="2118569"/>
            <a:ext cx="10515600" cy="4351338"/>
          </a:xfrm>
        </p:spPr>
        <p:txBody>
          <a:bodyPr>
            <a:normAutofit fontScale="25000" lnSpcReduction="20000"/>
          </a:bodyPr>
          <a:lstStyle/>
          <a:p>
            <a:r>
              <a:rPr lang="en-US" dirty="0"/>
              <a:t>PLC Training</a:t>
            </a:r>
          </a:p>
          <a:p>
            <a:r>
              <a:rPr lang="en-US" b="1" dirty="0"/>
              <a:t>Module 1: PLC (Programmable Logic Controller)</a:t>
            </a:r>
            <a:endParaRPr lang="en-US" dirty="0"/>
          </a:p>
          <a:p>
            <a:pPr lvl="1"/>
            <a:r>
              <a:rPr lang="en-US" dirty="0"/>
              <a:t>Introduction to PLC Architecture &amp; Components</a:t>
            </a:r>
          </a:p>
          <a:p>
            <a:pPr lvl="1"/>
            <a:r>
              <a:rPr lang="en-US" dirty="0"/>
              <a:t>Understanding Digital &amp; Analog Inputs/Outputs</a:t>
            </a:r>
          </a:p>
          <a:p>
            <a:pPr lvl="1"/>
            <a:r>
              <a:rPr lang="en-US" dirty="0"/>
              <a:t>PLC Programming with Ladder Logic</a:t>
            </a:r>
          </a:p>
          <a:p>
            <a:pPr lvl="1"/>
            <a:r>
              <a:rPr lang="en-US" dirty="0"/>
              <a:t>Timers, Counters, Arithmetic &amp; Logic Operations</a:t>
            </a:r>
          </a:p>
          <a:p>
            <a:pPr lvl="1"/>
            <a:r>
              <a:rPr lang="en-US" dirty="0"/>
              <a:t>Upload, Download &amp; Monitoring of Programs</a:t>
            </a:r>
          </a:p>
          <a:p>
            <a:pPr lvl="1"/>
            <a:r>
              <a:rPr lang="en-US" dirty="0"/>
              <a:t>Troubleshooting &amp; Best Practices</a:t>
            </a:r>
          </a:p>
          <a:p>
            <a:pPr marL="0" indent="0">
              <a:buNone/>
            </a:pPr>
            <a:endParaRPr lang="en-US" dirty="0"/>
          </a:p>
          <a:p>
            <a:r>
              <a:rPr lang="en-US" dirty="0"/>
              <a:t>HMI and SCADA Training</a:t>
            </a:r>
          </a:p>
          <a:p>
            <a:r>
              <a:rPr lang="en-US" sz="2800" b="1" dirty="0"/>
              <a:t>Module 2: HMI (Human-Machine Interface)</a:t>
            </a:r>
            <a:endParaRPr lang="en-US" sz="2800" dirty="0"/>
          </a:p>
          <a:p>
            <a:pPr lvl="1"/>
            <a:r>
              <a:rPr lang="en-US" dirty="0"/>
              <a:t>Introduction to HMI &amp; Various Industry Models</a:t>
            </a:r>
          </a:p>
          <a:p>
            <a:pPr lvl="1"/>
            <a:r>
              <a:rPr lang="en-US" dirty="0"/>
              <a:t>Designing HMI Screens for Monitoring &amp; Control</a:t>
            </a:r>
          </a:p>
          <a:p>
            <a:pPr lvl="1"/>
            <a:r>
              <a:rPr lang="en-US" dirty="0"/>
              <a:t>Connecting HMI with PLC</a:t>
            </a:r>
          </a:p>
          <a:p>
            <a:pPr lvl="1"/>
            <a:r>
              <a:rPr lang="en-US" dirty="0"/>
              <a:t>Real-Time Data Visualization &amp; Alerts</a:t>
            </a:r>
          </a:p>
          <a:p>
            <a:pPr marL="0" indent="0">
              <a:buNone/>
            </a:pPr>
            <a:endParaRPr lang="en-US" dirty="0"/>
          </a:p>
          <a:p>
            <a:r>
              <a:rPr lang="en-US" sz="2800" b="1" dirty="0"/>
              <a:t>Module 3: SCADA (Supervisory Control &amp; Data Acquisition)</a:t>
            </a:r>
            <a:endParaRPr lang="en-US" sz="2800" dirty="0"/>
          </a:p>
          <a:p>
            <a:pPr lvl="1"/>
            <a:r>
              <a:rPr lang="en-US" dirty="0"/>
              <a:t>SCADA Software Overview &amp; Industrial Applications</a:t>
            </a:r>
          </a:p>
          <a:p>
            <a:pPr lvl="1"/>
            <a:r>
              <a:rPr lang="en-US" dirty="0"/>
              <a:t>Creating &amp; Editing Graphical Interfaces</a:t>
            </a:r>
          </a:p>
          <a:p>
            <a:pPr lvl="1"/>
            <a:r>
              <a:rPr lang="en-US" dirty="0"/>
              <a:t>Real-Time &amp; Historical Data Trending</a:t>
            </a:r>
          </a:p>
          <a:p>
            <a:pPr lvl="1"/>
            <a:r>
              <a:rPr lang="en-US" dirty="0"/>
              <a:t>Alarm &amp; Event Management</a:t>
            </a:r>
          </a:p>
          <a:p>
            <a:pPr lvl="1"/>
            <a:r>
              <a:rPr lang="en-US" dirty="0"/>
              <a:t>Communication with PLC &amp; Field Devices</a:t>
            </a:r>
          </a:p>
          <a:p>
            <a:pPr lvl="1"/>
            <a:r>
              <a:rPr lang="en-US" dirty="0"/>
              <a:t>Writing Automation Scripts</a:t>
            </a:r>
          </a:p>
          <a:p>
            <a:pPr marL="0" indent="0">
              <a:buNone/>
            </a:pPr>
            <a:endParaRPr lang="en-US" dirty="0"/>
          </a:p>
          <a:p>
            <a:r>
              <a:rPr lang="en-US" dirty="0"/>
              <a:t>PGDIA for Industry 4.0 Course.</a:t>
            </a:r>
          </a:p>
          <a:p>
            <a:r>
              <a:rPr lang="en-US" dirty="0"/>
              <a:t>Industrial Automation Crash Course</a:t>
            </a:r>
          </a:p>
          <a:p>
            <a:r>
              <a:rPr lang="en-US" dirty="0"/>
              <a:t>Internship Programme.</a:t>
            </a:r>
          </a:p>
          <a:p>
            <a:r>
              <a:rPr lang="en-US" dirty="0"/>
              <a:t>Academic Projects (Engineering/</a:t>
            </a:r>
            <a:r>
              <a:rPr lang="en-US" dirty="0" err="1"/>
              <a:t>Diplomo</a:t>
            </a:r>
            <a:r>
              <a:rPr lang="en-US" dirty="0"/>
              <a:t>)</a:t>
            </a:r>
          </a:p>
          <a:p>
            <a:endParaRPr lang="en-US" dirty="0"/>
          </a:p>
          <a:p>
            <a:endParaRPr lang="en-US" dirty="0"/>
          </a:p>
        </p:txBody>
      </p:sp>
    </p:spTree>
    <p:extLst>
      <p:ext uri="{BB962C8B-B14F-4D97-AF65-F5344CB8AC3E}">
        <p14:creationId xmlns:p14="http://schemas.microsoft.com/office/powerpoint/2010/main" val="361652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1B31-4E1A-CD14-88F8-AD5D7788EA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8028D-E6D0-D3AD-B9AB-A04BB1B6AEF8}"/>
              </a:ext>
            </a:extLst>
          </p:cNvPr>
          <p:cNvSpPr>
            <a:spLocks noGrp="1"/>
          </p:cNvSpPr>
          <p:nvPr>
            <p:ph idx="1"/>
          </p:nvPr>
        </p:nvSpPr>
        <p:spPr/>
        <p:txBody>
          <a:bodyPr>
            <a:normAutofit lnSpcReduction="10000"/>
          </a:bodyPr>
          <a:lstStyle/>
          <a:p>
            <a:r>
              <a:rPr lang="en-US" dirty="0"/>
              <a:t>VFD and Servo Training</a:t>
            </a: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VFD and Motor Control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Hands-on configuration of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VFD parameters, start/stop control, and speed variation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Integration of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VFD with PLC &amp; SCADA</a:t>
            </a:r>
            <a:endParaRPr lang="en-US" dirty="0"/>
          </a:p>
          <a:p>
            <a:pPr marL="0" indent="0">
              <a:buNone/>
            </a:pPr>
            <a:r>
              <a:rPr lang="en-US" dirty="0"/>
              <a:t>Industrial Automation Crash Course</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Industrial Automation</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PLC Programming &amp; Implementation</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SCADA &amp; HMI Development</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Variable Frequency Drives (VFDs) &amp; Motion Control</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Industrial Communication Protocols</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Industry Projects &amp; Hands-On Training</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390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7F40-5FD2-14A1-386A-52EC433DD1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51FB25-3C77-DB58-402E-3C288D10DEEC}"/>
              </a:ext>
            </a:extLst>
          </p:cNvPr>
          <p:cNvSpPr>
            <a:spLocks noGrp="1"/>
          </p:cNvSpPr>
          <p:nvPr>
            <p:ph idx="1"/>
          </p:nvPr>
        </p:nvSpPr>
        <p:spPr/>
        <p:txBody>
          <a:bodyPr/>
          <a:lstStyle/>
          <a:p>
            <a:r>
              <a:rPr lang="en-US" dirty="0"/>
              <a:t>Industrial Communication Protocols</a:t>
            </a:r>
          </a:p>
          <a:p>
            <a:pPr marL="800100" lvl="1" indent="-342900">
              <a:lnSpc>
                <a:spcPct val="107000"/>
              </a:lnSpc>
              <a:spcAft>
                <a:spcPts val="8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Fieldbus (Modbus RTU, PROFIBUS, CAN Bus)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Ethernet-Based Protocols (PROFINET,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EtherNet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/IP, Modbus TCP/IP)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t>Internship </a:t>
            </a:r>
            <a:r>
              <a:rPr lang="en-US" dirty="0" err="1"/>
              <a:t>Programme</a:t>
            </a:r>
            <a:r>
              <a:rPr lang="en-US" dirty="0"/>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Internship Duration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4 to 12 weeks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(Flexible schedules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Mode of Training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Online &amp; Offline (On-Site Training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506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788E-D172-0B68-D9BA-139BF8E30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E5374-5919-BBB7-DBA4-D7FA6FCB448D}"/>
              </a:ext>
            </a:extLst>
          </p:cNvPr>
          <p:cNvSpPr>
            <a:spLocks noGrp="1"/>
          </p:cNvSpPr>
          <p:nvPr>
            <p:ph idx="1"/>
          </p:nvPr>
        </p:nvSpPr>
        <p:spPr/>
        <p:txBody>
          <a:bodyPr/>
          <a:lstStyle/>
          <a:p>
            <a:r>
              <a:rPr lang="en-US" dirty="0"/>
              <a:t>Academic Projects (Engineering/</a:t>
            </a:r>
            <a:r>
              <a:rPr lang="en-US" dirty="0" err="1"/>
              <a:t>Diplomo</a:t>
            </a:r>
            <a:r>
              <a:rPr lang="en-US" dirty="0"/>
              <a:t>)</a:t>
            </a:r>
          </a:p>
          <a:p>
            <a:endParaRPr lang="en-US" dirty="0"/>
          </a:p>
        </p:txBody>
      </p:sp>
    </p:spTree>
    <p:extLst>
      <p:ext uri="{BB962C8B-B14F-4D97-AF65-F5344CB8AC3E}">
        <p14:creationId xmlns:p14="http://schemas.microsoft.com/office/powerpoint/2010/main" val="3477580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695</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Courier New</vt:lpstr>
      <vt:lpstr>Lato 2</vt:lpstr>
      <vt:lpstr>Quicksand</vt:lpstr>
      <vt:lpstr>Symbol</vt:lpstr>
      <vt:lpstr>Times New Roman</vt:lpstr>
      <vt:lpstr>Wingdings</vt:lpstr>
      <vt:lpstr>Office Theme</vt:lpstr>
      <vt:lpstr>Products</vt:lpstr>
      <vt:lpstr>PowerPoint Presentation</vt:lpstr>
      <vt:lpstr>Trading</vt:lpstr>
      <vt:lpstr>Training A leading knowledge package, processing and treatment industry offering education and training courses for managers, technicians ,operators and students in process automation. Courses comprises automation concepts, instrumentation, PLC, SCADA,HMI,VFD,SERVO according to recognized industrial standards and best practice.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Sarvade</dc:creator>
  <cp:lastModifiedBy>VinaySuku</cp:lastModifiedBy>
  <cp:revision>9</cp:revision>
  <dcterms:created xsi:type="dcterms:W3CDTF">2025-03-17T06:33:51Z</dcterms:created>
  <dcterms:modified xsi:type="dcterms:W3CDTF">2025-03-27T11:34:44Z</dcterms:modified>
</cp:coreProperties>
</file>