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jmcauley.ucsd.edu/data/amazon/qa/.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4"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97AC1D0A-00BF-4A62-AE5C-0AD40EBDD4B4}"/>
              </a:ext>
            </a:extLst>
          </p:cNvPr>
          <p:cNvSpPr>
            <a:spLocks noGrp="1"/>
          </p:cNvSpPr>
          <p:nvPr>
            <p:ph type="ctrTitle"/>
          </p:nvPr>
        </p:nvSpPr>
        <p:spPr>
          <a:xfrm>
            <a:off x="987215" y="1318590"/>
            <a:ext cx="5102159" cy="4220820"/>
          </a:xfrm>
        </p:spPr>
        <p:txBody>
          <a:bodyPr anchor="ctr">
            <a:normAutofit/>
          </a:bodyPr>
          <a:lstStyle/>
          <a:p>
            <a:r>
              <a:rPr lang="en-US">
                <a:solidFill>
                  <a:srgbClr val="FFFFFF"/>
                </a:solidFill>
              </a:rPr>
              <a:t>Chatbot Applying LSTM</a:t>
            </a:r>
          </a:p>
        </p:txBody>
      </p:sp>
      <p:sp>
        <p:nvSpPr>
          <p:cNvPr id="3" name="Subtitle 2">
            <a:extLst>
              <a:ext uri="{FF2B5EF4-FFF2-40B4-BE49-F238E27FC236}">
                <a16:creationId xmlns:a16="http://schemas.microsoft.com/office/drawing/2014/main" id="{B8C660EB-41C2-45CD-BCAE-6E4EC38B00C4}"/>
              </a:ext>
            </a:extLst>
          </p:cNvPr>
          <p:cNvSpPr>
            <a:spLocks noGrp="1"/>
          </p:cNvSpPr>
          <p:nvPr>
            <p:ph type="subTitle" idx="1"/>
          </p:nvPr>
        </p:nvSpPr>
        <p:spPr>
          <a:xfrm>
            <a:off x="7712032" y="804334"/>
            <a:ext cx="3675634" cy="5249332"/>
          </a:xfrm>
        </p:spPr>
        <p:txBody>
          <a:bodyPr anchor="ctr">
            <a:normAutofit/>
          </a:bodyPr>
          <a:lstStyle/>
          <a:p>
            <a:endParaRPr lang="en-US">
              <a:solidFill>
                <a:schemeClr val="tx1"/>
              </a:solidFill>
            </a:endParaRPr>
          </a:p>
          <a:p>
            <a:r>
              <a:rPr lang="en-US">
                <a:solidFill>
                  <a:schemeClr val="tx1"/>
                </a:solidFill>
              </a:rPr>
              <a:t>- Preetam Jain</a:t>
            </a:r>
          </a:p>
        </p:txBody>
      </p:sp>
    </p:spTree>
    <p:extLst>
      <p:ext uri="{BB962C8B-B14F-4D97-AF65-F5344CB8AC3E}">
        <p14:creationId xmlns:p14="http://schemas.microsoft.com/office/powerpoint/2010/main" val="34727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BE59-3753-4E2E-98A8-2C45A6FD00B0}"/>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84F527E3-CB93-46AD-A669-9236FF934DDB}"/>
              </a:ext>
            </a:extLst>
          </p:cNvPr>
          <p:cNvSpPr>
            <a:spLocks noGrp="1"/>
          </p:cNvSpPr>
          <p:nvPr>
            <p:ph idx="1"/>
          </p:nvPr>
        </p:nvSpPr>
        <p:spPr/>
        <p:txBody>
          <a:bodyPr/>
          <a:lstStyle/>
          <a:p>
            <a:r>
              <a:rPr lang="en-US" dirty="0"/>
              <a:t>For 1000 samples, with a batch_size = 10, epochs = 50,</a:t>
            </a:r>
          </a:p>
          <a:p>
            <a:pPr lvl="1"/>
            <a:r>
              <a:rPr lang="en-US" dirty="0"/>
              <a:t>Training loss – 0.4015 to 0.1282</a:t>
            </a:r>
          </a:p>
          <a:p>
            <a:pPr lvl="1"/>
            <a:endParaRPr lang="en-US" dirty="0"/>
          </a:p>
          <a:p>
            <a:r>
              <a:rPr lang="en-US" dirty="0"/>
              <a:t>For 10,100 samples, with a batch_size = 220, epochs = 50,</a:t>
            </a:r>
          </a:p>
          <a:p>
            <a:pPr lvl="1"/>
            <a:r>
              <a:rPr lang="en-US" dirty="0"/>
              <a:t>Training loss – 1.5918  to 0.3710</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7964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219A-9E2C-40F3-BB44-3C460C23CC9C}"/>
              </a:ext>
            </a:extLst>
          </p:cNvPr>
          <p:cNvSpPr>
            <a:spLocks noGrp="1"/>
          </p:cNvSpPr>
          <p:nvPr>
            <p:ph type="title"/>
          </p:nvPr>
        </p:nvSpPr>
        <p:spPr/>
        <p:txBody>
          <a:bodyPr/>
          <a:lstStyle/>
          <a:p>
            <a:r>
              <a:rPr lang="en-US" dirty="0"/>
              <a:t>Output</a:t>
            </a:r>
          </a:p>
        </p:txBody>
      </p:sp>
      <p:pic>
        <p:nvPicPr>
          <p:cNvPr id="5" name="Content Placeholder 4" descr="A screenshot of text&#10;&#10;Description automatically generated">
            <a:extLst>
              <a:ext uri="{FF2B5EF4-FFF2-40B4-BE49-F238E27FC236}">
                <a16:creationId xmlns:a16="http://schemas.microsoft.com/office/drawing/2014/main" id="{6C181315-30FF-46F7-96BC-FFF25BA640E4}"/>
              </a:ext>
            </a:extLst>
          </p:cNvPr>
          <p:cNvPicPr>
            <a:picLocks noGrp="1" noChangeAspect="1"/>
          </p:cNvPicPr>
          <p:nvPr>
            <p:ph idx="1"/>
          </p:nvPr>
        </p:nvPicPr>
        <p:blipFill>
          <a:blip r:embed="rId2"/>
          <a:stretch>
            <a:fillRect/>
          </a:stretch>
        </p:blipFill>
        <p:spPr>
          <a:xfrm>
            <a:off x="3000374" y="1828801"/>
            <a:ext cx="7343775" cy="4011452"/>
          </a:xfrm>
        </p:spPr>
      </p:pic>
    </p:spTree>
    <p:extLst>
      <p:ext uri="{BB962C8B-B14F-4D97-AF65-F5344CB8AC3E}">
        <p14:creationId xmlns:p14="http://schemas.microsoft.com/office/powerpoint/2010/main" val="192147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DB9D-C642-4F7A-AA56-B8DF724DF830}"/>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C7AB3377-AD3D-481D-BD49-47326B4CD2C8}"/>
              </a:ext>
            </a:extLst>
          </p:cNvPr>
          <p:cNvSpPr>
            <a:spLocks noGrp="1"/>
          </p:cNvSpPr>
          <p:nvPr>
            <p:ph idx="1"/>
          </p:nvPr>
        </p:nvSpPr>
        <p:spPr/>
        <p:txBody>
          <a:bodyPr/>
          <a:lstStyle/>
          <a:p>
            <a:r>
              <a:rPr lang="en-US" b="1" dirty="0"/>
              <a:t>Product Suggestions</a:t>
            </a:r>
          </a:p>
          <a:p>
            <a:r>
              <a:rPr lang="en-US" b="1" dirty="0"/>
              <a:t>Book a cab</a:t>
            </a:r>
          </a:p>
          <a:p>
            <a:r>
              <a:rPr lang="en-US" b="1" dirty="0"/>
              <a:t>Scheduling appointments, visits and procedures</a:t>
            </a:r>
          </a:p>
          <a:p>
            <a:r>
              <a:rPr lang="en-US" b="1" dirty="0"/>
              <a:t>Interacting with patients post-discharge in order to reduce admissions</a:t>
            </a:r>
            <a:endParaRPr lang="en-US" dirty="0"/>
          </a:p>
        </p:txBody>
      </p:sp>
    </p:spTree>
    <p:extLst>
      <p:ext uri="{BB962C8B-B14F-4D97-AF65-F5344CB8AC3E}">
        <p14:creationId xmlns:p14="http://schemas.microsoft.com/office/powerpoint/2010/main" val="423093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C5137-EDE5-46D7-8570-94CF5A61DFB5}"/>
              </a:ext>
            </a:extLst>
          </p:cNvPr>
          <p:cNvSpPr>
            <a:spLocks noGrp="1"/>
          </p:cNvSpPr>
          <p:nvPr>
            <p:ph type="title"/>
          </p:nvPr>
        </p:nvSpPr>
        <p:spPr>
          <a:xfrm>
            <a:off x="3373062" y="624110"/>
            <a:ext cx="8131550" cy="1280890"/>
          </a:xfrm>
        </p:spPr>
        <p:txBody>
          <a:bodyPr>
            <a:normAutofit/>
          </a:bodyPr>
          <a:lstStyle/>
          <a:p>
            <a:r>
              <a:rPr lang="en-US" dirty="0"/>
              <a:t>Problem Definition</a:t>
            </a:r>
          </a:p>
        </p:txBody>
      </p:sp>
      <p:sp>
        <p:nvSpPr>
          <p:cNvPr id="39"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852501E-CEA5-4062-8ED5-553731C39EDE}"/>
              </a:ext>
            </a:extLst>
          </p:cNvPr>
          <p:cNvSpPr>
            <a:spLocks noGrp="1"/>
          </p:cNvSpPr>
          <p:nvPr>
            <p:ph idx="1"/>
          </p:nvPr>
        </p:nvSpPr>
        <p:spPr>
          <a:xfrm>
            <a:off x="3373062" y="2133600"/>
            <a:ext cx="8131550" cy="3777622"/>
          </a:xfrm>
        </p:spPr>
        <p:txBody>
          <a:bodyPr>
            <a:normAutofit/>
          </a:bodyPr>
          <a:lstStyle/>
          <a:p>
            <a:r>
              <a:rPr lang="en-US" b="1" dirty="0">
                <a:latin typeface="Calibri" panose="020F0502020204030204" pitchFamily="34" charset="0"/>
                <a:cs typeface="Calibri" panose="020F0502020204030204" pitchFamily="34" charset="0"/>
              </a:rPr>
              <a:t>So what is a chatbot?</a:t>
            </a:r>
          </a:p>
          <a:p>
            <a:pPr lvl="1"/>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chatbot</a:t>
            </a:r>
            <a:r>
              <a:rPr lang="en-US" dirty="0">
                <a:latin typeface="Calibri" panose="020F0502020204030204" pitchFamily="34" charset="0"/>
                <a:cs typeface="Calibri" panose="020F0502020204030204" pitchFamily="34" charset="0"/>
              </a:rPr>
              <a:t> is an artificial intelligence-powered piece of software in a device (Siri, Alexa, Google Assistant etc.), application, website or other networks that try to gauge consumer’s needs and then assist them to perform a particular task like a commercial transaction, hotel booking, form submission etc. . Today almost every company has a chatbot deployed to engage with the users. </a:t>
            </a:r>
          </a:p>
          <a:p>
            <a:pPr lvl="1"/>
            <a:r>
              <a:rPr lang="en-US" dirty="0">
                <a:latin typeface="Calibri" panose="020F0502020204030204" pitchFamily="34" charset="0"/>
                <a:cs typeface="Calibri" panose="020F0502020204030204" pitchFamily="34" charset="0"/>
              </a:rPr>
              <a:t>Some of the ways in which companies are using chatbots are:</a:t>
            </a:r>
          </a:p>
          <a:p>
            <a:pPr lvl="2"/>
            <a:r>
              <a:rPr lang="en-US" dirty="0">
                <a:latin typeface="Calibri" panose="020F0502020204030204" pitchFamily="34" charset="0"/>
                <a:cs typeface="Calibri" panose="020F0502020204030204" pitchFamily="34" charset="0"/>
              </a:rPr>
              <a:t>To deliver flight information</a:t>
            </a:r>
          </a:p>
          <a:p>
            <a:pPr lvl="2"/>
            <a:r>
              <a:rPr lang="en-US" dirty="0">
                <a:latin typeface="Calibri" panose="020F0502020204030204" pitchFamily="34" charset="0"/>
                <a:cs typeface="Calibri" panose="020F0502020204030204" pitchFamily="34" charset="0"/>
              </a:rPr>
              <a:t>to connect customers and their finances</a:t>
            </a:r>
          </a:p>
          <a:p>
            <a:pPr lvl="2"/>
            <a:r>
              <a:rPr lang="en-US" dirty="0">
                <a:latin typeface="Calibri" panose="020F0502020204030204" pitchFamily="34" charset="0"/>
                <a:cs typeface="Calibri" panose="020F0502020204030204" pitchFamily="34" charset="0"/>
              </a:rPr>
              <a:t>As customer support</a:t>
            </a:r>
          </a:p>
          <a:p>
            <a:pPr lvl="1"/>
            <a:endParaRPr lang="en-US" dirty="0"/>
          </a:p>
        </p:txBody>
      </p:sp>
    </p:spTree>
    <p:extLst>
      <p:ext uri="{BB962C8B-B14F-4D97-AF65-F5344CB8AC3E}">
        <p14:creationId xmlns:p14="http://schemas.microsoft.com/office/powerpoint/2010/main" val="66093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2560A-6D9B-4DDE-856B-85339EE3D91E}"/>
              </a:ext>
            </a:extLst>
          </p:cNvPr>
          <p:cNvSpPr>
            <a:spLocks noGrp="1"/>
          </p:cNvSpPr>
          <p:nvPr>
            <p:ph type="title"/>
          </p:nvPr>
        </p:nvSpPr>
        <p:spPr>
          <a:xfrm>
            <a:off x="3373062" y="624110"/>
            <a:ext cx="8131550" cy="1280890"/>
          </a:xfrm>
        </p:spPr>
        <p:txBody>
          <a:bodyPr>
            <a:normAutofit/>
          </a:bodyPr>
          <a:lstStyle/>
          <a:p>
            <a:r>
              <a:rPr lang="en-US" dirty="0">
                <a:cs typeface="Calibri" panose="020F0502020204030204" pitchFamily="34" charset="0"/>
              </a:rPr>
              <a:t>How do Chatbots work?</a:t>
            </a:r>
            <a:br>
              <a:rPr lang="en-US" dirty="0">
                <a:cs typeface="Calibri" panose="020F0502020204030204" pitchFamily="34" charset="0"/>
              </a:rPr>
            </a:br>
            <a:endParaRPr lang="en-US" dirty="0"/>
          </a:p>
        </p:txBody>
      </p:sp>
      <p:sp>
        <p:nvSpPr>
          <p:cNvPr id="53" name="Rectangle 5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5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82"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8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6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6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6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6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6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9" name="Group 6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7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7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7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7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7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7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7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8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8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8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AAB6C99-1441-4B96-A423-DF6E1BFD8C41}"/>
              </a:ext>
            </a:extLst>
          </p:cNvPr>
          <p:cNvSpPr>
            <a:spLocks noGrp="1"/>
          </p:cNvSpPr>
          <p:nvPr>
            <p:ph idx="1"/>
          </p:nvPr>
        </p:nvSpPr>
        <p:spPr>
          <a:xfrm>
            <a:off x="3373062" y="2133600"/>
            <a:ext cx="8131550" cy="3777622"/>
          </a:xfrm>
        </p:spPr>
        <p:txBody>
          <a:bodyPr>
            <a:normAutofit/>
          </a:bodyPr>
          <a:lstStyle/>
          <a:p>
            <a:pPr lvl="1"/>
            <a:r>
              <a:rPr lang="en-US" dirty="0">
                <a:latin typeface="Calibri" panose="020F0502020204030204" pitchFamily="34" charset="0"/>
                <a:cs typeface="Calibri" panose="020F0502020204030204" pitchFamily="34" charset="0"/>
              </a:rPr>
              <a:t>There are broadly two variants of chatbots: </a:t>
            </a:r>
            <a:r>
              <a:rPr lang="en-US" b="1" dirty="0">
                <a:latin typeface="Calibri" panose="020F0502020204030204" pitchFamily="34" charset="0"/>
                <a:cs typeface="Calibri" panose="020F0502020204030204" pitchFamily="34" charset="0"/>
              </a:rPr>
              <a:t>Rule-Based </a:t>
            </a:r>
            <a:r>
              <a:rPr lang="en-US" dirty="0">
                <a:latin typeface="Calibri" panose="020F0502020204030204" pitchFamily="34" charset="0"/>
                <a:cs typeface="Calibri" panose="020F0502020204030204" pitchFamily="34" charset="0"/>
              </a:rPr>
              <a:t>and</a:t>
            </a:r>
            <a:r>
              <a:rPr lang="en-US" b="1" dirty="0">
                <a:latin typeface="Calibri" panose="020F0502020204030204" pitchFamily="34" charset="0"/>
                <a:cs typeface="Calibri" panose="020F0502020204030204" pitchFamily="34" charset="0"/>
              </a:rPr>
              <a:t> Self-learning.</a:t>
            </a:r>
            <a:endParaRPr lang="en-US" dirty="0">
              <a:latin typeface="Calibri" panose="020F0502020204030204" pitchFamily="34" charset="0"/>
              <a:cs typeface="Calibri" panose="020F0502020204030204" pitchFamily="34" charset="0"/>
            </a:endParaRPr>
          </a:p>
          <a:p>
            <a:pPr marL="800100" lvl="1" indent="-342900">
              <a:buFont typeface="+mj-lt"/>
              <a:buAutoNum type="arabicPeriod"/>
            </a:pPr>
            <a:r>
              <a:rPr lang="en-US" dirty="0">
                <a:latin typeface="Calibri" panose="020F0502020204030204" pitchFamily="34" charset="0"/>
                <a:cs typeface="Calibri" panose="020F0502020204030204" pitchFamily="34" charset="0"/>
              </a:rPr>
              <a:t>In a</a:t>
            </a:r>
            <a:r>
              <a:rPr lang="en-US" b="1" dirty="0">
                <a:latin typeface="Calibri" panose="020F0502020204030204" pitchFamily="34" charset="0"/>
                <a:cs typeface="Calibri" panose="020F0502020204030204" pitchFamily="34" charset="0"/>
              </a:rPr>
              <a:t> Rule-based approach</a:t>
            </a:r>
            <a:r>
              <a:rPr lang="en-US" dirty="0">
                <a:latin typeface="Calibri" panose="020F0502020204030204" pitchFamily="34" charset="0"/>
                <a:cs typeface="Calibri" panose="020F0502020204030204" pitchFamily="34" charset="0"/>
              </a:rPr>
              <a:t>, a bot answers questions based on some rules on which it is trained on. The rules defined can be very simple to very complex. The bots can handle simple queries but fail to manage complex ones.</a:t>
            </a:r>
          </a:p>
          <a:p>
            <a:pPr marL="800100" lvl="1" indent="-342900">
              <a:buFont typeface="+mj-lt"/>
              <a:buAutoNum type="arabicPeriod"/>
            </a:pPr>
            <a:r>
              <a:rPr lang="en-US" dirty="0">
                <a:latin typeface="Calibri" panose="020F0502020204030204" pitchFamily="34" charset="0"/>
                <a:cs typeface="Calibri" panose="020F0502020204030204" pitchFamily="34" charset="0"/>
              </a:rPr>
              <a:t>Self-learning bots are the ones that use some Machine Learning-based approaches and are definitely more efficient than rule-based bots. These bots can be of further two types: </a:t>
            </a:r>
            <a:r>
              <a:rPr lang="en-US" b="1" dirty="0">
                <a:latin typeface="Calibri" panose="020F0502020204030204" pitchFamily="34" charset="0"/>
                <a:cs typeface="Calibri" panose="020F0502020204030204" pitchFamily="34" charset="0"/>
              </a:rPr>
              <a:t>Retrieval Based </a:t>
            </a:r>
            <a:r>
              <a:rPr lang="en-US" dirty="0">
                <a:latin typeface="Calibri" panose="020F0502020204030204" pitchFamily="34" charset="0"/>
                <a:cs typeface="Calibri" panose="020F0502020204030204" pitchFamily="34" charset="0"/>
              </a:rPr>
              <a:t>or </a:t>
            </a:r>
            <a:r>
              <a:rPr lang="en-US" b="1" dirty="0">
                <a:latin typeface="Calibri" panose="020F0502020204030204" pitchFamily="34" charset="0"/>
                <a:cs typeface="Calibri" panose="020F0502020204030204" pitchFamily="34" charset="0"/>
              </a:rPr>
              <a:t>Generative</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16270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6B91-9757-4CB0-9AC3-3BC0FE174534}"/>
              </a:ext>
            </a:extLst>
          </p:cNvPr>
          <p:cNvSpPr>
            <a:spLocks noGrp="1"/>
          </p:cNvSpPr>
          <p:nvPr>
            <p:ph type="title"/>
          </p:nvPr>
        </p:nvSpPr>
        <p:spPr>
          <a:xfrm>
            <a:off x="1687669" y="624110"/>
            <a:ext cx="4137059" cy="1280890"/>
          </a:xfrm>
        </p:spPr>
        <p:txBody>
          <a:bodyPr>
            <a:normAutofit/>
          </a:bodyPr>
          <a:lstStyle/>
          <a:p>
            <a:r>
              <a:rPr lang="en-US" dirty="0">
                <a:cs typeface="Calibri" panose="020F0502020204030204" pitchFamily="34" charset="0"/>
              </a:rPr>
              <a:t> Data Selection</a:t>
            </a:r>
          </a:p>
        </p:txBody>
      </p:sp>
      <p:sp>
        <p:nvSpPr>
          <p:cNvPr id="3" name="Content Placeholder 2">
            <a:extLst>
              <a:ext uri="{FF2B5EF4-FFF2-40B4-BE49-F238E27FC236}">
                <a16:creationId xmlns:a16="http://schemas.microsoft.com/office/drawing/2014/main" id="{62FC1C87-DCEE-47CC-AF15-7E70510CD373}"/>
              </a:ext>
            </a:extLst>
          </p:cNvPr>
          <p:cNvSpPr>
            <a:spLocks noGrp="1"/>
          </p:cNvSpPr>
          <p:nvPr>
            <p:ph idx="1"/>
          </p:nvPr>
        </p:nvSpPr>
        <p:spPr>
          <a:xfrm>
            <a:off x="1683956" y="2133600"/>
            <a:ext cx="4140772" cy="3777622"/>
          </a:xfrm>
        </p:spPr>
        <p:txBody>
          <a:bodyPr>
            <a:normAutofit/>
          </a:bodyPr>
          <a:lstStyle/>
          <a:p>
            <a:r>
              <a:rPr lang="en-US" dirty="0">
                <a:solidFill>
                  <a:srgbClr val="000000"/>
                </a:solidFill>
                <a:latin typeface="Calibri" panose="020F0502020204030204" pitchFamily="34" charset="0"/>
                <a:cs typeface="Calibri" panose="020F0502020204030204" pitchFamily="34" charset="0"/>
              </a:rPr>
              <a:t>The dataset hails from </a:t>
            </a:r>
            <a:r>
              <a:rPr lang="en-US" dirty="0">
                <a:solidFill>
                  <a:srgbClr val="000000"/>
                </a:solidFill>
                <a:latin typeface="Calibri" panose="020F0502020204030204" pitchFamily="34" charset="0"/>
                <a:cs typeface="Calibri" panose="020F0502020204030204" pitchFamily="34" charset="0"/>
                <a:hlinkClick r:id="rId2"/>
              </a:rPr>
              <a:t>http://jmcauley.ucsd.edu/data/amazon/qa/.com</a:t>
            </a:r>
            <a:r>
              <a:rPr lang="en-US" dirty="0">
                <a:solidFill>
                  <a:srgbClr val="000000"/>
                </a:solidFill>
                <a:latin typeface="Calibri" panose="020F0502020204030204" pitchFamily="34" charset="0"/>
                <a:cs typeface="Calibri" panose="020F0502020204030204" pitchFamily="34" charset="0"/>
              </a:rPr>
              <a:t>. It contains Question and Answer based on a number of subjects like food, electronics, health etc., from Amazon, totaling around 1.4 million answered questions.</a:t>
            </a:r>
          </a:p>
          <a:p>
            <a:r>
              <a:rPr lang="en-US" dirty="0">
                <a:solidFill>
                  <a:srgbClr val="000000"/>
                </a:solidFill>
                <a:latin typeface="Calibri" panose="020F0502020204030204" pitchFamily="34" charset="0"/>
                <a:cs typeface="Calibri" panose="020F0502020204030204" pitchFamily="34" charset="0"/>
              </a:rPr>
              <a:t>Electronics  – contains </a:t>
            </a:r>
            <a:r>
              <a:rPr lang="en-US" dirty="0">
                <a:solidFill>
                  <a:schemeClr val="tx1"/>
                </a:solidFill>
                <a:latin typeface="Calibri" panose="020F0502020204030204" pitchFamily="34" charset="0"/>
                <a:cs typeface="Calibri" panose="020F0502020204030204" pitchFamily="34" charset="0"/>
              </a:rPr>
              <a:t>314,263 questions and answers</a:t>
            </a:r>
          </a:p>
        </p:txBody>
      </p:sp>
      <p:pic>
        <p:nvPicPr>
          <p:cNvPr id="5" name="Picture 4">
            <a:extLst>
              <a:ext uri="{FF2B5EF4-FFF2-40B4-BE49-F238E27FC236}">
                <a16:creationId xmlns:a16="http://schemas.microsoft.com/office/drawing/2014/main" id="{2F021243-F6E3-432F-81BC-CB64AED7CB4C}"/>
              </a:ext>
            </a:extLst>
          </p:cNvPr>
          <p:cNvPicPr>
            <a:picLocks noChangeAspect="1"/>
          </p:cNvPicPr>
          <p:nvPr/>
        </p:nvPicPr>
        <p:blipFill>
          <a:blip r:embed="rId3"/>
          <a:stretch>
            <a:fillRect/>
          </a:stretch>
        </p:blipFill>
        <p:spPr>
          <a:xfrm>
            <a:off x="6091916" y="2378399"/>
            <a:ext cx="5451627" cy="1781161"/>
          </a:xfrm>
          <a:prstGeom prst="rect">
            <a:avLst/>
          </a:prstGeom>
        </p:spPr>
      </p:pic>
    </p:spTree>
    <p:extLst>
      <p:ext uri="{BB962C8B-B14F-4D97-AF65-F5344CB8AC3E}">
        <p14:creationId xmlns:p14="http://schemas.microsoft.com/office/powerpoint/2010/main" val="109535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E00-0529-4399-B458-05EE7518AE79}"/>
              </a:ext>
            </a:extLst>
          </p:cNvPr>
          <p:cNvSpPr>
            <a:spLocks noGrp="1"/>
          </p:cNvSpPr>
          <p:nvPr>
            <p:ph type="title"/>
          </p:nvPr>
        </p:nvSpPr>
        <p:spPr/>
        <p:txBody>
          <a:bodyPr/>
          <a:lstStyle/>
          <a:p>
            <a:r>
              <a:rPr lang="en-US" dirty="0"/>
              <a:t>Dataset</a:t>
            </a:r>
            <a:br>
              <a:rPr lang="en-US"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EB4B85FD-395A-4A29-A655-657A9E8E8E76}"/>
              </a:ext>
            </a:extLst>
          </p:cNvPr>
          <p:cNvPicPr>
            <a:picLocks noGrp="1" noChangeAspect="1"/>
          </p:cNvPicPr>
          <p:nvPr>
            <p:ph idx="1"/>
          </p:nvPr>
        </p:nvPicPr>
        <p:blipFill>
          <a:blip r:embed="rId2"/>
          <a:stretch>
            <a:fillRect/>
          </a:stretch>
        </p:blipFill>
        <p:spPr>
          <a:xfrm>
            <a:off x="2717000" y="2133600"/>
            <a:ext cx="8659826" cy="3778250"/>
          </a:xfrm>
        </p:spPr>
      </p:pic>
    </p:spTree>
    <p:extLst>
      <p:ext uri="{BB962C8B-B14F-4D97-AF65-F5344CB8AC3E}">
        <p14:creationId xmlns:p14="http://schemas.microsoft.com/office/powerpoint/2010/main" val="401100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DD5B-A37B-4C82-A1B5-E82DF7EC0481}"/>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21C8D49-DB12-4ECB-8BBB-729E872D724C}"/>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Remove null questions and also questions which have character count less than 10 - 314,263  to 312,129 entries</a:t>
            </a:r>
          </a:p>
          <a:p>
            <a:r>
              <a:rPr lang="en-US" dirty="0">
                <a:solidFill>
                  <a:schemeClr val="tx1"/>
                </a:solidFill>
                <a:latin typeface="Calibri" panose="020F0502020204030204" pitchFamily="34" charset="0"/>
                <a:cs typeface="Calibri" panose="020F0502020204030204" pitchFamily="34" charset="0"/>
              </a:rPr>
              <a:t>Drop unimportant columns from the data</a:t>
            </a:r>
          </a:p>
          <a:p>
            <a:r>
              <a:rPr lang="en-US" dirty="0">
                <a:solidFill>
                  <a:schemeClr val="tx1"/>
                </a:solidFill>
                <a:latin typeface="Calibri" panose="020F0502020204030204" pitchFamily="34" charset="0"/>
                <a:cs typeface="Calibri" panose="020F0502020204030204" pitchFamily="34" charset="0"/>
              </a:rPr>
              <a:t>Case conversion</a:t>
            </a:r>
          </a:p>
          <a:p>
            <a:r>
              <a:rPr lang="en-US" dirty="0">
                <a:solidFill>
                  <a:schemeClr val="tx1"/>
                </a:solidFill>
                <a:latin typeface="Calibri" panose="020F0502020204030204" pitchFamily="34" charset="0"/>
                <a:cs typeface="Calibri" panose="020F0502020204030204" pitchFamily="34" charset="0"/>
              </a:rPr>
              <a:t>Remove questions and answers having word length greater than 10 from the dataset</a:t>
            </a:r>
          </a:p>
          <a:p>
            <a:r>
              <a:rPr lang="en-US" dirty="0">
                <a:solidFill>
                  <a:schemeClr val="tx1"/>
                </a:solidFill>
                <a:latin typeface="Calibri" panose="020F0502020204030204" pitchFamily="34" charset="0"/>
                <a:cs typeface="Calibri" panose="020F0502020204030204" pitchFamily="34" charset="0"/>
              </a:rPr>
              <a:t>Selected approx. 11, 000 questions for training</a:t>
            </a:r>
          </a:p>
          <a:p>
            <a:r>
              <a:rPr lang="en-US" dirty="0">
                <a:solidFill>
                  <a:schemeClr val="tx1"/>
                </a:solidFill>
                <a:latin typeface="Calibri" panose="020F0502020204030204" pitchFamily="34" charset="0"/>
                <a:cs typeface="Calibri" panose="020F0502020204030204" pitchFamily="34" charset="0"/>
              </a:rPr>
              <a:t>Tokenization</a:t>
            </a:r>
          </a:p>
          <a:p>
            <a:endParaRPr lang="en-US" dirty="0"/>
          </a:p>
        </p:txBody>
      </p:sp>
    </p:spTree>
    <p:extLst>
      <p:ext uri="{BB962C8B-B14F-4D97-AF65-F5344CB8AC3E}">
        <p14:creationId xmlns:p14="http://schemas.microsoft.com/office/powerpoint/2010/main" val="195870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1C90-5F99-461D-8606-99158EA90EC1}"/>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2B91BE91-520B-4F2F-805A-A0AB8D1FF825}"/>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For encoder input : Tokenize the questions. Pad them to their maximum length.</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decoder input : Tokenize the answers. Pad them to their maximum length.</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decoder output : Tokenize the answers. Remove the first element from all the tokenized answers. This is the &lt;START&gt; element which we add earlier.</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8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27B2-93FA-4A3A-908E-2C30C19E8474}"/>
              </a:ext>
            </a:extLst>
          </p:cNvPr>
          <p:cNvSpPr>
            <a:spLocks noGrp="1"/>
          </p:cNvSpPr>
          <p:nvPr>
            <p:ph type="title"/>
          </p:nvPr>
        </p:nvSpPr>
        <p:spPr/>
        <p:txBody>
          <a:bodyPr>
            <a:normAutofit/>
          </a:bodyPr>
          <a:lstStyle/>
          <a:p>
            <a:r>
              <a:rPr lang="en-US" dirty="0"/>
              <a:t>Defining the Encoder-Decoder model</a:t>
            </a:r>
            <a:br>
              <a:rPr lang="en-US" dirty="0"/>
            </a:br>
            <a:endParaRPr lang="en-US" dirty="0"/>
          </a:p>
        </p:txBody>
      </p:sp>
      <p:sp>
        <p:nvSpPr>
          <p:cNvPr id="3" name="Content Placeholder 2">
            <a:extLst>
              <a:ext uri="{FF2B5EF4-FFF2-40B4-BE49-F238E27FC236}">
                <a16:creationId xmlns:a16="http://schemas.microsoft.com/office/drawing/2014/main" id="{F4A88135-EF23-4873-BE38-7D563DFCC7A7}"/>
              </a:ext>
            </a:extLst>
          </p:cNvPr>
          <p:cNvSpPr>
            <a:spLocks noGrp="1"/>
          </p:cNvSpPr>
          <p:nvPr>
            <p:ph idx="1"/>
          </p:nvPr>
        </p:nvSpPr>
        <p:spPr>
          <a:xfrm>
            <a:off x="2677989" y="1671961"/>
            <a:ext cx="8915400" cy="4648940"/>
          </a:xfrm>
        </p:spPr>
        <p:txBody>
          <a:bodyPr>
            <a:noAutofit/>
          </a:bodyPr>
          <a:lstStyle/>
          <a:p>
            <a:r>
              <a:rPr lang="en-US" sz="1600" dirty="0">
                <a:latin typeface="Calibri" panose="020F0502020204030204" pitchFamily="34" charset="0"/>
                <a:cs typeface="Calibri" panose="020F0502020204030204" pitchFamily="34" charset="0"/>
              </a:rPr>
              <a:t>The model will have Embedding, LSTM and Dense layers. The basic configuration is as follows.</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2 Input Layers : One for `encoder input data` and another for `decoder input data`.</a:t>
            </a:r>
          </a:p>
          <a:p>
            <a:pPr lvl="1"/>
            <a:r>
              <a:rPr lang="en-US" dirty="0">
                <a:latin typeface="Calibri" panose="020F0502020204030204" pitchFamily="34" charset="0"/>
                <a:cs typeface="Calibri" panose="020F0502020204030204" pitchFamily="34" charset="0"/>
              </a:rPr>
              <a:t>Embedding layer : For converting token vectors to fix sized dense vectors.</a:t>
            </a:r>
          </a:p>
          <a:p>
            <a:pPr lvl="1"/>
            <a:r>
              <a:rPr lang="en-US" dirty="0">
                <a:latin typeface="Calibri" panose="020F0502020204030204" pitchFamily="34" charset="0"/>
                <a:cs typeface="Calibri" panose="020F0502020204030204" pitchFamily="34" charset="0"/>
              </a:rPr>
              <a:t>LSTM layer : Provide access to Long-Short Term cells.</a:t>
            </a:r>
          </a:p>
          <a:p>
            <a:pPr marL="0" indent="0">
              <a:buNone/>
            </a:pPr>
            <a:br>
              <a:rPr lang="en-US" sz="1600" dirty="0">
                <a:latin typeface="Calibri" panose="020F0502020204030204" pitchFamily="34" charset="0"/>
                <a:cs typeface="Calibri" panose="020F0502020204030204" pitchFamily="34" charset="0"/>
              </a:rPr>
            </a:br>
            <a:r>
              <a:rPr lang="en-US" sz="1600" b="1" dirty="0">
                <a:latin typeface="Calibri" panose="020F0502020204030204" pitchFamily="34" charset="0"/>
                <a:cs typeface="Calibri" panose="020F0502020204030204" pitchFamily="34" charset="0"/>
              </a:rPr>
              <a:t>Working : </a:t>
            </a:r>
          </a:p>
          <a:p>
            <a:r>
              <a:rPr lang="en-US" dirty="0">
                <a:latin typeface="Calibri" panose="020F0502020204030204" pitchFamily="34" charset="0"/>
                <a:cs typeface="Calibri" panose="020F0502020204030204" pitchFamily="34" charset="0"/>
              </a:rPr>
              <a:t>The `encoder input data` comes in the Embedding layer</a:t>
            </a:r>
          </a:p>
          <a:p>
            <a:r>
              <a:rPr lang="en-US" dirty="0">
                <a:latin typeface="Calibri" panose="020F0502020204030204" pitchFamily="34" charset="0"/>
                <a:cs typeface="Calibri" panose="020F0502020204030204" pitchFamily="34" charset="0"/>
              </a:rPr>
              <a:t>The output of the Embedding layer goes to the LSTM cell which produces 2 state vectors ( `h` and `c` which are `encoder states` )</a:t>
            </a:r>
          </a:p>
          <a:p>
            <a:r>
              <a:rPr lang="en-US" dirty="0">
                <a:latin typeface="Calibri" panose="020F0502020204030204" pitchFamily="34" charset="0"/>
                <a:cs typeface="Calibri" panose="020F0502020204030204" pitchFamily="34" charset="0"/>
              </a:rPr>
              <a:t>These states are set in the LSTM cell of the decoder.</a:t>
            </a:r>
          </a:p>
          <a:p>
            <a:r>
              <a:rPr lang="en-US" dirty="0">
                <a:latin typeface="Calibri" panose="020F0502020204030204" pitchFamily="34" charset="0"/>
                <a:cs typeface="Calibri" panose="020F0502020204030204" pitchFamily="34" charset="0"/>
              </a:rPr>
              <a:t>The decoder input data comes in through the Embedding layer.</a:t>
            </a:r>
          </a:p>
          <a:p>
            <a:r>
              <a:rPr lang="en-US" dirty="0">
                <a:latin typeface="Calibri" panose="020F0502020204030204" pitchFamily="34" charset="0"/>
                <a:cs typeface="Calibri" panose="020F0502020204030204" pitchFamily="34" charset="0"/>
              </a:rPr>
              <a:t>The Embeddings goes in LSTM cell ( which had the states ) to produce sequences.</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631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F705-F368-41E2-B4C3-392390034A6A}"/>
              </a:ext>
            </a:extLst>
          </p:cNvPr>
          <p:cNvSpPr>
            <a:spLocks noGrp="1"/>
          </p:cNvSpPr>
          <p:nvPr>
            <p:ph type="title"/>
          </p:nvPr>
        </p:nvSpPr>
        <p:spPr/>
        <p:txBody>
          <a:bodyPr/>
          <a:lstStyle/>
          <a:p>
            <a:r>
              <a:rPr lang="en-US" dirty="0"/>
              <a:t>Model Implementation</a:t>
            </a:r>
          </a:p>
        </p:txBody>
      </p:sp>
      <p:sp>
        <p:nvSpPr>
          <p:cNvPr id="3" name="Content Placeholder 2">
            <a:extLst>
              <a:ext uri="{FF2B5EF4-FFF2-40B4-BE49-F238E27FC236}">
                <a16:creationId xmlns:a16="http://schemas.microsoft.com/office/drawing/2014/main" id="{ACC50D32-D0B2-4406-8E99-D2ADE8F2BE1F}"/>
              </a:ext>
            </a:extLst>
          </p:cNvPr>
          <p:cNvSpPr>
            <a:spLocks noGrp="1"/>
          </p:cNvSpPr>
          <p:nvPr>
            <p:ph idx="1"/>
          </p:nvPr>
        </p:nvSpPr>
        <p:spPr>
          <a:xfrm>
            <a:off x="2589211" y="2133600"/>
            <a:ext cx="8099503" cy="3777622"/>
          </a:xfrm>
        </p:spPr>
        <p:txBody>
          <a:bodyPr>
            <a:normAutofit/>
          </a:bodyPr>
          <a:lstStyle/>
          <a:p>
            <a:r>
              <a:rPr lang="en-US" dirty="0">
                <a:latin typeface="Calibri" panose="020F0502020204030204" pitchFamily="34" charset="0"/>
                <a:cs typeface="Calibri" panose="020F0502020204030204" pitchFamily="34" charset="0"/>
              </a:rPr>
              <a:t>Defining inference models</a:t>
            </a:r>
          </a:p>
          <a:p>
            <a:pPr lvl="1"/>
            <a:r>
              <a:rPr lang="en-US" sz="1800" dirty="0">
                <a:latin typeface="Calibri" panose="020F0502020204030204" pitchFamily="34" charset="0"/>
                <a:cs typeface="Calibri" panose="020F0502020204030204" pitchFamily="34" charset="0"/>
              </a:rPr>
              <a:t>We create inference models which help in predicting answers.</a:t>
            </a:r>
          </a:p>
          <a:p>
            <a:pPr lvl="1"/>
            <a:r>
              <a:rPr lang="en-US" sz="1800" b="1" dirty="0">
                <a:latin typeface="Calibri" panose="020F0502020204030204" pitchFamily="34" charset="0"/>
                <a:cs typeface="Calibri" panose="020F0502020204030204" pitchFamily="34" charset="0"/>
              </a:rPr>
              <a:t>Encoder inference model</a:t>
            </a:r>
            <a:r>
              <a:rPr lang="en-US" sz="1800" dirty="0">
                <a:latin typeface="Calibri" panose="020F0502020204030204" pitchFamily="34" charset="0"/>
                <a:cs typeface="Calibri" panose="020F0502020204030204" pitchFamily="34" charset="0"/>
              </a:rPr>
              <a:t> : Takes the question as input and outputs LSTM states ( `h` and `c` ).</a:t>
            </a:r>
          </a:p>
          <a:p>
            <a:pPr lvl="1"/>
            <a:r>
              <a:rPr lang="en-US" sz="1800" b="1" dirty="0">
                <a:latin typeface="Calibri" panose="020F0502020204030204" pitchFamily="34" charset="0"/>
                <a:cs typeface="Calibri" panose="020F0502020204030204" pitchFamily="34" charset="0"/>
              </a:rPr>
              <a:t>Decoder inference model</a:t>
            </a:r>
            <a:r>
              <a:rPr lang="en-US" sz="1800" dirty="0">
                <a:latin typeface="Calibri" panose="020F0502020204030204" pitchFamily="34" charset="0"/>
                <a:cs typeface="Calibri" panose="020F0502020204030204" pitchFamily="34" charset="0"/>
              </a:rPr>
              <a:t> : Takes in 2 inputs, one is the LSTM states ( Output of encoder model ), second is the answer input sequences ( ones not having the `&lt;start&gt;` tag ). It will output the answers for the question which we fed to the encoder model and its state values.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86423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289</TotalTime>
  <Words>110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Chatbot Applying LSTM</vt:lpstr>
      <vt:lpstr>Problem Definition</vt:lpstr>
      <vt:lpstr>How do Chatbots work? </vt:lpstr>
      <vt:lpstr> Data Selection</vt:lpstr>
      <vt:lpstr>Dataset </vt:lpstr>
      <vt:lpstr>Data Pre-processing</vt:lpstr>
      <vt:lpstr>Data Preparation</vt:lpstr>
      <vt:lpstr>Defining the Encoder-Decoder model </vt:lpstr>
      <vt:lpstr>Model Implementation</vt:lpstr>
      <vt:lpstr>Training</vt:lpstr>
      <vt:lpstr>Output</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Applying LSTM</dc:title>
  <dc:creator>PREETAM JAIN</dc:creator>
  <cp:lastModifiedBy>PREETAM JAIN</cp:lastModifiedBy>
  <cp:revision>16</cp:revision>
  <dcterms:created xsi:type="dcterms:W3CDTF">2019-12-11T20:27:23Z</dcterms:created>
  <dcterms:modified xsi:type="dcterms:W3CDTF">2019-12-12T01:17:04Z</dcterms:modified>
</cp:coreProperties>
</file>