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1" r:id="rId6"/>
    <p:sldId id="287" r:id="rId7"/>
    <p:sldId id="259" r:id="rId8"/>
    <p:sldId id="304" r:id="rId9"/>
    <p:sldId id="276" r:id="rId10"/>
    <p:sldId id="305" r:id="rId11"/>
    <p:sldId id="292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98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EE6E-C0DF-4EB1-8875-16F6BF5995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69C21-FF48-4BAC-88E9-1290DC654E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EE6E-C0DF-4EB1-8875-16F6BF5995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69C21-FF48-4BAC-88E9-1290DC654E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5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EE6E-C0DF-4EB1-8875-16F6BF5995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1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EE6E-C0DF-4EB1-8875-16F6BF5995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4DCA5-A7A8-4689-8651-5E03C020EB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Click to edit Master title style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Insert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39FAB6-0B6C-402C-A107-EFFF8228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2/11/20XX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/>
          <a:lstStyle/>
          <a:p>
            <a:fld id="{E30AF5A0-43BB-4336-8627-9123B9144D80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6F075D-9008-4BD3-A772-7AF7AD667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185B95-5C0F-400E-B7DF-8FF8432907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03375"/>
            <a:ext cx="5094288" cy="526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725AFD-5A48-451D-B91D-9E63953F8E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ACDC650-288E-4CF5-8546-9F2D5CEC8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7611" y="2003375"/>
            <a:ext cx="5094288" cy="526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956E1F7E-0B80-40DB-8F21-F06D9DD56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1B92C0-6B36-412A-9A49-16AB59FF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B4EFB36A-E4FD-4966-A091-9BDAF29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9B52EA1F-D8D0-4F42-B00A-F0E943F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498A6230-35B8-4147-9494-90708BFC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C332FB-CD3F-4398-958A-CBE45129A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9">
            <a:extLst>
              <a:ext uri="{FF2B5EF4-FFF2-40B4-BE49-F238E27FC236}">
                <a16:creationId xmlns:a16="http://schemas.microsoft.com/office/drawing/2014/main" id="{E566CA14-5018-43EE-BB8F-E12209B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76201F-C7C2-400C-BE9B-F185A832C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099" y="2005870"/>
            <a:ext cx="3390161" cy="5267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A742F7E8-0787-4D2C-B53F-B62C309ED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178B9A-B987-49A0-B73F-70B855C424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919" y="2005870"/>
            <a:ext cx="3390161" cy="5267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407D5990-6E05-4ECC-B930-EA5CF0774C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6A58550-98E5-4548-82F6-EE971733A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1739" y="2005870"/>
            <a:ext cx="3390161" cy="5267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6B90AFA0-EDA3-4F21-A480-F56AA1D0BEB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6E7C8-F905-4B13-8FD6-185A0418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A0E3EE3A-87F3-4F60-90D8-938E4BB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F1449B0C-8214-4186-9666-E63CCA0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5DDBFC0-CC80-4B03-B5F5-3C57166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1BF5DB-2BF3-4196-B1CF-82B7CDCC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87523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2">
            <a:extLst>
              <a:ext uri="{FF2B5EF4-FFF2-40B4-BE49-F238E27FC236}">
                <a16:creationId xmlns:a16="http://schemas.microsoft.com/office/drawing/2014/main" id="{168DC13D-FFC6-4CC5-B9F8-B3B0961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" name="Picture Placeholder 37">
            <a:extLst>
              <a:ext uri="{FF2B5EF4-FFF2-40B4-BE49-F238E27FC236}">
                <a16:creationId xmlns:a16="http://schemas.microsoft.com/office/drawing/2014/main" id="{F1AD5C34-DDA9-421B-A3C2-4D014B3D3F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3" name="Picture Placeholder 43">
            <a:extLst>
              <a:ext uri="{FF2B5EF4-FFF2-40B4-BE49-F238E27FC236}">
                <a16:creationId xmlns:a16="http://schemas.microsoft.com/office/drawing/2014/main" id="{11508423-C6F4-4605-9E6D-1ED73334D0F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1692DD91-8169-4A90-9D17-8A60286225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4" name="Picture Placeholder 45">
            <a:extLst>
              <a:ext uri="{FF2B5EF4-FFF2-40B4-BE49-F238E27FC236}">
                <a16:creationId xmlns:a16="http://schemas.microsoft.com/office/drawing/2014/main" id="{30A5BEAE-CA80-4FFD-8DD4-5B7413AF51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B2044C0-1C45-402D-BC20-0EB82BDB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ooter Placeholder 7">
            <a:extLst>
              <a:ext uri="{FF2B5EF4-FFF2-40B4-BE49-F238E27FC236}">
                <a16:creationId xmlns:a16="http://schemas.microsoft.com/office/drawing/2014/main" id="{30EE29E3-4F8E-469E-9B99-E291760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5" name="Date Placeholder 6">
            <a:extLst>
              <a:ext uri="{FF2B5EF4-FFF2-40B4-BE49-F238E27FC236}">
                <a16:creationId xmlns:a16="http://schemas.microsoft.com/office/drawing/2014/main" id="{58513823-D81E-4B8B-85E6-EB11EA5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36" name="Slide Number Placeholder 8">
            <a:extLst>
              <a:ext uri="{FF2B5EF4-FFF2-40B4-BE49-F238E27FC236}">
                <a16:creationId xmlns:a16="http://schemas.microsoft.com/office/drawing/2014/main" id="{9D43A613-4A7D-4C9F-B407-154A1FB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DE330D17-32E5-404A-9262-6A998ABC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2404A1-BF4E-4858-BD1C-1BEFE71B63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053544-3012-4C81-98D6-E2665A3A3F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C177CBDB-952D-484B-B43B-F988558931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D789E88D-76E7-4745-B062-102E233A67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3A5CE3-0C01-4DBF-926A-2F9BFD043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1">
            <a:extLst>
              <a:ext uri="{FF2B5EF4-FFF2-40B4-BE49-F238E27FC236}">
                <a16:creationId xmlns:a16="http://schemas.microsoft.com/office/drawing/2014/main" id="{083D82F8-F43B-4D01-891B-F77BC6F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B8CBC856-A31F-40C2-B7EA-91B860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2/11/20XX</a:t>
            </a:r>
            <a:endParaRPr lang="en-US" dirty="0"/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966FFB51-C55B-469E-B3C6-1A63699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3D7EE4-1EDB-42FD-B6B7-A82C9F31F0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FF70A-3EED-4002-B2F8-FB8301C80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/>
          <a:lstStyle/>
          <a:p>
            <a:fld id="{A53D7EE4-1EDB-42FD-B6B7-A82C9F31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100" y="0"/>
            <a:ext cx="56769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E8A8BA-B48F-4CEA-A820-8955D55D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4FBB1-EC2B-4CAB-AE4E-A7A15624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 err="1"/>
              <a:t>ClICK</a:t>
            </a:r>
            <a:r>
              <a:rPr lang="en-US" dirty="0"/>
              <a:t>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EFB8CD-537B-4E5E-8F93-82EED2C8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Date Placeholder 8">
            <a:extLst>
              <a:ext uri="{FF2B5EF4-FFF2-40B4-BE49-F238E27FC236}">
                <a16:creationId xmlns:a16="http://schemas.microsoft.com/office/drawing/2014/main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21" name="Slide Number Placeholder 10">
            <a:extLst>
              <a:ext uri="{FF2B5EF4-FFF2-40B4-BE49-F238E27FC236}">
                <a16:creationId xmlns:a16="http://schemas.microsoft.com/office/drawing/2014/main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 err="1"/>
              <a:t>ClICK</a:t>
            </a:r>
            <a:r>
              <a:rPr lang="en-US" dirty="0"/>
              <a:t>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4C3E1-495D-437D-A1DB-87F3028B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Insert subtitle here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2/11/20XX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A2AE2B76-F97F-4BE2-8670-72276A5F21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DF219B-DD0E-4D26-8B59-3FE43A25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1DFFB204-6AE4-4FC9-9B60-312D720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54F317-DDB0-4841-A973-FFC1296082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669" y="1789993"/>
            <a:ext cx="11407487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B3A45C-71C1-4ADC-89E0-AF6924CA1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B9239148-0308-46C3-9FF0-4027CC8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Date Placeholder 8">
            <a:extLst>
              <a:ext uri="{FF2B5EF4-FFF2-40B4-BE49-F238E27FC236}">
                <a16:creationId xmlns:a16="http://schemas.microsoft.com/office/drawing/2014/main" id="{774C5953-38DD-4451-A5AA-9A578D5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39D06D66-ACB3-4B9C-B4EB-FC3E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BCC9BE23-A0EC-4866-A7A4-FD7255E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3BC10E-3DDD-4EC5-BD6D-D8D180BF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D4AD3C-6727-49EE-9625-F87A6B8AE0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89FA96-DDCF-4A83-91EB-4F5F617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F7CC7848-0B2C-4FBE-96B0-0717CC5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4CD16377-DD1B-4262-BDAE-760577F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2/11/20XX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AE5B2F-2CD3-4E51-91D5-FEF8CE8F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/>
          <a:lstStyle/>
          <a:p>
            <a:r>
              <a:rPr lang="en-US" dirty="0"/>
              <a:t>Medical Technologies Corp.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2DE27F-5BED-4BCC-887D-5872F79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>
            <a:normAutofit/>
          </a:bodyPr>
          <a:lstStyle/>
          <a:p>
            <a:r>
              <a:rPr lang="en-US" dirty="0"/>
              <a:t>Presenter Name</a:t>
            </a:r>
          </a:p>
        </p:txBody>
      </p:sp>
      <p:pic>
        <p:nvPicPr>
          <p:cNvPr id="11" name="Picture Placeholder 10" descr="Flowers in a tree ">
            <a:extLst>
              <a:ext uri="{FF2B5EF4-FFF2-40B4-BE49-F238E27FC236}">
                <a16:creationId xmlns:a16="http://schemas.microsoft.com/office/drawing/2014/main" id="{BC408C47-2E2A-42C6-99D2-EBED0E23C9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6158" y="0"/>
            <a:ext cx="7315841" cy="6858000"/>
          </a:xfrm>
        </p:spPr>
      </p:pic>
    </p:spTree>
    <p:extLst>
      <p:ext uri="{BB962C8B-B14F-4D97-AF65-F5344CB8AC3E}">
        <p14:creationId xmlns:p14="http://schemas.microsoft.com/office/powerpoint/2010/main" val="163343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7" name="Picture Placeholder 16" descr="Logs Stacked ">
            <a:extLst>
              <a:ext uri="{FF2B5EF4-FFF2-40B4-BE49-F238E27FC236}">
                <a16:creationId xmlns:a16="http://schemas.microsoft.com/office/drawing/2014/main" id="{069DD88F-78FC-4DAA-A2E4-DDE824B530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4876799" cy="6858000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36CB73-B78B-49B6-935C-9C0ABBB4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/>
          <a:lstStyle/>
          <a:p>
            <a:r>
              <a:rPr lang="en-US" dirty="0"/>
              <a:t>MTC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Short term</a:t>
            </a:r>
          </a:p>
          <a:p>
            <a:r>
              <a:rPr lang="en-US" dirty="0"/>
              <a:t>Mid-range</a:t>
            </a:r>
          </a:p>
          <a:p>
            <a:r>
              <a:rPr lang="en-US" dirty="0"/>
              <a:t>Log-term</a:t>
            </a:r>
          </a:p>
          <a:p>
            <a:r>
              <a:rPr lang="en-US" dirty="0"/>
              <a:t>Closing Remarks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A9A318B-C356-4589-A8F8-8553636F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83B1F06-4CB0-449A-A15D-1B0E201D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654C7F-5F04-43D8-88C7-1335530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C7F04A-6CF6-4CF1-BAEE-2B210EFC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FCE68-0761-421A-922F-077DEB0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Located in Collegeville, Pennsylvania</a:t>
            </a:r>
          </a:p>
          <a:p>
            <a:r>
              <a:rPr lang="en-US" dirty="0"/>
              <a:t>~ 80 hospitals in the region</a:t>
            </a:r>
          </a:p>
          <a:p>
            <a:r>
              <a:rPr lang="en-US" dirty="0"/>
              <a:t>Introduction of Excise Tax – 2.3% on Revenue</a:t>
            </a:r>
          </a:p>
          <a:p>
            <a:r>
              <a:rPr lang="en-US" dirty="0"/>
              <a:t>10% Reduction in Profits</a:t>
            </a:r>
          </a:p>
          <a:p>
            <a:r>
              <a:rPr lang="en-US" dirty="0"/>
              <a:t>Determine cost savings opportunities to offset new ACA tax</a:t>
            </a:r>
          </a:p>
        </p:txBody>
      </p:sp>
      <p:pic>
        <p:nvPicPr>
          <p:cNvPr id="14" name="Picture Placeholder 13" descr="A person walking along a bridge in a forest ">
            <a:extLst>
              <a:ext uri="{FF2B5EF4-FFF2-40B4-BE49-F238E27FC236}">
                <a16:creationId xmlns:a16="http://schemas.microsoft.com/office/drawing/2014/main" id="{4643E7D7-B55D-4673-951C-3F23015C58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099" y="3048000"/>
            <a:ext cx="5133990" cy="2737531"/>
          </a:xfrm>
        </p:spPr>
      </p:pic>
      <p:pic>
        <p:nvPicPr>
          <p:cNvPr id="15" name="Picture Placeholder 14" descr="An aerial view of a forest in the snow">
            <a:extLst>
              <a:ext uri="{FF2B5EF4-FFF2-40B4-BE49-F238E27FC236}">
                <a16:creationId xmlns:a16="http://schemas.microsoft.com/office/drawing/2014/main" id="{81A87375-F390-4DEE-8F4B-B60B12B0F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9621" y="3048000"/>
            <a:ext cx="5182278" cy="273753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D8EB9-86D8-46F2-805C-7BA07DB9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6D7AB-45AD-4E39-B4E3-CC178605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3454-C461-4318-8C59-919AC8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A53D7EE4-1EDB-42FD-B6B7-A82C9F31F0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436F-4535-4BBF-B451-F7AC9E8A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</p:spPr>
        <p:txBody>
          <a:bodyPr/>
          <a:lstStyle/>
          <a:p>
            <a:r>
              <a:rPr lang="en-US" dirty="0"/>
              <a:t>Performance Indicators</a:t>
            </a:r>
            <a:br>
              <a:rPr lang="en-US" dirty="0"/>
            </a:br>
            <a:r>
              <a:rPr lang="en-US" sz="2000" dirty="0"/>
              <a:t>1. Feasible</a:t>
            </a:r>
            <a:br>
              <a:rPr lang="en-US" sz="2000" dirty="0"/>
            </a:br>
            <a:r>
              <a:rPr lang="en-US" sz="2000" dirty="0"/>
              <a:t>2.Objectives</a:t>
            </a:r>
            <a:br>
              <a:rPr lang="en-US" sz="2000" dirty="0"/>
            </a:br>
            <a:r>
              <a:rPr lang="en-US" sz="2000" dirty="0"/>
              <a:t>3.Sustainable</a:t>
            </a:r>
            <a:br>
              <a:rPr lang="en-US" sz="2000" dirty="0"/>
            </a:br>
            <a:r>
              <a:rPr lang="en-US" sz="2000" dirty="0"/>
              <a:t>4.Cost Savings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B98E-7C7D-4502-828B-DCB91E08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643" y="4278117"/>
            <a:ext cx="4857857" cy="1668011"/>
          </a:xfrm>
        </p:spPr>
        <p:txBody>
          <a:bodyPr/>
          <a:lstStyle/>
          <a:p>
            <a:r>
              <a:rPr lang="en-US" sz="3000" dirty="0"/>
              <a:t>Opportunities</a:t>
            </a:r>
          </a:p>
          <a:p>
            <a:r>
              <a:rPr lang="en-US" sz="1200" dirty="0"/>
              <a:t>Reduce transportation time and distance</a:t>
            </a:r>
          </a:p>
          <a:p>
            <a:r>
              <a:rPr lang="en-US" sz="1200" dirty="0"/>
              <a:t>Gain better visibility to product movement</a:t>
            </a:r>
          </a:p>
          <a:p>
            <a:r>
              <a:rPr lang="en-US" sz="1200" dirty="0"/>
              <a:t>Become more eco-friendly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A dog sitting in the sun rays coming through the trees in a forest ">
            <a:extLst>
              <a:ext uri="{FF2B5EF4-FFF2-40B4-BE49-F238E27FC236}">
                <a16:creationId xmlns:a16="http://schemas.microsoft.com/office/drawing/2014/main" id="{3E3A9747-9F7C-48BC-9EB5-A78A3193C6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5100" y="0"/>
            <a:ext cx="5676900" cy="6858000"/>
          </a:xfrm>
        </p:spPr>
      </p:pic>
    </p:spTree>
    <p:extLst>
      <p:ext uri="{BB962C8B-B14F-4D97-AF65-F5344CB8AC3E}">
        <p14:creationId xmlns:p14="http://schemas.microsoft.com/office/powerpoint/2010/main" val="338432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C7F04A-6CF6-4CF1-BAEE-2B210EFC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</p:spPr>
        <p:txBody>
          <a:bodyPr/>
          <a:lstStyle/>
          <a:p>
            <a:r>
              <a:rPr lang="en-US" dirty="0"/>
              <a:t>Financial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FCE68-0761-421A-922F-077DEB0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</p:spPr>
        <p:txBody>
          <a:bodyPr>
            <a:normAutofit/>
          </a:bodyPr>
          <a:lstStyle/>
          <a:p>
            <a:r>
              <a:rPr lang="en-US" dirty="0"/>
              <a:t>Avg growth rate: 7.03% from 2010</a:t>
            </a:r>
          </a:p>
          <a:p>
            <a:r>
              <a:rPr lang="en-US" dirty="0"/>
              <a:t>Steady growth of 4% from 2012</a:t>
            </a:r>
          </a:p>
          <a:p>
            <a:r>
              <a:rPr lang="en-US" dirty="0"/>
              <a:t>SG&amp;A was 14.76% in 2014, </a:t>
            </a:r>
          </a:p>
          <a:p>
            <a:r>
              <a:rPr lang="en-US" dirty="0"/>
              <a:t>SG&amp;A  was 14% in 2012 but revenue increased by 11.88%</a:t>
            </a:r>
          </a:p>
          <a:p>
            <a:endParaRPr lang="en-US" dirty="0"/>
          </a:p>
        </p:txBody>
      </p:sp>
      <p:pic>
        <p:nvPicPr>
          <p:cNvPr id="14" name="Picture Placeholder 13" descr="A person walking along a bridge in a forest ">
            <a:extLst>
              <a:ext uri="{FF2B5EF4-FFF2-40B4-BE49-F238E27FC236}">
                <a16:creationId xmlns:a16="http://schemas.microsoft.com/office/drawing/2014/main" id="{4643E7D7-B55D-4673-951C-3F23015C58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099" y="3048000"/>
            <a:ext cx="5133990" cy="2737531"/>
          </a:xfrm>
        </p:spPr>
      </p:pic>
      <p:pic>
        <p:nvPicPr>
          <p:cNvPr id="15" name="Picture Placeholder 14" descr="An aerial view of a forest in the snow">
            <a:extLst>
              <a:ext uri="{FF2B5EF4-FFF2-40B4-BE49-F238E27FC236}">
                <a16:creationId xmlns:a16="http://schemas.microsoft.com/office/drawing/2014/main" id="{81A87375-F390-4DEE-8F4B-B60B12B0F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9621" y="3048000"/>
            <a:ext cx="5182278" cy="273753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D8EB9-86D8-46F2-805C-7BA07DB9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3454-C461-4318-8C59-919AC8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A53D7EE4-1EDB-42FD-B6B7-A82C9F31F0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8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3AB7A6-D559-46CE-B539-B45ED589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/>
          <a:lstStyle/>
          <a:p>
            <a:r>
              <a:rPr lang="en-US" dirty="0"/>
              <a:t>Supply chain optimization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4BE8DA1-F707-4BCC-AE68-BCDD891811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Partner with Sterilization Supplier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320AE5-EA43-4ACD-9065-4368B7CC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551176"/>
            <a:ext cx="5094673" cy="3273552"/>
          </a:xfrm>
        </p:spPr>
        <p:txBody>
          <a:bodyPr>
            <a:normAutofit/>
          </a:bodyPr>
          <a:lstStyle/>
          <a:p>
            <a:r>
              <a:rPr lang="en-US" dirty="0"/>
              <a:t>Lead time reduction by 2 days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86CA4A0-99AD-4441-A943-86DA4838F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Phase out Direct Sales to Hospitals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5960A7F-E4C9-41FC-AD08-55636BBE33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97226" y="2551176"/>
            <a:ext cx="5094673" cy="1229516"/>
          </a:xfrm>
        </p:spPr>
        <p:txBody>
          <a:bodyPr>
            <a:normAutofit/>
          </a:bodyPr>
          <a:lstStyle/>
          <a:p>
            <a:r>
              <a:rPr lang="en-US" dirty="0"/>
              <a:t>Increased Visibility</a:t>
            </a:r>
          </a:p>
          <a:p>
            <a:r>
              <a:rPr lang="en-US" dirty="0"/>
              <a:t>Reduced Variability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88C5272-A978-46A6-BFF3-470E467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2487E21-C525-4E38-A991-F2DA835E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 Placeholder 20">
            <a:extLst>
              <a:ext uri="{FF2B5EF4-FFF2-40B4-BE49-F238E27FC236}">
                <a16:creationId xmlns:a16="http://schemas.microsoft.com/office/drawing/2014/main" id="{DF9BB603-E52D-D360-B290-5463267C45D5}"/>
              </a:ext>
            </a:extLst>
          </p:cNvPr>
          <p:cNvSpPr txBox="1">
            <a:spLocks/>
          </p:cNvSpPr>
          <p:nvPr/>
        </p:nvSpPr>
        <p:spPr>
          <a:xfrm>
            <a:off x="3214444" y="3703221"/>
            <a:ext cx="5094288" cy="5267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 Branch Office locations by 50%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F848E3E2-3B77-99F7-ACBF-12130B71803F}"/>
              </a:ext>
            </a:extLst>
          </p:cNvPr>
          <p:cNvSpPr txBox="1">
            <a:spLocks/>
          </p:cNvSpPr>
          <p:nvPr/>
        </p:nvSpPr>
        <p:spPr>
          <a:xfrm>
            <a:off x="3214059" y="4251022"/>
            <a:ext cx="5094673" cy="12295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Reduced overhead cost</a:t>
            </a:r>
          </a:p>
          <a:p>
            <a:r>
              <a:rPr lang="en-US" dirty="0"/>
              <a:t>Reduced inventory accumulation 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3AB7A6-D559-46CE-B539-B45ED589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/>
          <a:lstStyle/>
          <a:p>
            <a:r>
              <a:rPr lang="en-US" dirty="0"/>
              <a:t>Sales representation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4BE8DA1-F707-4BCC-AE68-BCDD891811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Sales Force Reduction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86CA4A0-99AD-4441-A943-86DA4838F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100" y="2755310"/>
            <a:ext cx="5094288" cy="526767"/>
          </a:xfrm>
        </p:spPr>
        <p:txBody>
          <a:bodyPr/>
          <a:lstStyle/>
          <a:p>
            <a:r>
              <a:rPr lang="en-US" dirty="0"/>
              <a:t>Dedicated team ~ Hospitals Systems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88C5272-A978-46A6-BFF3-470E467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2487E21-C525-4E38-A991-F2DA835E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 Placeholder 20">
            <a:extLst>
              <a:ext uri="{FF2B5EF4-FFF2-40B4-BE49-F238E27FC236}">
                <a16:creationId xmlns:a16="http://schemas.microsoft.com/office/drawing/2014/main" id="{DF9BB603-E52D-D360-B290-5463267C45D5}"/>
              </a:ext>
            </a:extLst>
          </p:cNvPr>
          <p:cNvSpPr txBox="1">
            <a:spLocks/>
          </p:cNvSpPr>
          <p:nvPr/>
        </p:nvSpPr>
        <p:spPr>
          <a:xfrm>
            <a:off x="800100" y="2384374"/>
            <a:ext cx="5094288" cy="5267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Traditional Sales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19622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6A2756-6ED6-43F6-B815-E072B15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/>
          <a:lstStyle/>
          <a:p>
            <a:r>
              <a:rPr lang="en-US" dirty="0"/>
              <a:t>Acquisition Recommendation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5DD5BF9-A7D2-45FB-8062-77F287FD31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Kuros Biosurgery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FCC9BD-B6E6-44EF-893D-F3E54264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552345"/>
            <a:ext cx="3390161" cy="3272810"/>
          </a:xfrm>
        </p:spPr>
        <p:txBody>
          <a:bodyPr>
            <a:normAutofit/>
          </a:bodyPr>
          <a:lstStyle/>
          <a:p>
            <a:r>
              <a:rPr lang="en-US" dirty="0"/>
              <a:t>More established product line. </a:t>
            </a:r>
          </a:p>
          <a:p>
            <a:r>
              <a:rPr lang="en-US" dirty="0"/>
              <a:t>Synthetic hydrogel technology </a:t>
            </a:r>
          </a:p>
          <a:p>
            <a:r>
              <a:rPr lang="en-US" dirty="0"/>
              <a:t>Raised over 30m from venture capital. 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674BFE4-9617-49D6-A194-6AF0C61937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5518" y="2005870"/>
            <a:ext cx="3390161" cy="526756"/>
          </a:xfrm>
        </p:spPr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DCC115-5B9A-45BB-8842-B7363173581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15518" y="2552345"/>
            <a:ext cx="3390161" cy="3272810"/>
          </a:xfrm>
        </p:spPr>
        <p:txBody>
          <a:bodyPr>
            <a:normAutofit/>
          </a:bodyPr>
          <a:lstStyle/>
          <a:p>
            <a:r>
              <a:rPr lang="en-US" dirty="0"/>
              <a:t>Lengthy process</a:t>
            </a:r>
          </a:p>
          <a:p>
            <a:r>
              <a:rPr lang="en-US" dirty="0"/>
              <a:t>Supply chain integration</a:t>
            </a:r>
          </a:p>
          <a:p>
            <a:r>
              <a:rPr lang="en-US" dirty="0"/>
              <a:t>Company willingness</a:t>
            </a:r>
          </a:p>
          <a:p>
            <a:r>
              <a:rPr lang="en-US" dirty="0"/>
              <a:t>Costly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9876A-BC55-4DB7-BA35-73529A68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920D-84E7-484C-AD47-6294D4E4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E66B-357D-4937-B92F-BDC71B7B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4296094"/>
            <a:ext cx="10782299" cy="11006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" name="Picture Placeholder 16" descr="Weathered piece of wood">
            <a:extLst>
              <a:ext uri="{FF2B5EF4-FFF2-40B4-BE49-F238E27FC236}">
                <a16:creationId xmlns:a16="http://schemas.microsoft.com/office/drawing/2014/main" id="{768A4AA5-1799-4AB4-A6D6-6E2D7791C1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0" y="727075"/>
            <a:ext cx="5176838" cy="3071813"/>
          </a:xfrm>
        </p:spPr>
      </p:pic>
      <p:pic>
        <p:nvPicPr>
          <p:cNvPr id="11" name="Picture Placeholder 10" descr="Moss and mushrooms">
            <a:extLst>
              <a:ext uri="{FF2B5EF4-FFF2-40B4-BE49-F238E27FC236}">
                <a16:creationId xmlns:a16="http://schemas.microsoft.com/office/drawing/2014/main" id="{C6C7C533-8A44-4C93-904C-F4F963D800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6800" y="727075"/>
            <a:ext cx="5245100" cy="30702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888C-69E3-41DE-8265-95D76F4F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CF82-DD52-4DF2-A97B-A6A198D3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A53D7EE4-1EDB-42FD-B6B7-A82C9F31F0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2101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ustom 9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0F876D-ECAD-49DD-95DE-E4DA3D4E9CA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59187C1-630C-405A-830B-EED062A496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C785CC-7DC7-486B-AC4F-90AD768E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Chronicle design</Template>
  <TotalTime>40</TotalTime>
  <Words>236</Words>
  <Application>Microsoft Office PowerPoint</Application>
  <PresentationFormat>Widescreen</PresentationFormat>
  <Paragraphs>76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Univers Condensed</vt:lpstr>
      <vt:lpstr>ChronicleVTI</vt:lpstr>
      <vt:lpstr>Medical Technologies Corp.</vt:lpstr>
      <vt:lpstr>Agenda</vt:lpstr>
      <vt:lpstr>Introduction</vt:lpstr>
      <vt:lpstr>Performance Indicators 1. Feasible 2.Objectives 3.Sustainable 4.Cost Savings </vt:lpstr>
      <vt:lpstr>Financial analysis</vt:lpstr>
      <vt:lpstr>Supply chain optimization</vt:lpstr>
      <vt:lpstr>Sales representation</vt:lpstr>
      <vt:lpstr>Acquisition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Technologies Corp.</dc:title>
  <dc:creator>Preetam Saha</dc:creator>
  <cp:lastModifiedBy>Preetam Saha</cp:lastModifiedBy>
  <cp:revision>1</cp:revision>
  <dcterms:created xsi:type="dcterms:W3CDTF">2024-04-21T14:34:19Z</dcterms:created>
  <dcterms:modified xsi:type="dcterms:W3CDTF">2024-04-21T15:15:07Z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