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66" r:id="rId2"/>
    <p:sldId id="256" r:id="rId3"/>
    <p:sldId id="257" r:id="rId4"/>
    <p:sldId id="267" r:id="rId5"/>
    <p:sldId id="276" r:id="rId6"/>
    <p:sldId id="277" r:id="rId7"/>
    <p:sldId id="279" r:id="rId8"/>
    <p:sldId id="278" r:id="rId9"/>
    <p:sldId id="270" r:id="rId10"/>
    <p:sldId id="280" r:id="rId11"/>
    <p:sldId id="272" r:id="rId12"/>
    <p:sldId id="282" r:id="rId13"/>
    <p:sldId id="273" r:id="rId14"/>
    <p:sldId id="281" r:id="rId15"/>
    <p:sldId id="275" r:id="rId16"/>
    <p:sldId id="274" r:id="rId17"/>
    <p:sldId id="283" r:id="rId18"/>
    <p:sldId id="284" r:id="rId19"/>
    <p:sldId id="259" r:id="rId20"/>
    <p:sldId id="260" r:id="rId21"/>
    <p:sldId id="261" r:id="rId22"/>
    <p:sldId id="262" r:id="rId23"/>
    <p:sldId id="263" r:id="rId24"/>
    <p:sldId id="264"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am Saha" initials="PS" lastIdx="1" clrIdx="0">
    <p:extLst>
      <p:ext uri="{19B8F6BF-5375-455C-9EA6-DF929625EA0E}">
        <p15:presenceInfo xmlns:p15="http://schemas.microsoft.com/office/powerpoint/2012/main" userId="ad70194c457b0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1" autoAdjust="0"/>
    <p:restoredTop sz="94660"/>
  </p:normalViewPr>
  <p:slideViewPr>
    <p:cSldViewPr snapToGrid="0">
      <p:cViewPr>
        <p:scale>
          <a:sx n="79" d="100"/>
          <a:sy n="79" d="100"/>
        </p:scale>
        <p:origin x="715"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01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0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556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990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1399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38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45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756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49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08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00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66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562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832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943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94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40086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normAutofit fontScale="90000"/>
          </a:bodyPr>
          <a:lstStyle/>
          <a:p>
            <a:r>
              <a:rPr lang="en-IN" b="1" dirty="0">
                <a:latin typeface="Calibri" panose="020F0502020204030204" pitchFamily="34" charset="0"/>
                <a:cs typeface="Calibri" panose="020F0502020204030204" pitchFamily="34" charset="0"/>
              </a:rPr>
              <a:t>Comparative Text Analysis of Redmi Note 10 Pro’s Amazon and Flipkart Reviews</a:t>
            </a:r>
            <a:br>
              <a:rPr lang="en-IN" b="1" dirty="0">
                <a:latin typeface="Calibri" panose="020F0502020204030204" pitchFamily="34" charset="0"/>
                <a:cs typeface="Calibri" panose="020F0502020204030204" pitchFamily="34" charset="0"/>
              </a:rPr>
            </a:br>
            <a:endParaRPr lang="en-IN"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normAutofit fontScale="70000" lnSpcReduction="20000"/>
          </a:bodyPr>
          <a:lstStyle/>
          <a:p>
            <a:r>
              <a:rPr lang="en-IN" dirty="0"/>
              <a:t>Preetam Saha</a:t>
            </a:r>
          </a:p>
          <a:p>
            <a:r>
              <a:rPr lang="en-IN" dirty="0"/>
              <a:t>C22018</a:t>
            </a:r>
          </a:p>
          <a:p>
            <a:r>
              <a:rPr lang="en-IN" dirty="0"/>
              <a:t>Praxis business school</a:t>
            </a:r>
          </a:p>
          <a:p>
            <a:r>
              <a:rPr lang="en-IN" dirty="0"/>
              <a:t>PGPDS-Jan’22</a:t>
            </a:r>
          </a:p>
          <a:p>
            <a:endParaRPr lang="en-IN" dirty="0"/>
          </a:p>
        </p:txBody>
      </p:sp>
    </p:spTree>
    <p:extLst>
      <p:ext uri="{BB962C8B-B14F-4D97-AF65-F5344CB8AC3E}">
        <p14:creationId xmlns:p14="http://schemas.microsoft.com/office/powerpoint/2010/main" val="114271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2.b. </a:t>
            </a:r>
            <a:r>
              <a:rPr lang="en-IN" sz="2800" b="1" dirty="0" err="1">
                <a:solidFill>
                  <a:srgbClr val="002060"/>
                </a:solidFill>
                <a:latin typeface="Calibri" panose="020F0502020204030204" pitchFamily="34" charset="0"/>
                <a:cs typeface="Calibri" panose="020F0502020204030204" pitchFamily="34" charset="0"/>
              </a:rPr>
              <a:t>Gensim</a:t>
            </a:r>
            <a:r>
              <a:rPr lang="en-IN" sz="2800" b="1" dirty="0">
                <a:solidFill>
                  <a:srgbClr val="002060"/>
                </a:solidFill>
                <a:latin typeface="Calibri" panose="020F0502020204030204" pitchFamily="34" charset="0"/>
                <a:cs typeface="Calibri" panose="020F0502020204030204" pitchFamily="34" charset="0"/>
              </a:rPr>
              <a:t> Word2Vec for Flipkart</a:t>
            </a:r>
            <a:br>
              <a:rPr lang="en-IN" sz="5400" b="1" dirty="0">
                <a:solidFill>
                  <a:srgbClr val="002060"/>
                </a:solidFill>
                <a:latin typeface="Calibri" panose="020F0502020204030204" pitchFamily="34" charset="0"/>
                <a:cs typeface="Calibri" panose="020F0502020204030204" pitchFamily="34" charset="0"/>
              </a:rPr>
            </a:b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1676400" y="542925"/>
            <a:ext cx="9483725" cy="6139977"/>
          </a:xfrm>
        </p:spPr>
        <p:txBody>
          <a:bodyPr>
            <a:normAutofit/>
          </a:bodyPr>
          <a:lstStyle/>
          <a:p>
            <a:r>
              <a:rPr lang="en-IN" dirty="0">
                <a:solidFill>
                  <a:srgbClr val="002060"/>
                </a:solidFill>
              </a:rPr>
              <a:t>Sin</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r>
              <a:rPr lang="en-IN" dirty="0">
                <a:solidFill>
                  <a:schemeClr val="tx1">
                    <a:lumMod val="50000"/>
                    <a:lumOff val="50000"/>
                  </a:schemeClr>
                </a:solidFill>
              </a:rPr>
              <a:t>Since, data points are only 678 here, so that not much significant similarity scores  between two words.</a:t>
            </a:r>
          </a:p>
          <a:p>
            <a:r>
              <a:rPr lang="en-IN" dirty="0">
                <a:solidFill>
                  <a:schemeClr val="tx1">
                    <a:lumMod val="50000"/>
                    <a:lumOff val="50000"/>
                  </a:schemeClr>
                </a:solidFill>
              </a:rPr>
              <a:t>Also, most similar words are also not that relevant in that word’s context. </a:t>
            </a:r>
          </a:p>
          <a:p>
            <a:r>
              <a:rPr lang="en-IN" dirty="0">
                <a:solidFill>
                  <a:schemeClr val="tx1">
                    <a:lumMod val="50000"/>
                    <a:lumOff val="50000"/>
                  </a:schemeClr>
                </a:solidFill>
              </a:rPr>
              <a:t>So, increasing the number of reviews may give some better results</a:t>
            </a:r>
          </a:p>
          <a:p>
            <a:endParaRPr lang="en-IN" dirty="0">
              <a:solidFill>
                <a:srgbClr val="002060"/>
              </a:solidFill>
            </a:endParaRPr>
          </a:p>
        </p:txBody>
      </p:sp>
      <p:graphicFrame>
        <p:nvGraphicFramePr>
          <p:cNvPr id="4" name="Table 4">
            <a:extLst>
              <a:ext uri="{FF2B5EF4-FFF2-40B4-BE49-F238E27FC236}">
                <a16:creationId xmlns:a16="http://schemas.microsoft.com/office/drawing/2014/main" id="{AA00F2FC-57F1-8CA3-C1F2-4CAAD8D17758}"/>
              </a:ext>
            </a:extLst>
          </p:cNvPr>
          <p:cNvGraphicFramePr>
            <a:graphicFrameLocks noGrp="1"/>
          </p:cNvGraphicFramePr>
          <p:nvPr>
            <p:extLst>
              <p:ext uri="{D42A27DB-BD31-4B8C-83A1-F6EECF244321}">
                <p14:modId xmlns:p14="http://schemas.microsoft.com/office/powerpoint/2010/main" val="1078254347"/>
              </p:ext>
            </p:extLst>
          </p:nvPr>
        </p:nvGraphicFramePr>
        <p:xfrm>
          <a:off x="952500" y="542925"/>
          <a:ext cx="10791824" cy="3562147"/>
        </p:xfrm>
        <a:graphic>
          <a:graphicData uri="http://schemas.openxmlformats.org/drawingml/2006/table">
            <a:tbl>
              <a:tblPr firstRow="1" bandRow="1">
                <a:tableStyleId>{5C22544A-7EE6-4342-B048-85BDC9FD1C3A}</a:tableStyleId>
              </a:tblPr>
              <a:tblGrid>
                <a:gridCol w="2697956">
                  <a:extLst>
                    <a:ext uri="{9D8B030D-6E8A-4147-A177-3AD203B41FA5}">
                      <a16:colId xmlns:a16="http://schemas.microsoft.com/office/drawing/2014/main" val="1302971045"/>
                    </a:ext>
                  </a:extLst>
                </a:gridCol>
                <a:gridCol w="2697956">
                  <a:extLst>
                    <a:ext uri="{9D8B030D-6E8A-4147-A177-3AD203B41FA5}">
                      <a16:colId xmlns:a16="http://schemas.microsoft.com/office/drawing/2014/main" val="1756615488"/>
                    </a:ext>
                  </a:extLst>
                </a:gridCol>
                <a:gridCol w="2697956">
                  <a:extLst>
                    <a:ext uri="{9D8B030D-6E8A-4147-A177-3AD203B41FA5}">
                      <a16:colId xmlns:a16="http://schemas.microsoft.com/office/drawing/2014/main" val="1004601919"/>
                    </a:ext>
                  </a:extLst>
                </a:gridCol>
                <a:gridCol w="2697956">
                  <a:extLst>
                    <a:ext uri="{9D8B030D-6E8A-4147-A177-3AD203B41FA5}">
                      <a16:colId xmlns:a16="http://schemas.microsoft.com/office/drawing/2014/main" val="3332882854"/>
                    </a:ext>
                  </a:extLst>
                </a:gridCol>
              </a:tblGrid>
              <a:tr h="3562147">
                <a:tc>
                  <a:txBody>
                    <a:bodyPr/>
                    <a:lstStyle/>
                    <a:p>
                      <a:r>
                        <a:rPr lang="en-IN" sz="1200" b="0" dirty="0" err="1">
                          <a:latin typeface="Calibri" panose="020F0502020204030204" pitchFamily="34" charset="0"/>
                          <a:cs typeface="Calibri" panose="020F0502020204030204" pitchFamily="34" charset="0"/>
                        </a:rPr>
                        <a:t>model.wv.most_similar</a:t>
                      </a:r>
                      <a:r>
                        <a:rPr lang="en-IN" sz="1200" b="0" dirty="0">
                          <a:latin typeface="Calibri" panose="020F0502020204030204" pitchFamily="34" charset="0"/>
                          <a:cs typeface="Calibri" panose="020F0502020204030204" pitchFamily="34" charset="0"/>
                        </a:rPr>
                        <a:t>("camera")</a:t>
                      </a:r>
                    </a:p>
                    <a:p>
                      <a:endParaRPr lang="en-IN" sz="1200" b="0" dirty="0">
                        <a:latin typeface="Calibri" panose="020F0502020204030204" pitchFamily="34" charset="0"/>
                        <a:cs typeface="Calibri" panose="020F0502020204030204" pitchFamily="34" charset="0"/>
                      </a:endParaRPr>
                    </a:p>
                    <a:p>
                      <a:r>
                        <a:rPr lang="en-IN" sz="1200" b="0" dirty="0">
                          <a:latin typeface="Calibri" panose="020F0502020204030204" pitchFamily="34" charset="0"/>
                          <a:cs typeface="Calibri" panose="020F0502020204030204" pitchFamily="34" charset="0"/>
                        </a:rPr>
                        <a:t>[('good', 0.3418322503566742), ('is', 0.3417450189590454), ('backup', 0.27652472257614136), ('quite', 0.2742314040660858), ('performance', 0.2668933868408203), ('and', 0.25507935881614685), ('high', 0.24734073877334595), ('very', 0.23515333235263824), ('build', 0.2349652796983719), ('glass', 0.22478815913200378)]</a:t>
                      </a:r>
                    </a:p>
                    <a:p>
                      <a:endParaRPr lang="en-IN" sz="1200" b="0" dirty="0">
                        <a:latin typeface="Calibri" panose="020F0502020204030204" pitchFamily="34" charset="0"/>
                        <a:cs typeface="Calibri" panose="020F0502020204030204" pitchFamily="34" charset="0"/>
                      </a:endParaRPr>
                    </a:p>
                    <a:p>
                      <a:r>
                        <a:rPr lang="en-US" sz="1200" b="0" dirty="0">
                          <a:latin typeface="Calibri" panose="020F0502020204030204" pitchFamily="34" charset="0"/>
                          <a:cs typeface="Calibri" panose="020F0502020204030204" pitchFamily="34" charset="0"/>
                        </a:rPr>
                        <a:t>model1.wv.similarity(w1="money",w2="budget")</a:t>
                      </a:r>
                    </a:p>
                    <a:p>
                      <a:r>
                        <a:rPr lang="en-IN" sz="1200" b="0" dirty="0"/>
                        <a:t>-0.044924334</a:t>
                      </a:r>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txBody>
                  <a:tcPr>
                    <a:solidFill>
                      <a:srgbClr val="7030A0"/>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a:t>
                      </a:r>
                      <a:r>
                        <a:rPr lang="en-US" sz="1200" b="0" dirty="0" err="1">
                          <a:latin typeface="Calibri" panose="020F0502020204030204" pitchFamily="34" charset="0"/>
                          <a:cs typeface="Calibri" panose="020F0502020204030204" pitchFamily="34" charset="0"/>
                        </a:rPr>
                        <a:t>whatsapp</a:t>
                      </a:r>
                      <a:r>
                        <a:rPr lang="en-US" sz="1200" b="0" dirty="0">
                          <a:latin typeface="Calibri" panose="020F0502020204030204" pitchFamily="34" charset="0"/>
                          <a:cs typeface="Calibri" panose="020F0502020204030204" pitchFamily="34" charset="0"/>
                        </a:rPr>
                        <a:t>")</a:t>
                      </a:r>
                    </a:p>
                    <a:p>
                      <a:endParaRPr lang="en-IN" sz="1200" b="0" i="0" kern="1200" dirty="0">
                        <a:solidFill>
                          <a:schemeClr val="lt1"/>
                        </a:solidFill>
                        <a:effectLst/>
                        <a:latin typeface="Calibri" panose="020F0502020204030204" pitchFamily="34" charset="0"/>
                        <a:ea typeface="+mn-ea"/>
                        <a:cs typeface="Calibri" panose="020F0502020204030204" pitchFamily="34" charset="0"/>
                      </a:endParaRPr>
                    </a:p>
                    <a:p>
                      <a:r>
                        <a:rPr lang="en-IN" sz="1200" b="0" dirty="0">
                          <a:latin typeface="Calibri" panose="020F0502020204030204" pitchFamily="34" charset="0"/>
                          <a:cs typeface="Calibri" panose="020F0502020204030204" pitchFamily="34" charset="0"/>
                        </a:rPr>
                        <a:t>[('part', 0.3023599684238434), ('does', 0.29837462306022644), ('voice', 0.28285786509513855), ('show', 0.27509409189224243), ('rest', 0.2677491009235382), ('mode', 0.2629464268684387), ('well', 0.25770968198776245), ('body', 0.25731006264686584), ('speaker', 0.2572937309741974), ('keeps', 0.2534657120704651)]</a:t>
                      </a:r>
                    </a:p>
                    <a:p>
                      <a:endParaRPr lang="en-IN" sz="1200" b="0" dirty="0">
                        <a:latin typeface="Calibri" panose="020F0502020204030204" pitchFamily="34" charset="0"/>
                        <a:cs typeface="Calibri" panose="020F0502020204030204" pitchFamily="34" charset="0"/>
                      </a:endParaRPr>
                    </a:p>
                    <a:p>
                      <a:r>
                        <a:rPr lang="en-US" sz="1200" b="0" dirty="0">
                          <a:latin typeface="Calibri" panose="020F0502020204030204" pitchFamily="34" charset="0"/>
                          <a:cs typeface="Calibri" panose="020F0502020204030204" pitchFamily="34" charset="0"/>
                        </a:rPr>
                        <a:t>model1.wv.similarity(w1="app",w2="processor")</a:t>
                      </a:r>
                    </a:p>
                    <a:p>
                      <a:r>
                        <a:rPr lang="en-IN" sz="1200" b="0" dirty="0"/>
                        <a:t>-0.018741116</a:t>
                      </a:r>
                      <a:endParaRPr lang="en-IN" sz="1800" b="0" i="0" kern="1200" dirty="0">
                        <a:solidFill>
                          <a:schemeClr val="lt1"/>
                        </a:solidFill>
                        <a:effectLst/>
                        <a:latin typeface="+mn-lt"/>
                        <a:ea typeface="+mn-ea"/>
                        <a:cs typeface="+mn-cs"/>
                      </a:endParaRPr>
                    </a:p>
                    <a:p>
                      <a:br>
                        <a:rPr lang="en-IN" sz="1800" b="0" i="0" kern="1200" dirty="0">
                          <a:solidFill>
                            <a:schemeClr val="lt1"/>
                          </a:solidFill>
                          <a:effectLst/>
                          <a:latin typeface="+mn-lt"/>
                          <a:ea typeface="+mn-ea"/>
                          <a:cs typeface="+mn-cs"/>
                        </a:rPr>
                      </a:br>
                      <a:endParaRPr lang="en-IN" sz="1200" b="0" dirty="0">
                        <a:latin typeface="Calibri" panose="020F0502020204030204" pitchFamily="34" charset="0"/>
                        <a:cs typeface="Calibri" panose="020F0502020204030204" pitchFamily="34" charset="0"/>
                      </a:endParaRPr>
                    </a:p>
                  </a:txBody>
                  <a:tcPr>
                    <a:solidFill>
                      <a:srgbClr val="00B0F0"/>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("battery")</a:t>
                      </a:r>
                    </a:p>
                    <a:p>
                      <a:endParaRPr lang="en-US" sz="1200" b="0" dirty="0">
                        <a:latin typeface="Calibri" panose="020F0502020204030204" pitchFamily="34" charset="0"/>
                        <a:cs typeface="Calibri" panose="020F0502020204030204" pitchFamily="34" charset="0"/>
                      </a:endParaRPr>
                    </a:p>
                    <a:p>
                      <a:r>
                        <a:rPr lang="en-IN" sz="1200" b="0" dirty="0">
                          <a:latin typeface="Calibri" panose="020F0502020204030204" pitchFamily="34" charset="0"/>
                          <a:cs typeface="Calibri" panose="020F0502020204030204" pitchFamily="34" charset="0"/>
                        </a:rPr>
                        <a:t>[('is', 0.334014356136322), ('fast', 0.3283764123916626), ('half', 0.24870842695236206), ('night', 0.24579885601997375), ('good', 0.21228183805942535), ('for', 0.20976561307907104), ('give', 0.20125436782836914), ('have', 0.20000585913658142), ('day', 0.1986600011587143), ('it', 0.1941145807504654)]</a:t>
                      </a:r>
                    </a:p>
                    <a:p>
                      <a:endParaRPr lang="en-IN" sz="1200" b="0" dirty="0">
                        <a:latin typeface="Calibri" panose="020F0502020204030204" pitchFamily="34" charset="0"/>
                        <a:cs typeface="Calibri" panose="020F0502020204030204" pitchFamily="34" charset="0"/>
                      </a:endParaRPr>
                    </a:p>
                    <a:p>
                      <a:r>
                        <a:rPr lang="en-US" sz="1200" b="0" dirty="0">
                          <a:latin typeface="Calibri" panose="020F0502020204030204" pitchFamily="34" charset="0"/>
                          <a:cs typeface="Calibri" panose="020F0502020204030204" pitchFamily="34" charset="0"/>
                        </a:rPr>
                        <a:t>model1.wv.similarity(w1="camera",w2="picture")</a:t>
                      </a:r>
                    </a:p>
                    <a:p>
                      <a:endParaRPr lang="en-US" sz="1200" b="0" dirty="0">
                        <a:latin typeface="Calibri" panose="020F0502020204030204" pitchFamily="34" charset="0"/>
                        <a:cs typeface="Calibri" panose="020F0502020204030204" pitchFamily="34" charset="0"/>
                      </a:endParaRPr>
                    </a:p>
                    <a:p>
                      <a:r>
                        <a:rPr lang="en-IN" sz="1200" b="0" dirty="0"/>
                        <a:t>0.041205995</a:t>
                      </a:r>
                      <a:endParaRPr lang="en-IN" sz="1200" b="0" dirty="0">
                        <a:latin typeface="Calibri" panose="020F0502020204030204" pitchFamily="34" charset="0"/>
                        <a:cs typeface="Calibri" panose="020F0502020204030204" pitchFamily="34" charset="0"/>
                      </a:endParaRPr>
                    </a:p>
                  </a:txBody>
                  <a:tcPr>
                    <a:solidFill>
                      <a:schemeClr val="accent6"/>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(“display”)</a:t>
                      </a:r>
                    </a:p>
                    <a:p>
                      <a:r>
                        <a:rPr lang="en-IN" sz="1200" b="0" dirty="0">
                          <a:latin typeface="Calibri" panose="020F0502020204030204" pitchFamily="34" charset="0"/>
                          <a:cs typeface="Calibri" panose="020F0502020204030204" pitchFamily="34" charset="0"/>
                        </a:rPr>
                        <a:t>[('back', 0.319588303565979), ('screen', 0.31506893038749695), ('range', 0.2982552647590637), ('amazing', 0.2477981448173523), ('is', 0.2354917675256729), ('must', 0.21434155106544495), ('loud', 0.20491507649421692), ('mode', 0.20227909088134766), ('two', 0.2019311487674713), ('</a:t>
                      </a:r>
                      <a:r>
                        <a:rPr lang="en-IN" sz="1200" b="0" dirty="0" err="1">
                          <a:latin typeface="Calibri" panose="020F0502020204030204" pitchFamily="34" charset="0"/>
                          <a:cs typeface="Calibri" panose="020F0502020204030204" pitchFamily="34" charset="0"/>
                        </a:rPr>
                        <a:t>osm</a:t>
                      </a:r>
                      <a:r>
                        <a:rPr lang="en-IN" sz="1200" b="0" dirty="0">
                          <a:latin typeface="Calibri" panose="020F0502020204030204" pitchFamily="34" charset="0"/>
                          <a:cs typeface="Calibri" panose="020F0502020204030204" pitchFamily="34" charset="0"/>
                        </a:rPr>
                        <a:t>', 0.19991883635520935)]</a:t>
                      </a:r>
                    </a:p>
                    <a:p>
                      <a:endParaRPr lang="en-IN" sz="1200" b="0" dirty="0">
                        <a:latin typeface="Calibri" panose="020F0502020204030204" pitchFamily="34" charset="0"/>
                        <a:cs typeface="Calibri" panose="020F0502020204030204" pitchFamily="34" charset="0"/>
                      </a:endParaRPr>
                    </a:p>
                    <a:p>
                      <a:endParaRPr lang="en-US" sz="1200" b="0" dirty="0">
                        <a:latin typeface="Calibri" panose="020F0502020204030204" pitchFamily="34" charset="0"/>
                        <a:cs typeface="Calibri" panose="020F0502020204030204" pitchFamily="34" charset="0"/>
                      </a:endParaRPr>
                    </a:p>
                    <a:p>
                      <a:r>
                        <a:rPr lang="en-US" sz="1200" b="0" dirty="0">
                          <a:latin typeface="Calibri" panose="020F0502020204030204" pitchFamily="34" charset="0"/>
                          <a:cs typeface="Calibri" panose="020F0502020204030204" pitchFamily="34" charset="0"/>
                        </a:rPr>
                        <a:t>model1.wv.similarity(w1="hour",w2="playing")</a:t>
                      </a:r>
                    </a:p>
                    <a:p>
                      <a:endParaRPr lang="en-US" sz="1200" b="0" dirty="0">
                        <a:latin typeface="Calibri" panose="020F0502020204030204" pitchFamily="34" charset="0"/>
                        <a:cs typeface="Calibri" panose="020F0502020204030204" pitchFamily="34" charset="0"/>
                      </a:endParaRPr>
                    </a:p>
                    <a:p>
                      <a:r>
                        <a:rPr lang="en-IN" sz="1200" b="0" dirty="0"/>
                        <a:t>0.06202336</a:t>
                      </a:r>
                      <a:endParaRPr lang="en-IN" sz="1200" b="0" dirty="0">
                        <a:latin typeface="Calibri" panose="020F0502020204030204" pitchFamily="34" charset="0"/>
                        <a:cs typeface="Calibri" panose="020F0502020204030204" pitchFamily="34" charset="0"/>
                      </a:endParaRPr>
                    </a:p>
                  </a:txBody>
                  <a:tcPr>
                    <a:solidFill>
                      <a:schemeClr val="accent5"/>
                    </a:solidFill>
                  </a:tcPr>
                </a:tc>
                <a:extLst>
                  <a:ext uri="{0D108BD9-81ED-4DB2-BD59-A6C34878D82A}">
                    <a16:rowId xmlns:a16="http://schemas.microsoft.com/office/drawing/2014/main" val="71358448"/>
                  </a:ext>
                </a:extLst>
              </a:tr>
            </a:tbl>
          </a:graphicData>
        </a:graphic>
      </p:graphicFrame>
    </p:spTree>
    <p:extLst>
      <p:ext uri="{BB962C8B-B14F-4D97-AF65-F5344CB8AC3E}">
        <p14:creationId xmlns:p14="http://schemas.microsoft.com/office/powerpoint/2010/main" val="113913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28017" y="474785"/>
            <a:ext cx="10881577" cy="1501854"/>
          </a:xfrm>
        </p:spPr>
        <p:txBody>
          <a:bodyPr>
            <a:normAutofit fontScale="90000"/>
          </a:bodyPr>
          <a:lstStyle/>
          <a:p>
            <a:r>
              <a:rPr lang="en-IN" b="1" dirty="0">
                <a:latin typeface="Calibri" panose="020F0502020204030204" pitchFamily="34" charset="0"/>
                <a:cs typeface="Calibri" panose="020F0502020204030204" pitchFamily="34" charset="0"/>
              </a:rPr>
              <a:t>LSA</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3.a.Amazon</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2140085" y="116731"/>
            <a:ext cx="9623898" cy="6585625"/>
          </a:xfrm>
        </p:spPr>
        <p:txBody>
          <a:bodyPr>
            <a:normAutofit fontScale="47500" lnSpcReduction="20000"/>
          </a:bodyPr>
          <a:lstStyle/>
          <a:p>
            <a:r>
              <a:rPr lang="en-US" b="0" i="0" dirty="0">
                <a:effectLst/>
                <a:latin typeface="Courier New" panose="02070309020205020404" pitchFamily="49" charset="0"/>
              </a:rPr>
              <a:t>Concept 0 </a:t>
            </a:r>
          </a:p>
          <a:p>
            <a:r>
              <a:rPr lang="en-US" b="0" i="0" dirty="0">
                <a:effectLst/>
                <a:latin typeface="Courier New" panose="02070309020205020404" pitchFamily="49" charset="0"/>
              </a:rPr>
              <a:t>good camera battery quality </a:t>
            </a:r>
            <a:r>
              <a:rPr lang="en-US" b="0" i="0" dirty="0" err="1">
                <a:effectLst/>
                <a:latin typeface="Courier New" panose="02070309020205020404" pitchFamily="49" charset="0"/>
              </a:rPr>
              <a:t>quality</a:t>
            </a:r>
            <a:r>
              <a:rPr lang="en-US" b="0" i="0" dirty="0">
                <a:effectLst/>
                <a:latin typeface="Courier New" panose="02070309020205020404" pitchFamily="49" charset="0"/>
              </a:rPr>
              <a:t> good best price overall camera quality product life display mobile overall good also ================================================================================================== </a:t>
            </a:r>
          </a:p>
          <a:p>
            <a:r>
              <a:rPr lang="en-US" b="0" i="0" dirty="0">
                <a:effectLst/>
                <a:latin typeface="Courier New" panose="02070309020205020404" pitchFamily="49" charset="0"/>
              </a:rPr>
              <a:t>Concept 1 </a:t>
            </a:r>
          </a:p>
          <a:p>
            <a:r>
              <a:rPr lang="en-US" b="0" i="0" dirty="0">
                <a:effectLst/>
                <a:latin typeface="Courier New" panose="02070309020205020404" pitchFamily="49" charset="0"/>
              </a:rPr>
              <a:t>nice camera product best battery quality nice product display mobile performance one like life camera quality price ================================================================================================== </a:t>
            </a:r>
          </a:p>
          <a:p>
            <a:r>
              <a:rPr lang="en-US" b="0" i="0" dirty="0">
                <a:effectLst/>
                <a:latin typeface="Courier New" panose="02070309020205020404" pitchFamily="49" charset="0"/>
              </a:rPr>
              <a:t>Concept 2 </a:t>
            </a:r>
          </a:p>
          <a:p>
            <a:r>
              <a:rPr lang="en-US" b="0" i="0" dirty="0">
                <a:effectLst/>
                <a:latin typeface="Courier New" panose="02070309020205020404" pitchFamily="49" charset="0"/>
              </a:rPr>
              <a:t>nice good nice product quality nice products recommend services complete department hang based product good </a:t>
            </a:r>
            <a:r>
              <a:rPr lang="en-US" b="0" i="0" dirty="0" err="1">
                <a:effectLst/>
                <a:latin typeface="Courier New" panose="02070309020205020404" pitchFamily="49" charset="0"/>
              </a:rPr>
              <a:t>good</a:t>
            </a:r>
            <a:r>
              <a:rPr lang="en-US" b="0" i="0" dirty="0">
                <a:effectLst/>
                <a:latin typeface="Courier New" panose="02070309020205020404" pitchFamily="49" charset="0"/>
              </a:rPr>
              <a:t> mobile perfect dual stereo speakers ================================================================================================== </a:t>
            </a:r>
          </a:p>
          <a:p>
            <a:r>
              <a:rPr lang="en-US" b="0" i="0" dirty="0">
                <a:effectLst/>
                <a:latin typeface="Courier New" panose="02070309020205020404" pitchFamily="49" charset="0"/>
              </a:rPr>
              <a:t>Concept 3 </a:t>
            </a:r>
          </a:p>
          <a:p>
            <a:r>
              <a:rPr lang="en-US" b="0" i="0" dirty="0">
                <a:effectLst/>
                <a:latin typeface="Courier New" panose="02070309020205020404" pitchFamily="49" charset="0"/>
              </a:rPr>
              <a:t>best budget k segment best price best budget smartphone mobile price nice one best good product rounder next ================================================================================================== </a:t>
            </a:r>
          </a:p>
          <a:p>
            <a:r>
              <a:rPr lang="en-US" b="0" i="0" dirty="0">
                <a:effectLst/>
                <a:latin typeface="Courier New" panose="02070309020205020404" pitchFamily="49" charset="0"/>
              </a:rPr>
              <a:t>Concept 4 </a:t>
            </a:r>
          </a:p>
          <a:p>
            <a:r>
              <a:rPr lang="en-US" b="0" i="0" dirty="0">
                <a:effectLst/>
                <a:latin typeface="Courier New" panose="02070309020205020404" pitchFamily="49" charset="0"/>
              </a:rPr>
              <a:t>value money value money product best money product value money product still value still value money purchased recommend g still nice product lagging ================================================================================================== </a:t>
            </a:r>
          </a:p>
          <a:p>
            <a:r>
              <a:rPr lang="en-US" b="0" i="0" dirty="0">
                <a:effectLst/>
                <a:latin typeface="Courier New" panose="02070309020205020404" pitchFamily="49" charset="0"/>
              </a:rPr>
              <a:t>Concept 5 </a:t>
            </a:r>
          </a:p>
          <a:p>
            <a:r>
              <a:rPr lang="en-US" b="0" i="0" dirty="0">
                <a:effectLst/>
                <a:latin typeface="Courier New" panose="02070309020205020404" pitchFamily="49" charset="0"/>
              </a:rPr>
              <a:t>product nice product good product excellent amazon like product good problem awesome service satisfied awesome product much price money product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6 </a:t>
            </a:r>
          </a:p>
          <a:p>
            <a:r>
              <a:rPr lang="en-US" b="0" i="0" dirty="0">
                <a:effectLst/>
                <a:latin typeface="Courier New" panose="02070309020205020404" pitchFamily="49" charset="0"/>
              </a:rPr>
              <a:t>quality camera quality product camera quality good camera quality good life battery life nice product average reader life good fingerprint battery life good </a:t>
            </a:r>
            <a:r>
              <a:rPr lang="en-US" b="0" i="0" dirty="0" err="1">
                <a:effectLst/>
                <a:latin typeface="Courier New" panose="02070309020205020404" pitchFamily="49" charset="0"/>
              </a:rPr>
              <a:t>good</a:t>
            </a:r>
            <a:r>
              <a:rPr lang="en-US" b="0" i="0" dirty="0">
                <a:effectLst/>
                <a:latin typeface="Courier New" panose="02070309020205020404" pitchFamily="49" charset="0"/>
              </a:rPr>
              <a:t> camera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7 </a:t>
            </a:r>
          </a:p>
          <a:p>
            <a:r>
              <a:rPr lang="en-US" b="0" i="0" dirty="0">
                <a:effectLst/>
                <a:latin typeface="Courier New" panose="02070309020205020404" pitchFamily="49" charset="0"/>
              </a:rPr>
              <a:t>like quality camera quality </a:t>
            </a:r>
            <a:r>
              <a:rPr lang="en-US" b="0" i="0" dirty="0" err="1">
                <a:effectLst/>
                <a:latin typeface="Courier New" panose="02070309020205020404" pitchFamily="49" charset="0"/>
              </a:rPr>
              <a:t>quality</a:t>
            </a:r>
            <a:r>
              <a:rPr lang="en-US" b="0" i="0" dirty="0">
                <a:effectLst/>
                <a:latin typeface="Courier New" panose="02070309020205020404" pitchFamily="49" charset="0"/>
              </a:rPr>
              <a:t> good camera quality good camera best good like could loaded media could media could loaded reader loaded media fingerprint reader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8 </a:t>
            </a:r>
          </a:p>
          <a:p>
            <a:r>
              <a:rPr lang="en-US" b="0" i="0" dirty="0">
                <a:effectLst/>
                <a:latin typeface="Courier New" panose="02070309020205020404" pitchFamily="49" charset="0"/>
              </a:rPr>
              <a:t>price good price range price range could loaded media could media could loaded </a:t>
            </a:r>
            <a:r>
              <a:rPr lang="en-US" b="0" i="0" dirty="0" err="1">
                <a:effectLst/>
                <a:latin typeface="Courier New" panose="02070309020205020404" pitchFamily="49" charset="0"/>
              </a:rPr>
              <a:t>loaded</a:t>
            </a:r>
            <a:r>
              <a:rPr lang="en-US" b="0" i="0" dirty="0">
                <a:effectLst/>
                <a:latin typeface="Courier New" panose="02070309020205020404" pitchFamily="49" charset="0"/>
              </a:rPr>
              <a:t> overall good awesome media could good price range overall camera ================================================================================================== </a:t>
            </a:r>
          </a:p>
          <a:p>
            <a:r>
              <a:rPr lang="en-US" b="0" i="0" dirty="0">
                <a:effectLst/>
                <a:latin typeface="Courier New" panose="02070309020205020404" pitchFamily="49" charset="0"/>
              </a:rPr>
              <a:t>Concept 9 </a:t>
            </a:r>
          </a:p>
          <a:p>
            <a:r>
              <a:rPr lang="en-US" b="0" i="0" dirty="0">
                <a:effectLst/>
                <a:latin typeface="Courier New" panose="02070309020205020404" pitchFamily="49" charset="0"/>
              </a:rPr>
              <a:t>mobile price camera range good mobile good price </a:t>
            </a:r>
            <a:r>
              <a:rPr lang="en-US" b="0" i="0" dirty="0" err="1">
                <a:effectLst/>
                <a:latin typeface="Courier New" panose="02070309020205020404" pitchFamily="49" charset="0"/>
              </a:rPr>
              <a:t>price</a:t>
            </a:r>
            <a:r>
              <a:rPr lang="en-US" b="0" i="0" dirty="0">
                <a:effectLst/>
                <a:latin typeface="Courier New" panose="02070309020205020404" pitchFamily="49" charset="0"/>
              </a:rPr>
              <a:t> range camera quality </a:t>
            </a:r>
            <a:r>
              <a:rPr lang="en-US" b="0" i="0" dirty="0" err="1">
                <a:effectLst/>
                <a:latin typeface="Courier New" panose="02070309020205020404" pitchFamily="49" charset="0"/>
              </a:rPr>
              <a:t>quality</a:t>
            </a:r>
            <a:r>
              <a:rPr lang="en-US" b="0" i="0" dirty="0">
                <a:effectLst/>
                <a:latin typeface="Courier New" panose="02070309020205020404" pitchFamily="49" charset="0"/>
              </a:rPr>
              <a:t> best price awesome good price range better worth could ==================================================================================================</a:t>
            </a:r>
            <a:endParaRPr lang="en-IN" dirty="0"/>
          </a:p>
        </p:txBody>
      </p:sp>
    </p:spTree>
    <p:extLst>
      <p:ext uri="{BB962C8B-B14F-4D97-AF65-F5344CB8AC3E}">
        <p14:creationId xmlns:p14="http://schemas.microsoft.com/office/powerpoint/2010/main" val="206849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340468" y="474785"/>
            <a:ext cx="10969126" cy="1501854"/>
          </a:xfrm>
        </p:spPr>
        <p:txBody>
          <a:bodyPr>
            <a:normAutofit fontScale="90000"/>
          </a:bodyPr>
          <a:lstStyle/>
          <a:p>
            <a:r>
              <a:rPr lang="en-IN" b="1" dirty="0">
                <a:latin typeface="Calibri" panose="020F0502020204030204" pitchFamily="34" charset="0"/>
                <a:cs typeface="Calibri" panose="020F0502020204030204" pitchFamily="34" charset="0"/>
              </a:rPr>
              <a:t>LSA</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3.b.Flipkart</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2042809" y="184827"/>
            <a:ext cx="9708204" cy="6673174"/>
          </a:xfrm>
        </p:spPr>
        <p:txBody>
          <a:bodyPr>
            <a:normAutofit fontScale="47500" lnSpcReduction="20000"/>
          </a:bodyPr>
          <a:lstStyle/>
          <a:p>
            <a:r>
              <a:rPr lang="en-US" b="0" i="0" dirty="0">
                <a:effectLst/>
                <a:latin typeface="Courier New" panose="02070309020205020404" pitchFamily="49" charset="0"/>
              </a:rPr>
              <a:t>Concept 0 </a:t>
            </a:r>
          </a:p>
          <a:p>
            <a:r>
              <a:rPr lang="en-US" b="0" i="0" dirty="0">
                <a:effectLst/>
                <a:latin typeface="Courier New" panose="02070309020205020404" pitchFamily="49" charset="0"/>
              </a:rPr>
              <a:t>good nice product good product camera mobile good mobile performance battery quality camera good money awesome good camera best ============================================================================================== </a:t>
            </a:r>
          </a:p>
          <a:p>
            <a:r>
              <a:rPr lang="en-US" b="0" i="0" dirty="0">
                <a:effectLst/>
                <a:latin typeface="Courier New" panose="02070309020205020404" pitchFamily="49" charset="0"/>
              </a:rPr>
              <a:t>Concept 1 </a:t>
            </a:r>
          </a:p>
          <a:p>
            <a:r>
              <a:rPr lang="en-US" b="0" i="0" dirty="0">
                <a:effectLst/>
                <a:latin typeface="Courier New" panose="02070309020205020404" pitchFamily="49" charset="0"/>
              </a:rPr>
              <a:t>nice </a:t>
            </a:r>
            <a:r>
              <a:rPr lang="en-US" b="0" i="0" dirty="0" err="1">
                <a:effectLst/>
                <a:latin typeface="Courier New" panose="02070309020205020404" pitchFamily="49" charset="0"/>
              </a:rPr>
              <a:t>nice</a:t>
            </a:r>
            <a:r>
              <a:rPr lang="en-US" b="0" i="0" dirty="0">
                <a:effectLst/>
                <a:latin typeface="Courier New" panose="02070309020205020404" pitchFamily="49" charset="0"/>
              </a:rPr>
              <a:t> product </a:t>
            </a:r>
            <a:r>
              <a:rPr lang="en-US" b="0" i="0" dirty="0" err="1">
                <a:effectLst/>
                <a:latin typeface="Courier New" panose="02070309020205020404" pitchFamily="49" charset="0"/>
              </a:rPr>
              <a:t>product</a:t>
            </a:r>
            <a:r>
              <a:rPr lang="en-US" b="0" i="0" dirty="0">
                <a:effectLst/>
                <a:latin typeface="Courier New" panose="02070309020205020404" pitchFamily="49" charset="0"/>
              </a:rPr>
              <a:t> nice camera </a:t>
            </a:r>
            <a:r>
              <a:rPr lang="en-US" b="0" i="0" dirty="0" err="1">
                <a:effectLst/>
                <a:latin typeface="Courier New" panose="02070309020205020404" pitchFamily="49" charset="0"/>
              </a:rPr>
              <a:t>camera</a:t>
            </a:r>
            <a:r>
              <a:rPr lang="en-US" b="0" i="0" dirty="0">
                <a:effectLst/>
                <a:latin typeface="Courier New" panose="02070309020205020404" pitchFamily="49" charset="0"/>
              </a:rPr>
              <a:t> like super value money mobile value nice mobile money camera nice love display ============================================================================================== </a:t>
            </a:r>
          </a:p>
          <a:p>
            <a:r>
              <a:rPr lang="en-US" b="0" i="0" dirty="0">
                <a:effectLst/>
                <a:latin typeface="Courier New" panose="02070309020205020404" pitchFamily="49" charset="0"/>
              </a:rPr>
              <a:t>Concept 2 </a:t>
            </a:r>
          </a:p>
          <a:p>
            <a:r>
              <a:rPr lang="en-US" b="0" i="0" dirty="0">
                <a:effectLst/>
                <a:latin typeface="Courier New" panose="02070309020205020404" pitchFamily="49" charset="0"/>
              </a:rPr>
              <a:t>best money value money value camera awesome mobile battery product super performance display excellent quality price ============================================================================================== </a:t>
            </a:r>
          </a:p>
          <a:p>
            <a:r>
              <a:rPr lang="en-US" b="0" i="0" dirty="0">
                <a:effectLst/>
                <a:latin typeface="Courier New" panose="02070309020205020404" pitchFamily="49" charset="0"/>
              </a:rPr>
              <a:t>Concept 3 </a:t>
            </a:r>
          </a:p>
          <a:p>
            <a:r>
              <a:rPr lang="en-US" b="0" i="0" dirty="0">
                <a:effectLst/>
                <a:latin typeface="Courier New" panose="02070309020205020404" pitchFamily="49" charset="0"/>
              </a:rPr>
              <a:t>product good product nice product best product good </a:t>
            </a:r>
            <a:r>
              <a:rPr lang="en-US" b="0" i="0" dirty="0" err="1">
                <a:effectLst/>
                <a:latin typeface="Courier New" panose="02070309020205020404" pitchFamily="49" charset="0"/>
              </a:rPr>
              <a:t>flipkart</a:t>
            </a:r>
            <a:r>
              <a:rPr lang="en-US" b="0" i="0" dirty="0">
                <a:effectLst/>
                <a:latin typeface="Courier New" panose="02070309020205020404" pitchFamily="49" charset="0"/>
              </a:rPr>
              <a:t> worst product worst amazing product love range thanks </a:t>
            </a:r>
            <a:r>
              <a:rPr lang="en-US" b="0" i="0" dirty="0" err="1">
                <a:effectLst/>
                <a:latin typeface="Courier New" panose="02070309020205020404" pitchFamily="49" charset="0"/>
              </a:rPr>
              <a:t>flipkart</a:t>
            </a:r>
            <a:r>
              <a:rPr lang="en-US" b="0" i="0" dirty="0">
                <a:effectLst/>
                <a:latin typeface="Courier New" panose="02070309020205020404" pitchFamily="49" charset="0"/>
              </a:rPr>
              <a:t> thanks satisfied amazing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4 </a:t>
            </a:r>
          </a:p>
          <a:p>
            <a:r>
              <a:rPr lang="en-US" b="0" i="0" dirty="0">
                <a:effectLst/>
                <a:latin typeface="Courier New" panose="02070309020205020404" pitchFamily="49" charset="0"/>
              </a:rPr>
              <a:t>money value money value product good product nice product excellent good value good value money worth money worth waste </a:t>
            </a:r>
            <a:r>
              <a:rPr lang="en-US" b="0" i="0" dirty="0" err="1">
                <a:effectLst/>
                <a:latin typeface="Courier New" panose="02070309020205020404" pitchFamily="49" charset="0"/>
              </a:rPr>
              <a:t>waste</a:t>
            </a:r>
            <a:r>
              <a:rPr lang="en-US" b="0" i="0" dirty="0">
                <a:effectLst/>
                <a:latin typeface="Courier New" panose="02070309020205020404" pitchFamily="49" charset="0"/>
              </a:rPr>
              <a:t> money mobile value mobile value money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5 </a:t>
            </a:r>
          </a:p>
          <a:p>
            <a:r>
              <a:rPr lang="en-US" b="0" i="0" dirty="0">
                <a:effectLst/>
                <a:latin typeface="Courier New" panose="02070309020205020404" pitchFamily="49" charset="0"/>
              </a:rPr>
              <a:t>awesome super product camera good product battery display performance nice product awesome camera bad camera quality love everything </a:t>
            </a:r>
            <a:r>
              <a:rPr lang="en-US" b="0" i="0" dirty="0" err="1">
                <a:effectLst/>
                <a:latin typeface="Courier New" panose="02070309020205020404" pitchFamily="49" charset="0"/>
              </a:rPr>
              <a:t>miui</a:t>
            </a:r>
            <a:r>
              <a:rPr lang="en-US" b="0" i="0" dirty="0">
                <a:effectLst/>
                <a:latin typeface="Courier New" panose="02070309020205020404" pitchFamily="49" charset="0"/>
              </a:rPr>
              <a:t>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6 </a:t>
            </a:r>
          </a:p>
          <a:p>
            <a:r>
              <a:rPr lang="en-US" b="0" i="0" dirty="0">
                <a:effectLst/>
                <a:latin typeface="Courier New" panose="02070309020205020404" pitchFamily="49" charset="0"/>
              </a:rPr>
              <a:t>super mobile good mobile super mobile camera quality superb super camera problem battery excellent product like budget great ============================================================================================== </a:t>
            </a:r>
          </a:p>
          <a:p>
            <a:r>
              <a:rPr lang="en-US" b="0" i="0" dirty="0">
                <a:effectLst/>
                <a:latin typeface="Courier New" panose="02070309020205020404" pitchFamily="49" charset="0"/>
              </a:rPr>
              <a:t>Concept 7 </a:t>
            </a:r>
          </a:p>
          <a:p>
            <a:r>
              <a:rPr lang="en-US" b="0" i="0" dirty="0">
                <a:effectLst/>
                <a:latin typeface="Courier New" panose="02070309020205020404" pitchFamily="49" charset="0"/>
              </a:rPr>
              <a:t>super awesome best value money value money good super mobile smartphone nice best mobile range best price best smartphone g ============================================================================================== </a:t>
            </a:r>
          </a:p>
          <a:p>
            <a:r>
              <a:rPr lang="en-US" b="0" i="0" dirty="0">
                <a:effectLst/>
                <a:latin typeface="Courier New" panose="02070309020205020404" pitchFamily="49" charset="0"/>
              </a:rPr>
              <a:t>Concept 8 </a:t>
            </a:r>
          </a:p>
          <a:p>
            <a:r>
              <a:rPr lang="en-US" b="0" i="0" dirty="0">
                <a:effectLst/>
                <a:latin typeface="Courier New" panose="02070309020205020404" pitchFamily="49" charset="0"/>
              </a:rPr>
              <a:t>mobile good mobile awesome best mobile nice mobile problem excellent hanging nice product superb buy mobile good really good fabulous super mobile </a:t>
            </a:r>
          </a:p>
          <a:p>
            <a:r>
              <a:rPr lang="en-US" b="0" i="0" dirty="0">
                <a:effectLst/>
                <a:latin typeface="Courier New" panose="02070309020205020404" pitchFamily="49" charset="0"/>
              </a:rPr>
              <a:t>============================================================================================== </a:t>
            </a:r>
          </a:p>
          <a:p>
            <a:r>
              <a:rPr lang="en-US" b="0" i="0" dirty="0">
                <a:effectLst/>
                <a:latin typeface="Courier New" panose="02070309020205020404" pitchFamily="49" charset="0"/>
              </a:rPr>
              <a:t>Concept 9 </a:t>
            </a:r>
          </a:p>
          <a:p>
            <a:r>
              <a:rPr lang="en-US" b="0" i="0" dirty="0">
                <a:effectLst/>
                <a:latin typeface="Courier New" panose="02070309020205020404" pitchFamily="49" charset="0"/>
              </a:rPr>
              <a:t>excellent </a:t>
            </a:r>
            <a:r>
              <a:rPr lang="en-US" b="0" i="0" dirty="0" err="1">
                <a:effectLst/>
                <a:latin typeface="Courier New" panose="02070309020205020404" pitchFamily="49" charset="0"/>
              </a:rPr>
              <a:t>excellent</a:t>
            </a:r>
            <a:r>
              <a:rPr lang="en-US" b="0" i="0" dirty="0">
                <a:effectLst/>
                <a:latin typeface="Courier New" panose="02070309020205020404" pitchFamily="49" charset="0"/>
              </a:rPr>
              <a:t> camera love super awesome best better camera performance exchange decent good product loved good one best nice ==============================================================================================</a:t>
            </a:r>
            <a:endParaRPr lang="en-IN" dirty="0"/>
          </a:p>
        </p:txBody>
      </p:sp>
    </p:spTree>
    <p:extLst>
      <p:ext uri="{BB962C8B-B14F-4D97-AF65-F5344CB8AC3E}">
        <p14:creationId xmlns:p14="http://schemas.microsoft.com/office/powerpoint/2010/main" val="81532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564204" y="474785"/>
            <a:ext cx="10745390" cy="1501854"/>
          </a:xfrm>
        </p:spPr>
        <p:txBody>
          <a:bodyPr>
            <a:normAutofit fontScale="90000"/>
          </a:bodyPr>
          <a:lstStyle/>
          <a:p>
            <a:r>
              <a:rPr lang="en-IN" b="1" dirty="0">
                <a:latin typeface="Calibri" panose="020F0502020204030204" pitchFamily="34" charset="0"/>
                <a:cs typeface="Calibri" panose="020F0502020204030204" pitchFamily="34" charset="0"/>
              </a:rPr>
              <a:t>Spacy</a:t>
            </a:r>
            <a:br>
              <a:rPr lang="en-IN" b="1" dirty="0">
                <a:latin typeface="Calibri" panose="020F0502020204030204" pitchFamily="34" charset="0"/>
                <a:cs typeface="Calibri" panose="020F0502020204030204" pitchFamily="34" charset="0"/>
              </a:rPr>
            </a:br>
            <a:r>
              <a:rPr lang="en-IN" sz="2700" b="1" dirty="0">
                <a:solidFill>
                  <a:srgbClr val="002060"/>
                </a:solidFill>
                <a:latin typeface="Calibri" panose="020F0502020204030204" pitchFamily="34" charset="0"/>
                <a:cs typeface="Calibri" panose="020F0502020204030204" pitchFamily="34" charset="0"/>
              </a:rPr>
              <a:t>4.a. Amazon</a:t>
            </a:r>
            <a:br>
              <a:rPr lang="en-IN" dirty="0"/>
            </a:br>
            <a:endParaRPr lang="en-IN" dirty="0"/>
          </a:p>
        </p:txBody>
      </p:sp>
      <p:sp>
        <p:nvSpPr>
          <p:cNvPr id="12" name="Rectangle 8">
            <a:extLst>
              <a:ext uri="{FF2B5EF4-FFF2-40B4-BE49-F238E27FC236}">
                <a16:creationId xmlns:a16="http://schemas.microsoft.com/office/drawing/2014/main" id="{228604EC-7DD0-A616-3C91-14F1F0115911}"/>
              </a:ext>
            </a:extLst>
          </p:cNvPr>
          <p:cNvSpPr>
            <a:spLocks noChangeArrowheads="1"/>
          </p:cNvSpPr>
          <p:nvPr/>
        </p:nvSpPr>
        <p:spPr bwMode="auto">
          <a:xfrm>
            <a:off x="757504" y="2145903"/>
            <a:ext cx="1199745"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 'very great'), ('display', 'nice'), ('display', 'amazing'), ('display', 'good')]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6302B8D8-2886-7DF0-9ADC-0A5380E910EF}"/>
              </a:ext>
            </a:extLst>
          </p:cNvPr>
          <p:cNvSpPr>
            <a:spLocks noChangeArrowheads="1"/>
          </p:cNvSpPr>
          <p:nvPr/>
        </p:nvSpPr>
        <p:spPr bwMode="auto">
          <a:xfrm>
            <a:off x="3180946" y="2068958"/>
            <a:ext cx="181649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[('battery', 'that much lasting as expected Overall its a good phone Excellent for mid rangers I like camera 55'), ('battery', 'pretty average'), ('battery', 'too slow')]</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94BA21FF-321C-46BE-0675-DADFD5B40D6A}"/>
              </a:ext>
            </a:extLst>
          </p:cNvPr>
          <p:cNvSpPr>
            <a:spLocks noChangeArrowheads="1"/>
          </p:cNvSpPr>
          <p:nvPr/>
        </p:nvSpPr>
        <p:spPr bwMode="auto">
          <a:xfrm>
            <a:off x="7046912" y="1976639"/>
            <a:ext cx="3193915"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[('camera', 'important to you'), ('camera', 'very good'), ('camera', 'decent'), ('camera', 'not good'), ('camera', 'good'), ('camera', 'best'), ('camera', 'normal but'), ('camera', 'good as per the range of phone'), ('camera', 'awesome'), ('camera', 'good'), ('camera',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awsome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('camera', 'avgCons1'), ('camera', 'better'), ('camera', 'so blurry and'), ('camera', 'worst'), ('camera', 'beautiful'), ('camera',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okayish</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E132F8EF-C1E7-1D91-B4D4-801CDDEB2B87}"/>
              </a:ext>
            </a:extLst>
          </p:cNvPr>
          <p:cNvSpPr>
            <a:spLocks noChangeArrowheads="1"/>
          </p:cNvSpPr>
          <p:nvPr/>
        </p:nvSpPr>
        <p:spPr bwMode="auto">
          <a:xfrm>
            <a:off x="3103123" y="4245439"/>
            <a:ext cx="1823066"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[('speakers', 'really loud'), ('speakers', 'sufficiently loud'), ('speakers', 'decent'), ('speakers', 'too good for this price range'), ('speakers', 'that much loud as expected If you are a normal user who does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play games like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pung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('speakers', 'great'), ('speakers', 'so awesome')]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B1597C6D-1AA5-9DD2-8DD1-C3ED8A2AF94B}"/>
              </a:ext>
            </a:extLst>
          </p:cNvPr>
          <p:cNvSpPr>
            <a:spLocks noChangeArrowheads="1"/>
          </p:cNvSpPr>
          <p:nvPr/>
        </p:nvSpPr>
        <p:spPr bwMode="auto">
          <a:xfrm>
            <a:off x="5564221" y="4245439"/>
            <a:ext cx="1948773" cy="1692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[('performance', 'good but'), ('performance', 'slow'), ('performance', 'that much Satisfied with camera battery life n'), ('performance', 'fine'), ('performance', 'really great'), ('performance', 'more worthy Camera is not'), ('performance', 'very nice')]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4418F83A-5450-4B7E-215C-8AD580675A91}"/>
              </a:ext>
            </a:extLst>
          </p:cNvPr>
          <p:cNvSpPr txBox="1"/>
          <p:nvPr/>
        </p:nvSpPr>
        <p:spPr>
          <a:xfrm>
            <a:off x="644457" y="1805095"/>
            <a:ext cx="6094378" cy="369332"/>
          </a:xfrm>
          <a:prstGeom prst="rect">
            <a:avLst/>
          </a:prstGeom>
          <a:noFill/>
        </p:spPr>
        <p:txBody>
          <a:bodyPr wrap="square">
            <a:spAutoFit/>
          </a:bodyPr>
          <a:lstStyle/>
          <a:p>
            <a:r>
              <a:rPr lang="en-IN" b="1" dirty="0">
                <a:solidFill>
                  <a:schemeClr val="accent5"/>
                </a:solidFill>
                <a:latin typeface="Calibri" panose="020F0502020204030204" pitchFamily="34" charset="0"/>
                <a:cs typeface="Calibri" panose="020F0502020204030204" pitchFamily="34" charset="0"/>
              </a:rPr>
              <a:t>DISPLAY</a:t>
            </a:r>
            <a:endParaRPr lang="en-IN" dirty="0">
              <a:solidFill>
                <a:schemeClr val="accent5"/>
              </a:solidFill>
            </a:endParaRPr>
          </a:p>
        </p:txBody>
      </p:sp>
      <p:sp>
        <p:nvSpPr>
          <p:cNvPr id="20" name="TextBox 19">
            <a:extLst>
              <a:ext uri="{FF2B5EF4-FFF2-40B4-BE49-F238E27FC236}">
                <a16:creationId xmlns:a16="http://schemas.microsoft.com/office/drawing/2014/main" id="{A0128E20-645D-04D3-C545-CC341D1E0E57}"/>
              </a:ext>
            </a:extLst>
          </p:cNvPr>
          <p:cNvSpPr txBox="1"/>
          <p:nvPr/>
        </p:nvSpPr>
        <p:spPr>
          <a:xfrm>
            <a:off x="3048811" y="1763810"/>
            <a:ext cx="6094378" cy="369332"/>
          </a:xfrm>
          <a:prstGeom prst="rect">
            <a:avLst/>
          </a:prstGeom>
          <a:noFill/>
        </p:spPr>
        <p:txBody>
          <a:bodyPr wrap="square">
            <a:spAutoFit/>
          </a:bodyPr>
          <a:lstStyle/>
          <a:p>
            <a:r>
              <a:rPr lang="en-IN" b="1" dirty="0">
                <a:solidFill>
                  <a:schemeClr val="accent5"/>
                </a:solidFill>
                <a:latin typeface="Calibri" panose="020F0502020204030204" pitchFamily="34" charset="0"/>
                <a:cs typeface="Calibri" panose="020F0502020204030204" pitchFamily="34" charset="0"/>
              </a:rPr>
              <a:t>BATTERY</a:t>
            </a:r>
            <a:endParaRPr lang="en-IN" dirty="0">
              <a:solidFill>
                <a:schemeClr val="accent5"/>
              </a:solidFill>
            </a:endParaRPr>
          </a:p>
        </p:txBody>
      </p:sp>
      <p:sp>
        <p:nvSpPr>
          <p:cNvPr id="21" name="TextBox 20">
            <a:extLst>
              <a:ext uri="{FF2B5EF4-FFF2-40B4-BE49-F238E27FC236}">
                <a16:creationId xmlns:a16="http://schemas.microsoft.com/office/drawing/2014/main" id="{8FE8DF71-4952-CEC8-9158-08A3AF9AC987}"/>
              </a:ext>
            </a:extLst>
          </p:cNvPr>
          <p:cNvSpPr txBox="1"/>
          <p:nvPr/>
        </p:nvSpPr>
        <p:spPr>
          <a:xfrm>
            <a:off x="6973921" y="1578137"/>
            <a:ext cx="6094378" cy="369332"/>
          </a:xfrm>
          <a:prstGeom prst="rect">
            <a:avLst/>
          </a:prstGeom>
          <a:noFill/>
        </p:spPr>
        <p:txBody>
          <a:bodyPr wrap="square">
            <a:spAutoFit/>
          </a:bodyPr>
          <a:lstStyle/>
          <a:p>
            <a:r>
              <a:rPr lang="en-IN" b="1" dirty="0">
                <a:solidFill>
                  <a:schemeClr val="accent5"/>
                </a:solidFill>
                <a:latin typeface="Calibri" panose="020F0502020204030204" pitchFamily="34" charset="0"/>
                <a:cs typeface="Calibri" panose="020F0502020204030204" pitchFamily="34" charset="0"/>
              </a:rPr>
              <a:t>CAMERA</a:t>
            </a:r>
            <a:endParaRPr lang="en-IN" dirty="0">
              <a:solidFill>
                <a:schemeClr val="accent5"/>
              </a:solidFill>
            </a:endParaRPr>
          </a:p>
        </p:txBody>
      </p:sp>
      <p:sp>
        <p:nvSpPr>
          <p:cNvPr id="22" name="TextBox 21">
            <a:extLst>
              <a:ext uri="{FF2B5EF4-FFF2-40B4-BE49-F238E27FC236}">
                <a16:creationId xmlns:a16="http://schemas.microsoft.com/office/drawing/2014/main" id="{69BD2579-5B28-4B8C-F204-7F91629C92FC}"/>
              </a:ext>
            </a:extLst>
          </p:cNvPr>
          <p:cNvSpPr txBox="1"/>
          <p:nvPr/>
        </p:nvSpPr>
        <p:spPr>
          <a:xfrm>
            <a:off x="3048811" y="3915617"/>
            <a:ext cx="6094378" cy="369332"/>
          </a:xfrm>
          <a:prstGeom prst="rect">
            <a:avLst/>
          </a:prstGeom>
          <a:noFill/>
        </p:spPr>
        <p:txBody>
          <a:bodyPr wrap="square">
            <a:spAutoFit/>
          </a:bodyPr>
          <a:lstStyle/>
          <a:p>
            <a:r>
              <a:rPr lang="en-IN" b="1" dirty="0">
                <a:solidFill>
                  <a:schemeClr val="accent5"/>
                </a:solidFill>
                <a:latin typeface="Calibri" panose="020F0502020204030204" pitchFamily="34" charset="0"/>
                <a:cs typeface="Calibri" panose="020F0502020204030204" pitchFamily="34" charset="0"/>
              </a:rPr>
              <a:t>SPEAKERS</a:t>
            </a:r>
            <a:endParaRPr lang="en-IN" dirty="0">
              <a:solidFill>
                <a:schemeClr val="accent5"/>
              </a:solidFill>
            </a:endParaRPr>
          </a:p>
        </p:txBody>
      </p:sp>
      <p:sp>
        <p:nvSpPr>
          <p:cNvPr id="23" name="TextBox 22">
            <a:extLst>
              <a:ext uri="{FF2B5EF4-FFF2-40B4-BE49-F238E27FC236}">
                <a16:creationId xmlns:a16="http://schemas.microsoft.com/office/drawing/2014/main" id="{CEE08031-64AA-FB41-2752-AC0B3EF1DAF5}"/>
              </a:ext>
            </a:extLst>
          </p:cNvPr>
          <p:cNvSpPr txBox="1"/>
          <p:nvPr/>
        </p:nvSpPr>
        <p:spPr>
          <a:xfrm>
            <a:off x="5564221" y="3876107"/>
            <a:ext cx="6094378" cy="369332"/>
          </a:xfrm>
          <a:prstGeom prst="rect">
            <a:avLst/>
          </a:prstGeom>
          <a:noFill/>
        </p:spPr>
        <p:txBody>
          <a:bodyPr wrap="square">
            <a:spAutoFit/>
          </a:bodyPr>
          <a:lstStyle/>
          <a:p>
            <a:r>
              <a:rPr lang="en-IN" b="1" dirty="0">
                <a:solidFill>
                  <a:schemeClr val="accent5"/>
                </a:solidFill>
                <a:latin typeface="Calibri" panose="020F0502020204030204" pitchFamily="34" charset="0"/>
                <a:cs typeface="Calibri" panose="020F0502020204030204" pitchFamily="34" charset="0"/>
              </a:rPr>
              <a:t>PERFORMANCE</a:t>
            </a:r>
            <a:endParaRPr lang="en-IN" dirty="0">
              <a:solidFill>
                <a:schemeClr val="accent5"/>
              </a:solidFill>
            </a:endParaRPr>
          </a:p>
        </p:txBody>
      </p:sp>
    </p:spTree>
    <p:extLst>
      <p:ext uri="{BB962C8B-B14F-4D97-AF65-F5344CB8AC3E}">
        <p14:creationId xmlns:p14="http://schemas.microsoft.com/office/powerpoint/2010/main" val="400246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590456" y="0"/>
            <a:ext cx="7197726" cy="1501854"/>
          </a:xfrm>
        </p:spPr>
        <p:txBody>
          <a:bodyPr>
            <a:normAutofit/>
          </a:bodyPr>
          <a:lstStyle/>
          <a:p>
            <a:r>
              <a:rPr lang="en-IN" sz="4800" b="1" dirty="0">
                <a:latin typeface="Calibri" panose="020F0502020204030204" pitchFamily="34" charset="0"/>
                <a:cs typeface="Calibri" panose="020F0502020204030204" pitchFamily="34" charset="0"/>
              </a:rPr>
              <a:t>Spacy</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4.b. flipkart</a:t>
            </a:r>
            <a:endParaRPr lang="en-IN" sz="2800" dirty="0">
              <a:solidFill>
                <a:srgbClr val="002060"/>
              </a:solidFill>
            </a:endParaRPr>
          </a:p>
        </p:txBody>
      </p:sp>
      <p:sp>
        <p:nvSpPr>
          <p:cNvPr id="8" name="Rectangle 4">
            <a:extLst>
              <a:ext uri="{FF2B5EF4-FFF2-40B4-BE49-F238E27FC236}">
                <a16:creationId xmlns:a16="http://schemas.microsoft.com/office/drawing/2014/main" id="{C137861E-F3D2-ABC4-5590-815DC70AF93C}"/>
              </a:ext>
            </a:extLst>
          </p:cNvPr>
          <p:cNvSpPr>
            <a:spLocks noGrp="1" noChangeArrowheads="1"/>
          </p:cNvSpPr>
          <p:nvPr>
            <p:ph type="subTitle" idx="1"/>
          </p:nvPr>
        </p:nvSpPr>
        <p:spPr bwMode="auto">
          <a:xfrm>
            <a:off x="1293779" y="2372160"/>
            <a:ext cx="326050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[('display', 'good'), ('display', 'good’)]</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662E93E-0EC9-B505-3039-C8B3B00F401E}"/>
              </a:ext>
            </a:extLst>
          </p:cNvPr>
          <p:cNvSpPr>
            <a:spLocks noChangeArrowheads="1"/>
          </p:cNvSpPr>
          <p:nvPr/>
        </p:nvSpPr>
        <p:spPr bwMode="auto">
          <a:xfrm>
            <a:off x="5184843" y="1845067"/>
            <a:ext cx="2375051" cy="20005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[('battery', 'decent'), ('battery', 'not excellent'), ('battery', 'very good'), ('battery', 'ok '), ('battery', 'Not satisfied Ordinary camera Very disappointed Charging time problem and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wifi</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connectivity issues And charging time 2hours above Bad time After only 2 days mobile hanging repeated Some feature not in mobile Not buy this mobile Excellent mobile Value for')]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427DB904-204E-84C2-3E42-EBB95F3D64DD}"/>
              </a:ext>
            </a:extLst>
          </p:cNvPr>
          <p:cNvSpPr>
            <a:spLocks noChangeArrowheads="1"/>
          </p:cNvSpPr>
          <p:nvPr/>
        </p:nvSpPr>
        <p:spPr bwMode="auto">
          <a:xfrm flipH="1">
            <a:off x="1770434" y="5023380"/>
            <a:ext cx="3752954"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[('camera', 'not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upto</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 mark'), ('camera',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osm</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('camera', 'good'), ('camera', 'nice'), ('camera', 'Totally satisfied '), ('camera', 'too good'), ('camera', 'so good it is over saturated'), ('camera', 'average'), ('camera', 'good'), ('camera', 'good'), ('camera', 'ok'), ('camera', 'worst'), ('camera', 'great'), ('camera', 'good')]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89FC0B-1FCF-BE6D-CAF1-A94136B97652}"/>
              </a:ext>
            </a:extLst>
          </p:cNvPr>
          <p:cNvSpPr>
            <a:spLocks noChangeArrowheads="1"/>
          </p:cNvSpPr>
          <p:nvPr/>
        </p:nvSpPr>
        <p:spPr bwMode="auto">
          <a:xfrm flipH="1">
            <a:off x="9385203" y="1460346"/>
            <a:ext cx="229896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[('performance', 'good'), ('performance', 'very good'), ('performance', 'very nice'), ('performance', 'satisfactory'), ('performance', 'awesome but due to MIUI'), ('performance', 'ultimate'), ('performance', 'super quick'), ('performance', 'ok'), ('performance', 'very low I'), ('performance', 'very good'), ('performance', 'very bad'), ('performance', 'very decent'), ('performance', 'good'), ('performance', 'very good'), ('performance', 'good')]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EEE6505-0F5D-4ACA-83AC-05ACCB9BE10A}"/>
              </a:ext>
            </a:extLst>
          </p:cNvPr>
          <p:cNvSpPr txBox="1"/>
          <p:nvPr/>
        </p:nvSpPr>
        <p:spPr>
          <a:xfrm>
            <a:off x="1225000" y="1725829"/>
            <a:ext cx="6094378" cy="646331"/>
          </a:xfrm>
          <a:prstGeom prst="rect">
            <a:avLst/>
          </a:prstGeom>
          <a:noFill/>
        </p:spPr>
        <p:txBody>
          <a:bodyPr wrap="square">
            <a:spAutoFit/>
          </a:bodyPr>
          <a:lstStyle/>
          <a:p>
            <a:br>
              <a:rPr lang="en-IN" b="1" dirty="0">
                <a:latin typeface="Calibri" panose="020F0502020204030204" pitchFamily="34" charset="0"/>
                <a:cs typeface="Calibri" panose="020F0502020204030204" pitchFamily="34" charset="0"/>
              </a:rPr>
            </a:br>
            <a:r>
              <a:rPr lang="en-IN" b="1" dirty="0">
                <a:solidFill>
                  <a:schemeClr val="accent4">
                    <a:lumMod val="50000"/>
                  </a:schemeClr>
                </a:solidFill>
                <a:latin typeface="Calibri" panose="020F0502020204030204" pitchFamily="34" charset="0"/>
                <a:cs typeface="Calibri" panose="020F0502020204030204" pitchFamily="34" charset="0"/>
              </a:rPr>
              <a:t>DISPLAY</a:t>
            </a:r>
            <a:endParaRPr lang="en-IN" dirty="0">
              <a:solidFill>
                <a:schemeClr val="accent4">
                  <a:lumMod val="50000"/>
                </a:schemeClr>
              </a:solidFill>
            </a:endParaRPr>
          </a:p>
        </p:txBody>
      </p:sp>
      <p:sp>
        <p:nvSpPr>
          <p:cNvPr id="7" name="TextBox 6">
            <a:extLst>
              <a:ext uri="{FF2B5EF4-FFF2-40B4-BE49-F238E27FC236}">
                <a16:creationId xmlns:a16="http://schemas.microsoft.com/office/drawing/2014/main" id="{15F3F9AC-9694-EDCF-0703-D5268A82A53C}"/>
              </a:ext>
            </a:extLst>
          </p:cNvPr>
          <p:cNvSpPr txBox="1"/>
          <p:nvPr/>
        </p:nvSpPr>
        <p:spPr>
          <a:xfrm>
            <a:off x="5109452" y="1231057"/>
            <a:ext cx="6094378" cy="646331"/>
          </a:xfrm>
          <a:prstGeom prst="rect">
            <a:avLst/>
          </a:prstGeom>
          <a:noFill/>
        </p:spPr>
        <p:txBody>
          <a:bodyPr wrap="square">
            <a:spAutoFit/>
          </a:bodyPr>
          <a:lstStyle/>
          <a:p>
            <a:br>
              <a:rPr lang="en-IN" b="1" dirty="0">
                <a:latin typeface="Calibri" panose="020F0502020204030204" pitchFamily="34" charset="0"/>
                <a:cs typeface="Calibri" panose="020F0502020204030204" pitchFamily="34" charset="0"/>
              </a:rPr>
            </a:br>
            <a:r>
              <a:rPr lang="en-IN" b="1" dirty="0">
                <a:solidFill>
                  <a:schemeClr val="accent4">
                    <a:lumMod val="50000"/>
                  </a:schemeClr>
                </a:solidFill>
                <a:latin typeface="Calibri" panose="020F0502020204030204" pitchFamily="34" charset="0"/>
                <a:cs typeface="Calibri" panose="020F0502020204030204" pitchFamily="34" charset="0"/>
              </a:rPr>
              <a:t>BATTERY</a:t>
            </a:r>
            <a:endParaRPr lang="en-IN" dirty="0">
              <a:solidFill>
                <a:schemeClr val="accent4">
                  <a:lumMod val="50000"/>
                </a:schemeClr>
              </a:solidFill>
            </a:endParaRPr>
          </a:p>
        </p:txBody>
      </p:sp>
      <p:sp>
        <p:nvSpPr>
          <p:cNvPr id="13" name="TextBox 12">
            <a:extLst>
              <a:ext uri="{FF2B5EF4-FFF2-40B4-BE49-F238E27FC236}">
                <a16:creationId xmlns:a16="http://schemas.microsoft.com/office/drawing/2014/main" id="{E72489EE-15F8-6F28-7F47-0A96A766E11C}"/>
              </a:ext>
            </a:extLst>
          </p:cNvPr>
          <p:cNvSpPr txBox="1"/>
          <p:nvPr/>
        </p:nvSpPr>
        <p:spPr>
          <a:xfrm>
            <a:off x="9280915" y="814015"/>
            <a:ext cx="3026263" cy="646331"/>
          </a:xfrm>
          <a:prstGeom prst="rect">
            <a:avLst/>
          </a:prstGeom>
          <a:noFill/>
        </p:spPr>
        <p:txBody>
          <a:bodyPr wrap="square">
            <a:spAutoFit/>
          </a:bodyPr>
          <a:lstStyle/>
          <a:p>
            <a:br>
              <a:rPr lang="en-IN" b="1" dirty="0">
                <a:latin typeface="Calibri" panose="020F0502020204030204" pitchFamily="34" charset="0"/>
                <a:cs typeface="Calibri" panose="020F0502020204030204" pitchFamily="34" charset="0"/>
              </a:rPr>
            </a:br>
            <a:r>
              <a:rPr lang="en-IN" b="1" dirty="0">
                <a:solidFill>
                  <a:schemeClr val="accent4">
                    <a:lumMod val="50000"/>
                  </a:schemeClr>
                </a:solidFill>
                <a:latin typeface="Calibri" panose="020F0502020204030204" pitchFamily="34" charset="0"/>
                <a:cs typeface="Calibri" panose="020F0502020204030204" pitchFamily="34" charset="0"/>
              </a:rPr>
              <a:t>PERFORMANCE</a:t>
            </a:r>
            <a:endParaRPr lang="en-IN" dirty="0">
              <a:solidFill>
                <a:schemeClr val="accent4">
                  <a:lumMod val="50000"/>
                </a:schemeClr>
              </a:solidFill>
            </a:endParaRPr>
          </a:p>
        </p:txBody>
      </p:sp>
      <p:sp>
        <p:nvSpPr>
          <p:cNvPr id="15" name="TextBox 14">
            <a:extLst>
              <a:ext uri="{FF2B5EF4-FFF2-40B4-BE49-F238E27FC236}">
                <a16:creationId xmlns:a16="http://schemas.microsoft.com/office/drawing/2014/main" id="{99EE8CD2-5D42-6356-496D-5DB1C5CF8645}"/>
              </a:ext>
            </a:extLst>
          </p:cNvPr>
          <p:cNvSpPr txBox="1"/>
          <p:nvPr/>
        </p:nvSpPr>
        <p:spPr>
          <a:xfrm>
            <a:off x="1770434" y="4358407"/>
            <a:ext cx="7738352" cy="646331"/>
          </a:xfrm>
          <a:prstGeom prst="rect">
            <a:avLst/>
          </a:prstGeom>
          <a:noFill/>
        </p:spPr>
        <p:txBody>
          <a:bodyPr wrap="square">
            <a:spAutoFit/>
          </a:bodyPr>
          <a:lstStyle/>
          <a:p>
            <a:br>
              <a:rPr lang="en-IN" b="1" dirty="0">
                <a:latin typeface="Calibri" panose="020F0502020204030204" pitchFamily="34" charset="0"/>
                <a:cs typeface="Calibri" panose="020F0502020204030204" pitchFamily="34" charset="0"/>
              </a:rPr>
            </a:br>
            <a:r>
              <a:rPr lang="en-IN" b="1" dirty="0">
                <a:solidFill>
                  <a:schemeClr val="accent4">
                    <a:lumMod val="50000"/>
                  </a:schemeClr>
                </a:solidFill>
                <a:latin typeface="Calibri" panose="020F0502020204030204" pitchFamily="34" charset="0"/>
                <a:cs typeface="Calibri" panose="020F0502020204030204" pitchFamily="34" charset="0"/>
              </a:rPr>
              <a:t>CAMERA</a:t>
            </a:r>
            <a:endParaRPr lang="en-IN" dirty="0">
              <a:solidFill>
                <a:schemeClr val="accent4">
                  <a:lumMod val="50000"/>
                </a:schemeClr>
              </a:solidFill>
            </a:endParaRPr>
          </a:p>
        </p:txBody>
      </p:sp>
    </p:spTree>
    <p:extLst>
      <p:ext uri="{BB962C8B-B14F-4D97-AF65-F5344CB8AC3E}">
        <p14:creationId xmlns:p14="http://schemas.microsoft.com/office/powerpoint/2010/main" val="88188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263391" y="474785"/>
            <a:ext cx="11072516" cy="1501854"/>
          </a:xfrm>
        </p:spPr>
        <p:txBody>
          <a:bodyPr>
            <a:normAutofit fontScale="90000"/>
          </a:bodyPr>
          <a:lstStyle/>
          <a:p>
            <a:r>
              <a:rPr lang="en-IN" b="1" dirty="0">
                <a:latin typeface="Calibri" panose="020F0502020204030204" pitchFamily="34" charset="0"/>
                <a:cs typeface="Calibri" panose="020F0502020204030204" pitchFamily="34" charset="0"/>
              </a:rPr>
              <a:t>LDA</a:t>
            </a:r>
            <a:br>
              <a:rPr lang="en-IN" dirty="0"/>
            </a:br>
            <a:r>
              <a:rPr lang="en-IN" sz="2900" b="1" dirty="0">
                <a:solidFill>
                  <a:srgbClr val="002060"/>
                </a:solidFill>
                <a:latin typeface="Calibri" panose="020F0502020204030204" pitchFamily="34" charset="0"/>
                <a:cs typeface="Calibri" panose="020F0502020204030204" pitchFamily="34" charset="0"/>
              </a:rPr>
              <a:t>5.a.Amazon</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8356059" y="245063"/>
            <a:ext cx="3572550" cy="4813320"/>
          </a:xfrm>
        </p:spPr>
        <p:txBody>
          <a:bodyPr>
            <a:normAutofit/>
          </a:bodyPr>
          <a:lstStyle/>
          <a:p>
            <a:r>
              <a:rPr lang="en-IN" sz="1100" b="0" i="0" dirty="0">
                <a:effectLst/>
                <a:latin typeface="Calibri" panose="020F0502020204030204" pitchFamily="34" charset="0"/>
                <a:cs typeface="Calibri" panose="020F0502020204030204" pitchFamily="34" charset="0"/>
              </a:rPr>
              <a:t>topic:6 | count:256 | phone good camera battery display pro </a:t>
            </a:r>
            <a:r>
              <a:rPr lang="en-IN" sz="1100" b="0" i="0" dirty="0" err="1">
                <a:effectLst/>
                <a:latin typeface="Calibri" panose="020F0502020204030204" pitchFamily="34" charset="0"/>
                <a:cs typeface="Calibri" panose="020F0502020204030204" pitchFamily="34" charset="0"/>
              </a:rPr>
              <a:t>redmi</a:t>
            </a:r>
            <a:r>
              <a:rPr lang="en-IN" sz="1100" b="0" i="0" dirty="0">
                <a:effectLst/>
                <a:latin typeface="Calibri" panose="020F0502020204030204" pitchFamily="34" charset="0"/>
                <a:cs typeface="Calibri" panose="020F0502020204030204" pitchFamily="34" charset="0"/>
              </a:rPr>
              <a:t> screen like price </a:t>
            </a:r>
          </a:p>
          <a:p>
            <a:r>
              <a:rPr lang="en-IN" sz="1100" b="0" i="0" dirty="0">
                <a:effectLst/>
                <a:latin typeface="Calibri" panose="020F0502020204030204" pitchFamily="34" charset="0"/>
                <a:cs typeface="Calibri" panose="020F0502020204030204" pitchFamily="34" charset="0"/>
              </a:rPr>
              <a:t>topic:2 | count:187 | good camera quality battery phone awesome life fingerprint finger print </a:t>
            </a:r>
          </a:p>
          <a:p>
            <a:r>
              <a:rPr lang="en-IN" sz="1100" b="0" i="0" dirty="0">
                <a:effectLst/>
                <a:latin typeface="Calibri" panose="020F0502020204030204" pitchFamily="34" charset="0"/>
                <a:cs typeface="Calibri" panose="020F0502020204030204" pitchFamily="34" charset="0"/>
              </a:rPr>
              <a:t>topic:0 | count:47 | nice product good problem amazon card phone overall mobile come </a:t>
            </a:r>
          </a:p>
          <a:p>
            <a:r>
              <a:rPr lang="en-IN" sz="1100" b="0" i="0" dirty="0">
                <a:effectLst/>
                <a:latin typeface="Calibri" panose="020F0502020204030204" pitchFamily="34" charset="0"/>
                <a:cs typeface="Calibri" panose="020F0502020204030204" pitchFamily="34" charset="0"/>
              </a:rPr>
              <a:t>topic:4 | count:38 | money value best phone smartphone good recording product processor thing </a:t>
            </a:r>
          </a:p>
          <a:p>
            <a:r>
              <a:rPr lang="en-IN" sz="1100" b="0" i="0" dirty="0">
                <a:effectLst/>
                <a:latin typeface="Calibri" panose="020F0502020204030204" pitchFamily="34" charset="0"/>
                <a:cs typeface="Calibri" panose="020F0502020204030204" pitchFamily="34" charset="0"/>
              </a:rPr>
              <a:t>topic:5 | count:11 | good loaded media worth battery camera phone lagging life level </a:t>
            </a:r>
          </a:p>
          <a:p>
            <a:r>
              <a:rPr lang="en-IN" sz="1100" b="0" i="0" dirty="0">
                <a:effectLst/>
                <a:latin typeface="Calibri" panose="020F0502020204030204" pitchFamily="34" charset="0"/>
                <a:cs typeface="Calibri" panose="020F0502020204030204" pitchFamily="34" charset="0"/>
              </a:rPr>
              <a:t>topic:1 | count:5 | phone good issues network facing camera battery superb time using</a:t>
            </a:r>
          </a:p>
          <a:p>
            <a:r>
              <a:rPr lang="en-IN" sz="1100" b="0" i="0" dirty="0">
                <a:effectLst/>
                <a:latin typeface="Calibri" panose="020F0502020204030204" pitchFamily="34" charset="0"/>
                <a:cs typeface="Calibri" panose="020F0502020204030204" pitchFamily="34" charset="0"/>
              </a:rPr>
              <a:t> topic:8 | count:4 | perfect good phone storage price range camera problem battery excellent </a:t>
            </a:r>
          </a:p>
          <a:p>
            <a:r>
              <a:rPr lang="en-IN" sz="1100" b="0" i="0" dirty="0">
                <a:effectLst/>
                <a:latin typeface="Calibri" panose="020F0502020204030204" pitchFamily="34" charset="0"/>
                <a:cs typeface="Calibri" panose="020F0502020204030204" pitchFamily="34" charset="0"/>
              </a:rPr>
              <a:t>topic:3 | count:4 | automatically good bug phone work battery camera does getting nice </a:t>
            </a:r>
          </a:p>
          <a:p>
            <a:r>
              <a:rPr lang="en-IN" sz="1100" b="0" i="0" dirty="0">
                <a:effectLst/>
                <a:latin typeface="Calibri" panose="020F0502020204030204" pitchFamily="34" charset="0"/>
                <a:cs typeface="Calibri" panose="020F0502020204030204" pitchFamily="34" charset="0"/>
              </a:rPr>
              <a:t>topic:9 | count:2 | good nice best phone camera money battery product value range</a:t>
            </a:r>
            <a:endParaRPr lang="en-IN" sz="11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79230AF-66C2-51FF-4D8F-90089801D544}"/>
              </a:ext>
            </a:extLst>
          </p:cNvPr>
          <p:cNvPicPr>
            <a:picLocks noChangeAspect="1"/>
          </p:cNvPicPr>
          <p:nvPr/>
        </p:nvPicPr>
        <p:blipFill>
          <a:blip r:embed="rId2"/>
          <a:stretch>
            <a:fillRect/>
          </a:stretch>
        </p:blipFill>
        <p:spPr>
          <a:xfrm>
            <a:off x="1983100" y="172048"/>
            <a:ext cx="6163535" cy="6211167"/>
          </a:xfrm>
          <a:prstGeom prst="rect">
            <a:avLst/>
          </a:prstGeom>
        </p:spPr>
      </p:pic>
      <p:sp>
        <p:nvSpPr>
          <p:cNvPr id="7" name="TextBox 6">
            <a:extLst>
              <a:ext uri="{FF2B5EF4-FFF2-40B4-BE49-F238E27FC236}">
                <a16:creationId xmlns:a16="http://schemas.microsoft.com/office/drawing/2014/main" id="{174D6287-1D1B-F976-C2D5-FE11B2B131F8}"/>
              </a:ext>
            </a:extLst>
          </p:cNvPr>
          <p:cNvSpPr txBox="1"/>
          <p:nvPr/>
        </p:nvSpPr>
        <p:spPr>
          <a:xfrm>
            <a:off x="8531157" y="4549441"/>
            <a:ext cx="3492231" cy="1815882"/>
          </a:xfrm>
          <a:prstGeom prst="rect">
            <a:avLst/>
          </a:prstGeom>
          <a:noFill/>
        </p:spPr>
        <p:txBody>
          <a:bodyPr wrap="square">
            <a:spAutoFit/>
          </a:bodyPr>
          <a:lstStyle/>
          <a:p>
            <a:r>
              <a:rPr lang="en-US" sz="1600" dirty="0">
                <a:solidFill>
                  <a:schemeClr val="tx1">
                    <a:lumMod val="65000"/>
                    <a:lumOff val="35000"/>
                  </a:schemeClr>
                </a:solidFill>
                <a:latin typeface="Calibri" panose="020F0502020204030204" pitchFamily="34" charset="0"/>
                <a:cs typeface="Calibri" panose="020F0502020204030204" pitchFamily="34" charset="0"/>
              </a:rPr>
              <a:t>Latent Dirichlet Allocation (LDA) is an example of topic model and is used to classify text in a document to a particular topic. Unlike </a:t>
            </a:r>
            <a:r>
              <a:rPr lang="en-US" sz="1600" dirty="0" err="1">
                <a:solidFill>
                  <a:schemeClr val="tx1">
                    <a:lumMod val="65000"/>
                    <a:lumOff val="35000"/>
                  </a:schemeClr>
                </a:solidFill>
                <a:latin typeface="Calibri" panose="020F0502020204030204" pitchFamily="34" charset="0"/>
                <a:cs typeface="Calibri" panose="020F0502020204030204" pitchFamily="34" charset="0"/>
              </a:rPr>
              <a:t>lsa</a:t>
            </a:r>
            <a:r>
              <a:rPr lang="en-US" sz="1600" dirty="0">
                <a:solidFill>
                  <a:schemeClr val="tx1">
                    <a:lumMod val="65000"/>
                    <a:lumOff val="35000"/>
                  </a:schemeClr>
                </a:solidFill>
                <a:latin typeface="Calibri" panose="020F0502020204030204" pitchFamily="34" charset="0"/>
                <a:cs typeface="Calibri" panose="020F0502020204030204" pitchFamily="34" charset="0"/>
              </a:rPr>
              <a:t> this is non linear</a:t>
            </a:r>
          </a:p>
          <a:p>
            <a:r>
              <a:rPr lang="en-US" sz="1600" dirty="0">
                <a:solidFill>
                  <a:schemeClr val="tx1">
                    <a:lumMod val="65000"/>
                    <a:lumOff val="35000"/>
                  </a:schemeClr>
                </a:solidFill>
                <a:latin typeface="Calibri" panose="020F0502020204030204" pitchFamily="34" charset="0"/>
                <a:cs typeface="Calibri" panose="020F0502020204030204" pitchFamily="34" charset="0"/>
              </a:rPr>
              <a:t>For </a:t>
            </a:r>
            <a:r>
              <a:rPr lang="en-US" sz="1600" dirty="0" err="1">
                <a:solidFill>
                  <a:schemeClr val="tx1">
                    <a:lumMod val="65000"/>
                    <a:lumOff val="35000"/>
                  </a:schemeClr>
                </a:solidFill>
                <a:latin typeface="Calibri" panose="020F0502020204030204" pitchFamily="34" charset="0"/>
                <a:cs typeface="Calibri" panose="020F0502020204030204" pitchFamily="34" charset="0"/>
              </a:rPr>
              <a:t>lda</a:t>
            </a:r>
            <a:r>
              <a:rPr lang="en-US" sz="1600" dirty="0">
                <a:solidFill>
                  <a:schemeClr val="tx1">
                    <a:lumMod val="65000"/>
                    <a:lumOff val="35000"/>
                  </a:schemeClr>
                </a:solidFill>
                <a:latin typeface="Calibri" panose="020F0502020204030204" pitchFamily="34" charset="0"/>
                <a:cs typeface="Calibri" panose="020F0502020204030204" pitchFamily="34" charset="0"/>
              </a:rPr>
              <a:t>, I have used the </a:t>
            </a:r>
            <a:r>
              <a:rPr lang="en-US" sz="1600" dirty="0" err="1">
                <a:solidFill>
                  <a:schemeClr val="tx1">
                    <a:lumMod val="65000"/>
                    <a:lumOff val="35000"/>
                  </a:schemeClr>
                </a:solidFill>
                <a:latin typeface="Calibri" panose="020F0502020204030204" pitchFamily="34" charset="0"/>
                <a:cs typeface="Calibri" panose="020F0502020204030204" pitchFamily="34" charset="0"/>
              </a:rPr>
              <a:t>ktrain</a:t>
            </a:r>
            <a:r>
              <a:rPr lang="en-US" sz="1600" dirty="0">
                <a:solidFill>
                  <a:schemeClr val="tx1">
                    <a:lumMod val="65000"/>
                    <a:lumOff val="35000"/>
                  </a:schemeClr>
                </a:solidFill>
                <a:latin typeface="Calibri" panose="020F0502020204030204" pitchFamily="34" charset="0"/>
                <a:cs typeface="Calibri" panose="020F0502020204030204" pitchFamily="34" charset="0"/>
              </a:rPr>
              <a:t> module in python</a:t>
            </a:r>
          </a:p>
        </p:txBody>
      </p:sp>
    </p:spTree>
    <p:extLst>
      <p:ext uri="{BB962C8B-B14F-4D97-AF65-F5344CB8AC3E}">
        <p14:creationId xmlns:p14="http://schemas.microsoft.com/office/powerpoint/2010/main" val="346253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564204" y="474785"/>
            <a:ext cx="10745390" cy="1501854"/>
          </a:xfrm>
        </p:spPr>
        <p:txBody>
          <a:bodyPr>
            <a:normAutofit fontScale="90000"/>
          </a:bodyPr>
          <a:lstStyle/>
          <a:p>
            <a:r>
              <a:rPr lang="en-IN" b="1" dirty="0">
                <a:latin typeface="Calibri" panose="020F0502020204030204" pitchFamily="34" charset="0"/>
                <a:cs typeface="Calibri" panose="020F0502020204030204" pitchFamily="34" charset="0"/>
              </a:rPr>
              <a:t>LDA</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5.b. Flipkart</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8501974" y="128330"/>
            <a:ext cx="3550596" cy="4035108"/>
          </a:xfrm>
        </p:spPr>
        <p:txBody>
          <a:bodyPr>
            <a:normAutofit fontScale="77500" lnSpcReduction="20000"/>
          </a:bodyPr>
          <a:lstStyle/>
          <a:p>
            <a:r>
              <a:rPr lang="en-IN" sz="1400" b="0" i="0" dirty="0">
                <a:effectLst/>
                <a:latin typeface="Calibri" panose="020F0502020204030204" pitchFamily="34" charset="0"/>
                <a:cs typeface="Calibri" panose="020F0502020204030204" pitchFamily="34" charset="0"/>
              </a:rPr>
              <a:t>topic:9 | count:215 | camera phone battery best quality </a:t>
            </a:r>
            <a:r>
              <a:rPr lang="en-IN" sz="1400" b="0" i="0" dirty="0" err="1">
                <a:effectLst/>
                <a:latin typeface="Calibri" panose="020F0502020204030204" pitchFamily="34" charset="0"/>
                <a:cs typeface="Calibri" panose="020F0502020204030204" pitchFamily="34" charset="0"/>
              </a:rPr>
              <a:t>redmi</a:t>
            </a:r>
            <a:r>
              <a:rPr lang="en-IN" sz="1400" b="0" i="0" dirty="0">
                <a:effectLst/>
                <a:latin typeface="Calibri" panose="020F0502020204030204" pitchFamily="34" charset="0"/>
                <a:cs typeface="Calibri" panose="020F0502020204030204" pitchFamily="34" charset="0"/>
              </a:rPr>
              <a:t> display price issue note </a:t>
            </a:r>
          </a:p>
          <a:p>
            <a:r>
              <a:rPr lang="en-IN" sz="1400" b="0" i="0" dirty="0">
                <a:effectLst/>
                <a:latin typeface="Calibri" panose="020F0502020204030204" pitchFamily="34" charset="0"/>
                <a:cs typeface="Calibri" panose="020F0502020204030204" pitchFamily="34" charset="0"/>
              </a:rPr>
              <a:t>topic:7 | count:205 | good phone camera battery performance awesome backup mobile quality display </a:t>
            </a:r>
          </a:p>
          <a:p>
            <a:r>
              <a:rPr lang="en-IN" sz="1400" b="0" i="0" dirty="0">
                <a:effectLst/>
                <a:latin typeface="Calibri" panose="020F0502020204030204" pitchFamily="34" charset="0"/>
                <a:cs typeface="Calibri" panose="020F0502020204030204" pitchFamily="34" charset="0"/>
              </a:rPr>
              <a:t>topic:6 | count:103 | nice phone super best budget amazing getting think product superb </a:t>
            </a:r>
          </a:p>
          <a:p>
            <a:r>
              <a:rPr lang="en-IN" sz="1400" b="0" i="0" dirty="0">
                <a:effectLst/>
                <a:latin typeface="Calibri" panose="020F0502020204030204" pitchFamily="34" charset="0"/>
                <a:cs typeface="Calibri" panose="020F0502020204030204" pitchFamily="34" charset="0"/>
              </a:rPr>
              <a:t>topic:4 | count:65 | phone just love time nice great wow sensor update working </a:t>
            </a:r>
          </a:p>
          <a:p>
            <a:r>
              <a:rPr lang="en-IN" sz="1400" b="0" i="0" dirty="0">
                <a:effectLst/>
                <a:latin typeface="Calibri" panose="020F0502020204030204" pitchFamily="34" charset="0"/>
                <a:cs typeface="Calibri" panose="020F0502020204030204" pitchFamily="34" charset="0"/>
              </a:rPr>
              <a:t>topic:5 | count:64 | money value excellent worth working phone properly simply waste product </a:t>
            </a:r>
          </a:p>
          <a:p>
            <a:r>
              <a:rPr lang="en-IN" sz="1400" b="0" i="0" dirty="0">
                <a:effectLst/>
                <a:latin typeface="Calibri" panose="020F0502020204030204" pitchFamily="34" charset="0"/>
                <a:cs typeface="Calibri" panose="020F0502020204030204" pitchFamily="34" charset="0"/>
              </a:rPr>
              <a:t>topic:2 | count:51 | bad hanging problem phone hang open slow apps </a:t>
            </a:r>
            <a:r>
              <a:rPr lang="en-IN" sz="1400" b="0" i="0" dirty="0" err="1">
                <a:effectLst/>
                <a:latin typeface="Calibri" panose="020F0502020204030204" pitchFamily="34" charset="0"/>
                <a:cs typeface="Calibri" panose="020F0502020204030204" pitchFamily="34" charset="0"/>
              </a:rPr>
              <a:t>osm</a:t>
            </a:r>
            <a:r>
              <a:rPr lang="en-IN" sz="1400" b="0" i="0" dirty="0">
                <a:effectLst/>
                <a:latin typeface="Calibri" panose="020F0502020204030204" pitchFamily="34" charset="0"/>
                <a:cs typeface="Calibri" panose="020F0502020204030204" pitchFamily="34" charset="0"/>
              </a:rPr>
              <a:t> calling </a:t>
            </a:r>
          </a:p>
          <a:p>
            <a:r>
              <a:rPr lang="en-IN" sz="1400" b="0" i="0" dirty="0">
                <a:effectLst/>
                <a:latin typeface="Calibri" panose="020F0502020204030204" pitchFamily="34" charset="0"/>
                <a:cs typeface="Calibri" panose="020F0502020204030204" pitchFamily="34" charset="0"/>
              </a:rPr>
              <a:t>topic:8 | count:51 | product low good nice exchange expected beautiful perfect camera click </a:t>
            </a:r>
          </a:p>
          <a:p>
            <a:r>
              <a:rPr lang="en-IN" sz="1400" b="0" i="0" dirty="0">
                <a:effectLst/>
                <a:latin typeface="Calibri" panose="020F0502020204030204" pitchFamily="34" charset="0"/>
                <a:cs typeface="Calibri" panose="020F0502020204030204" pitchFamily="34" charset="0"/>
              </a:rPr>
              <a:t>topic:3 | count:46 | mobile superb great camera bugs super automatically month old updates </a:t>
            </a:r>
          </a:p>
          <a:p>
            <a:r>
              <a:rPr lang="en-IN" sz="1400" b="0" i="0" dirty="0">
                <a:effectLst/>
                <a:latin typeface="Calibri" panose="020F0502020204030204" pitchFamily="34" charset="0"/>
                <a:cs typeface="Calibri" panose="020F0502020204030204" pitchFamily="34" charset="0"/>
              </a:rPr>
              <a:t>topic:1 | count:45 | worst flipkart happy experience thank smartphone product thanks device service </a:t>
            </a:r>
          </a:p>
          <a:p>
            <a:r>
              <a:rPr lang="en-IN" sz="1400" b="0" i="0" dirty="0">
                <a:effectLst/>
                <a:latin typeface="Calibri" panose="020F0502020204030204" pitchFamily="34" charset="0"/>
                <a:cs typeface="Calibri" panose="020F0502020204030204" pitchFamily="34" charset="0"/>
              </a:rPr>
              <a:t>topic:0 | count:28 | better phone experience awesome nice app display using speaker slow</a:t>
            </a:r>
            <a:endParaRPr lang="en-IN" sz="1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E853907-F9B1-65A6-B949-9540A82455C9}"/>
              </a:ext>
            </a:extLst>
          </p:cNvPr>
          <p:cNvPicPr>
            <a:picLocks noChangeAspect="1"/>
          </p:cNvPicPr>
          <p:nvPr/>
        </p:nvPicPr>
        <p:blipFill>
          <a:blip r:embed="rId2"/>
          <a:stretch>
            <a:fillRect/>
          </a:stretch>
        </p:blipFill>
        <p:spPr>
          <a:xfrm>
            <a:off x="2281281" y="214009"/>
            <a:ext cx="6220693" cy="6376680"/>
          </a:xfrm>
          <a:prstGeom prst="rect">
            <a:avLst/>
          </a:prstGeom>
        </p:spPr>
      </p:pic>
    </p:spTree>
    <p:extLst>
      <p:ext uri="{BB962C8B-B14F-4D97-AF65-F5344CB8AC3E}">
        <p14:creationId xmlns:p14="http://schemas.microsoft.com/office/powerpoint/2010/main" val="54361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564204" y="474785"/>
            <a:ext cx="10745390" cy="1501854"/>
          </a:xfrm>
        </p:spPr>
        <p:txBody>
          <a:bodyPr>
            <a:normAutofit fontScale="90000"/>
          </a:bodyPr>
          <a:lstStyle/>
          <a:p>
            <a:r>
              <a:rPr lang="en-IN" b="1" dirty="0">
                <a:latin typeface="Calibri" panose="020F0502020204030204" pitchFamily="34" charset="0"/>
                <a:cs typeface="Calibri" panose="020F0502020204030204" pitchFamily="34" charset="0"/>
              </a:rPr>
              <a:t>Performance</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5.a. Amazon</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2365442" y="1225712"/>
            <a:ext cx="7461115" cy="4035108"/>
          </a:xfrm>
        </p:spPr>
        <p:txBody>
          <a:bodyPr>
            <a:normAutofit/>
          </a:bodyPr>
          <a:lstStyle/>
          <a:p>
            <a:pPr marL="0" indent="0">
              <a:buNone/>
            </a:pPr>
            <a:r>
              <a:rPr lang="en-US" sz="1600" dirty="0">
                <a:latin typeface="Calibri" panose="020F0502020204030204" pitchFamily="34" charset="0"/>
                <a:cs typeface="Calibri" panose="020F0502020204030204" pitchFamily="34" charset="0"/>
              </a:rPr>
              <a:t>We applied 3 classification algorithms-logistic regression, Gradient Boost and support vector machine to predict the accuracy of our training dataset reviews. </a:t>
            </a:r>
          </a:p>
          <a:p>
            <a:pPr marL="0" indent="0">
              <a:buNone/>
            </a:pPr>
            <a:r>
              <a:rPr lang="en-US" sz="1600" dirty="0" err="1">
                <a:latin typeface="Calibri" panose="020F0502020204030204" pitchFamily="34" charset="0"/>
                <a:cs typeface="Calibri" panose="020F0502020204030204" pitchFamily="34" charset="0"/>
              </a:rPr>
              <a:t>Ml</a:t>
            </a:r>
            <a:r>
              <a:rPr lang="en-US" sz="1600" dirty="0">
                <a:latin typeface="Calibri" panose="020F0502020204030204" pitchFamily="34" charset="0"/>
                <a:cs typeface="Calibri" panose="020F0502020204030204" pitchFamily="34" charset="0"/>
              </a:rPr>
              <a:t> algorithms cannot work with text so we first applied </a:t>
            </a:r>
            <a:r>
              <a:rPr lang="en-US" sz="1600" dirty="0" err="1">
                <a:latin typeface="Calibri" panose="020F0502020204030204" pitchFamily="34" charset="0"/>
                <a:cs typeface="Calibri" panose="020F0502020204030204" pitchFamily="34" charset="0"/>
              </a:rPr>
              <a:t>tfidf</a:t>
            </a:r>
            <a:r>
              <a:rPr lang="en-US" sz="1600" dirty="0">
                <a:latin typeface="Calibri" panose="020F0502020204030204" pitchFamily="34" charset="0"/>
                <a:cs typeface="Calibri" panose="020F0502020204030204" pitchFamily="34" charset="0"/>
              </a:rPr>
              <a:t> vectorization of the reviews. </a:t>
            </a:r>
          </a:p>
          <a:p>
            <a:pPr marL="0" indent="0">
              <a:buNone/>
            </a:pPr>
            <a:r>
              <a:rPr lang="en-US" sz="1600" dirty="0">
                <a:latin typeface="Calibri" panose="020F0502020204030204" pitchFamily="34" charset="0"/>
                <a:cs typeface="Calibri" panose="020F0502020204030204" pitchFamily="34" charset="0"/>
              </a:rPr>
              <a:t>It is a sparse matrix, so we then then applied </a:t>
            </a:r>
            <a:r>
              <a:rPr lang="en-US" sz="1600" dirty="0">
                <a:solidFill>
                  <a:srgbClr val="002060"/>
                </a:solidFill>
                <a:latin typeface="Calibri" panose="020F0502020204030204" pitchFamily="34" charset="0"/>
                <a:cs typeface="Calibri" panose="020F0502020204030204" pitchFamily="34" charset="0"/>
              </a:rPr>
              <a:t>truncated </a:t>
            </a:r>
            <a:r>
              <a:rPr lang="en-US" sz="1600" dirty="0" err="1">
                <a:solidFill>
                  <a:srgbClr val="002060"/>
                </a:solidFill>
                <a:latin typeface="Calibri" panose="020F0502020204030204" pitchFamily="34" charset="0"/>
                <a:cs typeface="Calibri" panose="020F0502020204030204" pitchFamily="34" charset="0"/>
              </a:rPr>
              <a:t>svd</a:t>
            </a:r>
            <a:r>
              <a:rPr lang="en-US" sz="1600" dirty="0">
                <a:solidFill>
                  <a:srgbClr val="002060"/>
                </a:solidFill>
                <a:latin typeface="Calibri" panose="020F0502020204030204" pitchFamily="34" charset="0"/>
                <a:cs typeface="Calibri" panose="020F0502020204030204" pitchFamily="34" charset="0"/>
              </a:rPr>
              <a:t> (with 150 aspects</a:t>
            </a:r>
            <a:r>
              <a:rPr lang="en-US" sz="1600" dirty="0">
                <a:latin typeface="Calibri" panose="020F0502020204030204" pitchFamily="34" charset="0"/>
                <a:cs typeface="Calibri" panose="020F0502020204030204" pitchFamily="34" charset="0"/>
              </a:rPr>
              <a:t>) to get the review aspect matrix.</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Cohen kappa score of </a:t>
            </a:r>
          </a:p>
          <a:p>
            <a:pPr marL="342900" indent="-342900">
              <a:buAutoNum type="arabicPeriod"/>
            </a:pPr>
            <a:r>
              <a:rPr lang="en-US" sz="1600" dirty="0">
                <a:latin typeface="Calibri" panose="020F0502020204030204" pitchFamily="34" charset="0"/>
                <a:cs typeface="Calibri" panose="020F0502020204030204" pitchFamily="34" charset="0"/>
              </a:rPr>
              <a:t>Lr = </a:t>
            </a:r>
            <a:r>
              <a:rPr lang="en-IN" sz="1600" b="0" i="0" dirty="0">
                <a:effectLst/>
                <a:latin typeface="Calibri" panose="020F0502020204030204" pitchFamily="34" charset="0"/>
                <a:cs typeface="Calibri" panose="020F0502020204030204" pitchFamily="34" charset="0"/>
              </a:rPr>
              <a:t>0.016371885068051872</a:t>
            </a:r>
          </a:p>
          <a:p>
            <a:pPr marL="342900" indent="-342900">
              <a:buAutoNum type="arabicPeriod"/>
            </a:pPr>
            <a:r>
              <a:rPr lang="en-IN" sz="1600" b="0" i="0" dirty="0">
                <a:effectLst/>
                <a:latin typeface="Calibri" panose="020F0502020204030204" pitchFamily="34" charset="0"/>
                <a:cs typeface="Calibri" panose="020F0502020204030204" pitchFamily="34" charset="0"/>
              </a:rPr>
              <a:t>Lr=0.04017857142857151(with truncated </a:t>
            </a:r>
            <a:r>
              <a:rPr lang="en-IN" sz="1600" b="0" i="0" dirty="0" err="1">
                <a:effectLst/>
                <a:latin typeface="Calibri" panose="020F0502020204030204" pitchFamily="34" charset="0"/>
                <a:cs typeface="Calibri" panose="020F0502020204030204" pitchFamily="34" charset="0"/>
              </a:rPr>
              <a:t>svd</a:t>
            </a:r>
            <a:r>
              <a:rPr lang="en-IN" sz="1600" b="0" i="0" dirty="0">
                <a:effectLst/>
                <a:latin typeface="Calibri" panose="020F0502020204030204" pitchFamily="34" charset="0"/>
                <a:cs typeface="Calibri" panose="020F0502020204030204" pitchFamily="34" charset="0"/>
              </a:rPr>
              <a:t>)</a:t>
            </a:r>
          </a:p>
          <a:p>
            <a:pPr marL="342900" indent="-342900">
              <a:buFont typeface="Wingdings 3" charset="2"/>
              <a:buAutoNum type="arabicPeriod"/>
            </a:pPr>
            <a:r>
              <a:rPr lang="en-IN" sz="1600" dirty="0">
                <a:latin typeface="Calibri" panose="020F0502020204030204" pitchFamily="34" charset="0"/>
                <a:cs typeface="Calibri" panose="020F0502020204030204" pitchFamily="34" charset="0"/>
              </a:rPr>
              <a:t>GBM </a:t>
            </a:r>
            <a:r>
              <a:rPr lang="en-IN" sz="1600" dirty="0">
                <a:solidFill>
                  <a:srgbClr val="002060"/>
                </a:solidFill>
                <a:latin typeface="Calibri" panose="020F0502020204030204" pitchFamily="34" charset="0"/>
                <a:cs typeface="Calibri" panose="020F0502020204030204" pitchFamily="34" charset="0"/>
              </a:rPr>
              <a:t>= </a:t>
            </a:r>
            <a:r>
              <a:rPr lang="en-IN" sz="1600" b="0" i="0" dirty="0">
                <a:solidFill>
                  <a:srgbClr val="002060"/>
                </a:solidFill>
                <a:effectLst/>
                <a:latin typeface="Calibri" panose="020F0502020204030204" pitchFamily="34" charset="0"/>
                <a:cs typeface="Calibri" panose="020F0502020204030204" pitchFamily="34" charset="0"/>
              </a:rPr>
              <a:t>0.09289617486338797</a:t>
            </a:r>
            <a:r>
              <a:rPr lang="en-IN" sz="1600" b="0" i="0" dirty="0">
                <a:effectLst/>
                <a:latin typeface="Calibri" panose="020F0502020204030204" pitchFamily="34" charset="0"/>
                <a:cs typeface="Calibri" panose="020F0502020204030204" pitchFamily="34" charset="0"/>
              </a:rPr>
              <a:t>(with truncated </a:t>
            </a:r>
            <a:r>
              <a:rPr lang="en-IN" sz="1600" b="0" i="0" dirty="0" err="1">
                <a:effectLst/>
                <a:latin typeface="Calibri" panose="020F0502020204030204" pitchFamily="34" charset="0"/>
                <a:cs typeface="Calibri" panose="020F0502020204030204" pitchFamily="34" charset="0"/>
              </a:rPr>
              <a:t>svd</a:t>
            </a:r>
            <a:r>
              <a:rPr lang="en-IN" sz="1600" b="0" i="0" dirty="0">
                <a:effectLst/>
                <a:latin typeface="Calibri" panose="020F0502020204030204" pitchFamily="34" charset="0"/>
                <a:cs typeface="Calibri" panose="020F0502020204030204" pitchFamily="34" charset="0"/>
              </a:rPr>
              <a:t>)</a:t>
            </a:r>
          </a:p>
          <a:p>
            <a:pPr marL="342900" indent="-342900">
              <a:buAutoNum type="arabicPeriod"/>
            </a:pPr>
            <a:endParaRPr lang="en-IN" sz="1600" b="0" i="0" dirty="0">
              <a:effectLst/>
              <a:latin typeface="Courier New" panose="02070309020205020404" pitchFamily="49" charset="0"/>
            </a:endParaRPr>
          </a:p>
          <a:p>
            <a:pPr marL="342900" indent="-342900">
              <a:buAutoNum type="arabicPeriod"/>
            </a:pPr>
            <a:endParaRPr lang="en-IN" sz="1600" dirty="0">
              <a:latin typeface="Courier New" panose="02070309020205020404" pitchFamily="49" charset="0"/>
            </a:endParaRPr>
          </a:p>
        </p:txBody>
      </p:sp>
    </p:spTree>
    <p:extLst>
      <p:ext uri="{BB962C8B-B14F-4D97-AF65-F5344CB8AC3E}">
        <p14:creationId xmlns:p14="http://schemas.microsoft.com/office/powerpoint/2010/main" val="217253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564204" y="474785"/>
            <a:ext cx="10745390" cy="1501854"/>
          </a:xfrm>
        </p:spPr>
        <p:txBody>
          <a:bodyPr>
            <a:normAutofit fontScale="90000"/>
          </a:bodyPr>
          <a:lstStyle/>
          <a:p>
            <a:r>
              <a:rPr lang="en-IN" b="1" dirty="0">
                <a:latin typeface="Calibri" panose="020F0502020204030204" pitchFamily="34" charset="0"/>
                <a:cs typeface="Calibri" panose="020F0502020204030204" pitchFamily="34" charset="0"/>
              </a:rPr>
              <a:t>Performance</a:t>
            </a:r>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5.b. Flipkart</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2616740" y="1225712"/>
            <a:ext cx="7461115" cy="4647951"/>
          </a:xfrm>
        </p:spPr>
        <p:txBody>
          <a:bodyPr>
            <a:normAutofit/>
          </a:bodyPr>
          <a:lstStyle/>
          <a:p>
            <a:pPr marL="0" indent="0">
              <a:buNone/>
            </a:pPr>
            <a:r>
              <a:rPr lang="en-US" sz="1600" dirty="0">
                <a:latin typeface="Calibri" panose="020F0502020204030204" pitchFamily="34" charset="0"/>
                <a:cs typeface="Calibri" panose="020F0502020204030204" pitchFamily="34" charset="0"/>
              </a:rPr>
              <a:t>We applied 3 classification algorithms-logistic regression, Gradient Boost and support vector machine to predict the accuracy of our training dataset reviews. </a:t>
            </a:r>
          </a:p>
          <a:p>
            <a:pPr marL="0" indent="0">
              <a:buNone/>
            </a:pPr>
            <a:r>
              <a:rPr lang="en-US" sz="1600" dirty="0" err="1">
                <a:latin typeface="Calibri" panose="020F0502020204030204" pitchFamily="34" charset="0"/>
                <a:cs typeface="Calibri" panose="020F0502020204030204" pitchFamily="34" charset="0"/>
              </a:rPr>
              <a:t>Ml</a:t>
            </a:r>
            <a:r>
              <a:rPr lang="en-US" sz="1600" dirty="0">
                <a:latin typeface="Calibri" panose="020F0502020204030204" pitchFamily="34" charset="0"/>
                <a:cs typeface="Calibri" panose="020F0502020204030204" pitchFamily="34" charset="0"/>
              </a:rPr>
              <a:t> algorithms cannot work with text so we first applied </a:t>
            </a:r>
            <a:r>
              <a:rPr lang="en-US" sz="1600" dirty="0" err="1">
                <a:latin typeface="Calibri" panose="020F0502020204030204" pitchFamily="34" charset="0"/>
                <a:cs typeface="Calibri" panose="020F0502020204030204" pitchFamily="34" charset="0"/>
              </a:rPr>
              <a:t>tfidf</a:t>
            </a:r>
            <a:r>
              <a:rPr lang="en-US" sz="1600" dirty="0">
                <a:latin typeface="Calibri" panose="020F0502020204030204" pitchFamily="34" charset="0"/>
                <a:cs typeface="Calibri" panose="020F0502020204030204" pitchFamily="34" charset="0"/>
              </a:rPr>
              <a:t> vectorization of the reviews. </a:t>
            </a:r>
          </a:p>
          <a:p>
            <a:pPr marL="0" indent="0">
              <a:buNone/>
            </a:pPr>
            <a:r>
              <a:rPr lang="en-US" sz="1600" dirty="0">
                <a:latin typeface="Calibri" panose="020F0502020204030204" pitchFamily="34" charset="0"/>
                <a:cs typeface="Calibri" panose="020F0502020204030204" pitchFamily="34" charset="0"/>
              </a:rPr>
              <a:t>It is a sparse matrix, so we then then applied </a:t>
            </a:r>
            <a:r>
              <a:rPr lang="en-US" sz="1600" dirty="0">
                <a:solidFill>
                  <a:srgbClr val="002060"/>
                </a:solidFill>
                <a:latin typeface="Calibri" panose="020F0502020204030204" pitchFamily="34" charset="0"/>
                <a:cs typeface="Calibri" panose="020F0502020204030204" pitchFamily="34" charset="0"/>
              </a:rPr>
              <a:t>truncated </a:t>
            </a:r>
            <a:r>
              <a:rPr lang="en-US" sz="1600" dirty="0" err="1">
                <a:solidFill>
                  <a:srgbClr val="002060"/>
                </a:solidFill>
                <a:latin typeface="Calibri" panose="020F0502020204030204" pitchFamily="34" charset="0"/>
                <a:cs typeface="Calibri" panose="020F0502020204030204" pitchFamily="34" charset="0"/>
              </a:rPr>
              <a:t>svd</a:t>
            </a:r>
            <a:r>
              <a:rPr lang="en-US" sz="1600" dirty="0">
                <a:solidFill>
                  <a:srgbClr val="002060"/>
                </a:solidFill>
                <a:latin typeface="Calibri" panose="020F0502020204030204" pitchFamily="34" charset="0"/>
                <a:cs typeface="Calibri" panose="020F0502020204030204" pitchFamily="34" charset="0"/>
              </a:rPr>
              <a:t> (with 150 aspects) </a:t>
            </a:r>
            <a:r>
              <a:rPr lang="en-US" sz="1600" dirty="0">
                <a:latin typeface="Calibri" panose="020F0502020204030204" pitchFamily="34" charset="0"/>
                <a:cs typeface="Calibri" panose="020F0502020204030204" pitchFamily="34" charset="0"/>
              </a:rPr>
              <a:t>to get the review aspect matrix.</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cs typeface="Calibri" panose="020F0502020204030204" pitchFamily="34" charset="0"/>
              </a:rPr>
              <a:t>Cohen kappa score of </a:t>
            </a:r>
          </a:p>
          <a:p>
            <a:pPr marL="342900" indent="-342900">
              <a:buAutoNum type="arabicPeriod"/>
            </a:pPr>
            <a:r>
              <a:rPr lang="en-US" sz="1600" dirty="0">
                <a:latin typeface="Calibri" panose="020F0502020204030204" pitchFamily="34" charset="0"/>
                <a:cs typeface="Calibri" panose="020F0502020204030204" pitchFamily="34" charset="0"/>
              </a:rPr>
              <a:t>Lr = </a:t>
            </a:r>
            <a:r>
              <a:rPr lang="en-IN" sz="1600" b="0" i="0" dirty="0">
                <a:effectLst/>
                <a:latin typeface="Calibri" panose="020F0502020204030204" pitchFamily="34" charset="0"/>
                <a:cs typeface="Calibri" panose="020F0502020204030204" pitchFamily="34" charset="0"/>
              </a:rPr>
              <a:t>0.24965936187123883</a:t>
            </a:r>
          </a:p>
          <a:p>
            <a:pPr marL="342900" indent="-342900">
              <a:buAutoNum type="arabicPeriod"/>
            </a:pPr>
            <a:r>
              <a:rPr lang="en-IN" sz="1600" b="0" i="0" dirty="0">
                <a:effectLst/>
                <a:latin typeface="Calibri" panose="020F0502020204030204" pitchFamily="34" charset="0"/>
                <a:cs typeface="Calibri" panose="020F0502020204030204" pitchFamily="34" charset="0"/>
              </a:rPr>
              <a:t>Lr=0.</a:t>
            </a:r>
            <a:r>
              <a:rPr lang="en-IN" sz="1600" b="0" i="0" dirty="0">
                <a:solidFill>
                  <a:srgbClr val="002060"/>
                </a:solidFill>
                <a:effectLst/>
                <a:latin typeface="Calibri" panose="020F0502020204030204" pitchFamily="34" charset="0"/>
                <a:cs typeface="Calibri" panose="020F0502020204030204" pitchFamily="34" charset="0"/>
              </a:rPr>
              <a:t>2543402527855353 </a:t>
            </a:r>
            <a:r>
              <a:rPr lang="en-IN" sz="1600" b="0" i="0" dirty="0">
                <a:effectLst/>
                <a:latin typeface="Calibri" panose="020F0502020204030204" pitchFamily="34" charset="0"/>
                <a:cs typeface="Calibri" panose="020F0502020204030204" pitchFamily="34" charset="0"/>
              </a:rPr>
              <a:t>(with truncated </a:t>
            </a:r>
            <a:r>
              <a:rPr lang="en-IN" sz="1600" b="0" i="0" dirty="0" err="1">
                <a:effectLst/>
                <a:latin typeface="Calibri" panose="020F0502020204030204" pitchFamily="34" charset="0"/>
                <a:cs typeface="Calibri" panose="020F0502020204030204" pitchFamily="34" charset="0"/>
              </a:rPr>
              <a:t>svd</a:t>
            </a:r>
            <a:r>
              <a:rPr lang="en-IN" sz="1600" b="0" i="0" dirty="0">
                <a:effectLst/>
                <a:latin typeface="Calibri" panose="020F0502020204030204" pitchFamily="34" charset="0"/>
                <a:cs typeface="Calibri" panose="020F0502020204030204" pitchFamily="34" charset="0"/>
              </a:rPr>
              <a:t>)</a:t>
            </a:r>
          </a:p>
          <a:p>
            <a:pPr marL="342900" indent="-342900">
              <a:buFont typeface="Wingdings 3" charset="2"/>
              <a:buAutoNum type="arabicPeriod"/>
            </a:pPr>
            <a:r>
              <a:rPr lang="en-IN" sz="1600" dirty="0">
                <a:latin typeface="Calibri" panose="020F0502020204030204" pitchFamily="34" charset="0"/>
                <a:cs typeface="Calibri" panose="020F0502020204030204" pitchFamily="34" charset="0"/>
              </a:rPr>
              <a:t>GBM = </a:t>
            </a:r>
            <a:r>
              <a:rPr lang="en-IN" sz="1600" b="0" i="0" dirty="0">
                <a:effectLst/>
                <a:latin typeface="Calibri" panose="020F0502020204030204" pitchFamily="34" charset="0"/>
                <a:cs typeface="Calibri" panose="020F0502020204030204" pitchFamily="34" charset="0"/>
              </a:rPr>
              <a:t>0.19431833627837436 (with truncated </a:t>
            </a:r>
            <a:r>
              <a:rPr lang="en-IN" sz="1600" b="0" i="0" dirty="0" err="1">
                <a:effectLst/>
                <a:latin typeface="Calibri" panose="020F0502020204030204" pitchFamily="34" charset="0"/>
                <a:cs typeface="Calibri" panose="020F0502020204030204" pitchFamily="34" charset="0"/>
              </a:rPr>
              <a:t>svd</a:t>
            </a:r>
            <a:r>
              <a:rPr lang="en-IN" sz="1600" b="0" i="0" dirty="0">
                <a:effectLst/>
                <a:latin typeface="Calibri" panose="020F0502020204030204" pitchFamily="34" charset="0"/>
                <a:cs typeface="Calibri" panose="020F0502020204030204" pitchFamily="34" charset="0"/>
              </a:rPr>
              <a:t>)</a:t>
            </a:r>
          </a:p>
          <a:p>
            <a:pPr marL="342900" indent="-342900">
              <a:buAutoNum type="arabicPeriod"/>
            </a:pPr>
            <a:endParaRPr lang="en-IN" sz="1600" b="0" i="0" dirty="0">
              <a:effectLst/>
              <a:latin typeface="Courier New" panose="02070309020205020404" pitchFamily="49" charset="0"/>
            </a:endParaRPr>
          </a:p>
          <a:p>
            <a:pPr marL="342900" indent="-342900">
              <a:buAutoNum type="arabicPeriod"/>
            </a:pPr>
            <a:endParaRPr lang="en-IN" sz="1600" dirty="0">
              <a:latin typeface="Courier New" panose="02070309020205020404" pitchFamily="49" charset="0"/>
            </a:endParaRPr>
          </a:p>
        </p:txBody>
      </p:sp>
    </p:spTree>
    <p:extLst>
      <p:ext uri="{BB962C8B-B14F-4D97-AF65-F5344CB8AC3E}">
        <p14:creationId xmlns:p14="http://schemas.microsoft.com/office/powerpoint/2010/main" val="319751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1509443" y="175025"/>
            <a:ext cx="8915399" cy="779313"/>
          </a:xfrm>
        </p:spPr>
        <p:txBody>
          <a:bodyPr>
            <a:normAutofit fontScale="90000"/>
          </a:bodyPr>
          <a:lstStyle/>
          <a:p>
            <a:r>
              <a:rPr lang="en-IN" b="1" dirty="0">
                <a:latin typeface="Calibri" panose="020F0502020204030204" pitchFamily="34" charset="0"/>
                <a:cs typeface="Calibri" panose="020F0502020204030204" pitchFamily="34" charset="0"/>
              </a:rPr>
              <a:t>Conclusion</a:t>
            </a:r>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2589213" y="1060315"/>
            <a:ext cx="8915399" cy="4843347"/>
          </a:xfrm>
        </p:spPr>
        <p:txBody>
          <a:bodyPr>
            <a:norm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 we have </a:t>
            </a:r>
            <a:r>
              <a:rPr lang="en-US" dirty="0">
                <a:solidFill>
                  <a:srgbClr val="002060"/>
                </a:solidFill>
                <a:latin typeface="Calibri" panose="020F0502020204030204" pitchFamily="34" charset="0"/>
                <a:cs typeface="Calibri" panose="020F0502020204030204" pitchFamily="34" charset="0"/>
              </a:rPr>
              <a:t>less number of reviews </a:t>
            </a:r>
            <a:r>
              <a:rPr lang="en-US" dirty="0">
                <a:latin typeface="Calibri" panose="020F0502020204030204" pitchFamily="34" charset="0"/>
                <a:cs typeface="Calibri" panose="020F0502020204030204" pitchFamily="34" charset="0"/>
              </a:rPr>
              <a:t>for only 1 phone, we found </a:t>
            </a:r>
            <a:r>
              <a:rPr lang="en-US" dirty="0">
                <a:solidFill>
                  <a:srgbClr val="002060"/>
                </a:solidFill>
                <a:latin typeface="Calibri" panose="020F0502020204030204" pitchFamily="34" charset="0"/>
                <a:cs typeface="Calibri" panose="020F0502020204030204" pitchFamily="34" charset="0"/>
              </a:rPr>
              <a:t>no significant difference </a:t>
            </a:r>
            <a:r>
              <a:rPr lang="en-US" dirty="0">
                <a:latin typeface="Calibri" panose="020F0502020204030204" pitchFamily="34" charset="0"/>
                <a:cs typeface="Calibri" panose="020F0502020204030204" pitchFamily="34" charset="0"/>
              </a:rPr>
              <a:t>between in reviews between the 2 websites.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Most of the reviews are </a:t>
            </a:r>
            <a:r>
              <a:rPr lang="en-US" dirty="0">
                <a:solidFill>
                  <a:srgbClr val="002060"/>
                </a:solidFill>
                <a:latin typeface="Calibri" panose="020F0502020204030204" pitchFamily="34" charset="0"/>
                <a:cs typeface="Calibri" panose="020F0502020204030204" pitchFamily="34" charset="0"/>
              </a:rPr>
              <a:t>overwhelmingly positive</a:t>
            </a:r>
            <a:r>
              <a:rPr lang="en-US" dirty="0">
                <a:latin typeface="Calibri" panose="020F0502020204030204" pitchFamily="34" charset="0"/>
                <a:cs typeface="Calibri" panose="020F0502020204030204" pitchFamily="34" charset="0"/>
              </a:rPr>
              <a:t> in both the websites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They talk about aspects of the phone like battery and camera. They talk about how the phone is a good buy and worth its price</a:t>
            </a:r>
          </a:p>
          <a:p>
            <a:pPr marL="342900" indent="-342900">
              <a:buAutoNum type="arabicPeriod"/>
            </a:pPr>
            <a:r>
              <a:rPr lang="en-IN" b="1" dirty="0">
                <a:solidFill>
                  <a:srgbClr val="002060"/>
                </a:solidFill>
                <a:latin typeface="Calibri" panose="020F0502020204030204" pitchFamily="34" charset="0"/>
                <a:cs typeface="Calibri" panose="020F0502020204030204" pitchFamily="34" charset="0"/>
              </a:rPr>
              <a:t>Good camera quality</a:t>
            </a:r>
          </a:p>
          <a:p>
            <a:pPr marL="342900" indent="-342900">
              <a:buAutoNum type="arabicPeriod"/>
            </a:pPr>
            <a:r>
              <a:rPr lang="en-IN" b="1" dirty="0">
                <a:solidFill>
                  <a:srgbClr val="002060"/>
                </a:solidFill>
                <a:latin typeface="Calibri" panose="020F0502020204030204" pitchFamily="34" charset="0"/>
                <a:cs typeface="Calibri" panose="020F0502020204030204" pitchFamily="34" charset="0"/>
              </a:rPr>
              <a:t>Good battery backup</a:t>
            </a:r>
          </a:p>
          <a:p>
            <a:pPr marL="342900" indent="-342900">
              <a:buAutoNum type="arabicPeriod"/>
            </a:pPr>
            <a:r>
              <a:rPr lang="en-IN" b="1" dirty="0">
                <a:solidFill>
                  <a:srgbClr val="002060"/>
                </a:solidFill>
                <a:latin typeface="Calibri" panose="020F0502020204030204" pitchFamily="34" charset="0"/>
                <a:cs typeface="Calibri" panose="020F0502020204030204" pitchFamily="34" charset="0"/>
              </a:rPr>
              <a:t>Good  price range</a:t>
            </a:r>
            <a:r>
              <a:rPr lang="en-US" dirty="0">
                <a:solidFill>
                  <a:srgbClr val="002060"/>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algorithms like </a:t>
            </a:r>
            <a:r>
              <a:rPr lang="en-US" dirty="0" err="1">
                <a:latin typeface="Calibri" panose="020F0502020204030204" pitchFamily="34" charset="0"/>
                <a:cs typeface="Calibri" panose="020F0502020204030204" pitchFamily="34" charset="0"/>
              </a:rPr>
              <a:t>lsa</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lda</a:t>
            </a:r>
            <a:r>
              <a:rPr lang="en-US" dirty="0">
                <a:latin typeface="Calibri" panose="020F0502020204030204" pitchFamily="34" charset="0"/>
                <a:cs typeface="Calibri" panose="020F0502020204030204" pitchFamily="34" charset="0"/>
              </a:rPr>
              <a:t> has found topics based on the reviews, but the topics they found are hardly different from each other.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Using </a:t>
            </a:r>
            <a:r>
              <a:rPr lang="en-US" dirty="0">
                <a:solidFill>
                  <a:srgbClr val="002060"/>
                </a:solidFill>
                <a:latin typeface="Calibri" panose="020F0502020204030204" pitchFamily="34" charset="0"/>
                <a:cs typeface="Calibri" panose="020F0502020204030204" pitchFamily="34" charset="0"/>
              </a:rPr>
              <a:t>aspects from truncated </a:t>
            </a:r>
            <a:r>
              <a:rPr lang="en-US" dirty="0" err="1">
                <a:solidFill>
                  <a:srgbClr val="002060"/>
                </a:solidFill>
                <a:latin typeface="Calibri" panose="020F0502020204030204" pitchFamily="34" charset="0"/>
                <a:cs typeface="Calibri" panose="020F0502020204030204" pitchFamily="34" charset="0"/>
              </a:rPr>
              <a:t>svd</a:t>
            </a:r>
            <a:r>
              <a:rPr lang="en-US" dirty="0">
                <a:solidFill>
                  <a:srgbClr val="00206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gives slightly better results in terms of models accuracy</a:t>
            </a:r>
          </a:p>
          <a:p>
            <a:endParaRPr lang="en-IN" dirty="0"/>
          </a:p>
        </p:txBody>
      </p:sp>
    </p:spTree>
    <p:extLst>
      <p:ext uri="{BB962C8B-B14F-4D97-AF65-F5344CB8AC3E}">
        <p14:creationId xmlns:p14="http://schemas.microsoft.com/office/powerpoint/2010/main" val="252210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234960" y="984738"/>
            <a:ext cx="7197726" cy="1035862"/>
          </a:xfrm>
        </p:spPr>
        <p:txBody>
          <a:bodyPr/>
          <a:lstStyle/>
          <a:p>
            <a:r>
              <a:rPr lang="en-IN" b="1" dirty="0">
                <a:latin typeface="Calibri" panose="020F0502020204030204" pitchFamily="34" charset="0"/>
                <a:cs typeface="Calibri" panose="020F0502020204030204" pitchFamily="34" charset="0"/>
              </a:rPr>
              <a:t>Business Problem</a:t>
            </a:r>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3455377" y="2215662"/>
            <a:ext cx="7704748" cy="3575537"/>
          </a:xfrm>
        </p:spPr>
        <p:txBody>
          <a:bodyPr>
            <a:normAutofit lnSpcReduction="10000"/>
          </a:bodyPr>
          <a:lstStyle/>
          <a:p>
            <a:r>
              <a:rPr lang="en-IN" dirty="0">
                <a:latin typeface="Calibri" panose="020F0502020204030204" pitchFamily="34" charset="0"/>
                <a:cs typeface="Calibri" panose="020F0502020204030204" pitchFamily="34" charset="0"/>
              </a:rPr>
              <a:t>E-commerce websites like amazon and flipkart always have a neck to neck competition specially in festive seasons. </a:t>
            </a:r>
          </a:p>
          <a:p>
            <a:r>
              <a:rPr lang="en-IN" dirty="0">
                <a:latin typeface="Calibri" panose="020F0502020204030204" pitchFamily="34" charset="0"/>
                <a:cs typeface="Calibri" panose="020F0502020204030204" pitchFamily="34" charset="0"/>
              </a:rPr>
              <a:t>Customers always try to have their demanding products at optimal price with considering the quality of those products.</a:t>
            </a:r>
          </a:p>
          <a:p>
            <a:r>
              <a:rPr lang="en-IN" dirty="0">
                <a:latin typeface="Calibri" panose="020F0502020204030204" pitchFamily="34" charset="0"/>
                <a:cs typeface="Calibri" panose="020F0502020204030204" pitchFamily="34" charset="0"/>
              </a:rPr>
              <a:t>Before buying a product customers always analysis the reviews  regarding that products.</a:t>
            </a:r>
          </a:p>
          <a:p>
            <a:r>
              <a:rPr lang="en-IN" dirty="0">
                <a:latin typeface="Calibri" panose="020F0502020204030204" pitchFamily="34" charset="0"/>
                <a:cs typeface="Calibri" panose="020F0502020204030204" pitchFamily="34" charset="0"/>
              </a:rPr>
              <a:t>At the same time from company’s point of view its important to analysis those customers’ review to keep ahead in market by </a:t>
            </a:r>
            <a:r>
              <a:rPr lang="en-IN" dirty="0">
                <a:solidFill>
                  <a:srgbClr val="002060"/>
                </a:solidFill>
                <a:latin typeface="Calibri" panose="020F0502020204030204" pitchFamily="34" charset="0"/>
                <a:cs typeface="Calibri" panose="020F0502020204030204" pitchFamily="34" charset="0"/>
              </a:rPr>
              <a:t>acquiring and retaining maximum number of customers</a:t>
            </a:r>
          </a:p>
          <a:p>
            <a:r>
              <a:rPr lang="en-IN" dirty="0">
                <a:latin typeface="Calibri" panose="020F0502020204030204" pitchFamily="34" charset="0"/>
                <a:cs typeface="Calibri" panose="020F0502020204030204" pitchFamily="34" charset="0"/>
              </a:rPr>
              <a:t>Also, by forecasting the demand, ratings of the future products beforehand Company can always </a:t>
            </a:r>
            <a:r>
              <a:rPr lang="en-IN" dirty="0">
                <a:solidFill>
                  <a:srgbClr val="002060"/>
                </a:solidFill>
                <a:latin typeface="Calibri" panose="020F0502020204030204" pitchFamily="34" charset="0"/>
                <a:cs typeface="Calibri" panose="020F0502020204030204" pitchFamily="34" charset="0"/>
              </a:rPr>
              <a:t>apply elastic pricing and flattening the demand curve</a:t>
            </a:r>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1205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2589212" y="520430"/>
            <a:ext cx="8915399" cy="2262781"/>
          </a:xfrm>
        </p:spPr>
        <p:txBody>
          <a:bodyPr/>
          <a:lstStyle/>
          <a:p>
            <a:r>
              <a:rPr lang="en-IN" b="1" dirty="0">
                <a:solidFill>
                  <a:schemeClr val="bg2">
                    <a:lumMod val="10000"/>
                  </a:schemeClr>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976267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4228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486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47189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5735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49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r>
              <a:rPr lang="en-IN" b="1" dirty="0">
                <a:latin typeface="Calibri" panose="020F0502020204030204" pitchFamily="34" charset="0"/>
                <a:cs typeface="Calibri" panose="020F0502020204030204" pitchFamily="34" charset="0"/>
              </a:rPr>
              <a:t>Data collection </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3962399" y="1354016"/>
            <a:ext cx="7197726" cy="4437184"/>
          </a:xfrm>
        </p:spPr>
        <p:txBody>
          <a:bodyPr>
            <a:normAutofit/>
          </a:bodyPr>
          <a:lstStyle/>
          <a:p>
            <a:r>
              <a:rPr lang="en-IN" dirty="0">
                <a:latin typeface="Calibri" panose="020F0502020204030204" pitchFamily="34" charset="0"/>
                <a:cs typeface="Calibri" panose="020F0502020204030204" pitchFamily="34" charset="0"/>
              </a:rPr>
              <a:t>As a data scientist, first and foremost task is to collect the data for any kind of analysis to solve a business problem.</a:t>
            </a:r>
          </a:p>
          <a:p>
            <a:r>
              <a:rPr lang="en-IN" dirty="0">
                <a:latin typeface="Calibri" panose="020F0502020204030204" pitchFamily="34" charset="0"/>
                <a:cs typeface="Calibri" panose="020F0502020204030204" pitchFamily="34" charset="0"/>
              </a:rPr>
              <a:t>Here, I have web scrapped the top 500 reviews of Redmi note 10 pro from amazon and flipkart website</a:t>
            </a:r>
          </a:p>
          <a:p>
            <a:r>
              <a:rPr lang="en-IN" dirty="0">
                <a:latin typeface="Calibri" panose="020F0502020204030204" pitchFamily="34" charset="0"/>
                <a:cs typeface="Calibri" panose="020F0502020204030204" pitchFamily="34" charset="0"/>
              </a:rPr>
              <a:t>Using </a:t>
            </a:r>
            <a:r>
              <a:rPr lang="en-IN" dirty="0">
                <a:solidFill>
                  <a:srgbClr val="002060"/>
                </a:solidFill>
                <a:latin typeface="Calibri" panose="020F0502020204030204" pitchFamily="34" charset="0"/>
                <a:cs typeface="Calibri" panose="020F0502020204030204" pitchFamily="34" charset="0"/>
              </a:rPr>
              <a:t>beautifulsoup and selenium</a:t>
            </a:r>
          </a:p>
          <a:p>
            <a:r>
              <a:rPr lang="en-IN" dirty="0">
                <a:latin typeface="Calibri" panose="020F0502020204030204" pitchFamily="34" charset="0"/>
                <a:cs typeface="Calibri" panose="020F0502020204030204" pitchFamily="34" charset="0"/>
              </a:rPr>
              <a:t>I have taken data for </a:t>
            </a:r>
            <a:r>
              <a:rPr lang="en-IN" dirty="0">
                <a:solidFill>
                  <a:srgbClr val="002060"/>
                </a:solidFill>
                <a:latin typeface="Calibri" panose="020F0502020204030204" pitchFamily="34" charset="0"/>
                <a:cs typeface="Calibri" panose="020F0502020204030204" pitchFamily="34" charset="0"/>
              </a:rPr>
              <a:t>dates, reviews and ratings columns </a:t>
            </a:r>
            <a:r>
              <a:rPr lang="en-IN" dirty="0">
                <a:latin typeface="Calibri" panose="020F0502020204030204" pitchFamily="34" charset="0"/>
                <a:cs typeface="Calibri" panose="020F0502020204030204" pitchFamily="34" charset="0"/>
              </a:rPr>
              <a:t>and converted them all into a </a:t>
            </a:r>
            <a:r>
              <a:rPr lang="en-IN" dirty="0">
                <a:solidFill>
                  <a:srgbClr val="002060"/>
                </a:solidFill>
                <a:latin typeface="Calibri" panose="020F0502020204030204" pitchFamily="34" charset="0"/>
                <a:cs typeface="Calibri" panose="020F0502020204030204" pitchFamily="34" charset="0"/>
              </a:rPr>
              <a:t>pandas data frame </a:t>
            </a:r>
          </a:p>
          <a:p>
            <a:r>
              <a:rPr lang="en-IN" dirty="0">
                <a:latin typeface="Calibri" panose="020F0502020204030204" pitchFamily="34" charset="0"/>
                <a:cs typeface="Calibri" panose="020F0502020204030204" pitchFamily="34" charset="0"/>
              </a:rPr>
              <a:t>Then finally stored the data into two excel files separately named as</a:t>
            </a:r>
          </a:p>
          <a:p>
            <a:pPr marL="342900" indent="-342900">
              <a:buAutoNum type="arabicPeriod"/>
            </a:pPr>
            <a:r>
              <a:rPr lang="en-IN" dirty="0">
                <a:solidFill>
                  <a:srgbClr val="002060"/>
                </a:solidFill>
                <a:latin typeface="Calibri" panose="020F0502020204030204" pitchFamily="34" charset="0"/>
                <a:cs typeface="Calibri" panose="020F0502020204030204" pitchFamily="34" charset="0"/>
              </a:rPr>
              <a:t>amazon_redmi_note_10_pro_20220920.xlsx</a:t>
            </a:r>
          </a:p>
          <a:p>
            <a:pPr marL="342900" indent="-342900">
              <a:buAutoNum type="arabicPeriod"/>
            </a:pPr>
            <a:r>
              <a:rPr lang="en-IN" dirty="0">
                <a:solidFill>
                  <a:srgbClr val="002060"/>
                </a:solidFill>
                <a:latin typeface="Calibri" panose="020F0502020204030204" pitchFamily="34" charset="0"/>
                <a:cs typeface="Calibri" panose="020F0502020204030204" pitchFamily="34" charset="0"/>
              </a:rPr>
              <a:t>flipkart_redmi_note_10_pro_20220920.xlsx   </a:t>
            </a:r>
          </a:p>
        </p:txBody>
      </p:sp>
    </p:spTree>
    <p:extLst>
      <p:ext uri="{BB962C8B-B14F-4D97-AF65-F5344CB8AC3E}">
        <p14:creationId xmlns:p14="http://schemas.microsoft.com/office/powerpoint/2010/main" val="145081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r>
              <a:rPr lang="en-IN" sz="4900" b="1" dirty="0">
                <a:latin typeface="Calibri" panose="020F0502020204030204" pitchFamily="34" charset="0"/>
                <a:cs typeface="Calibri" panose="020F0502020204030204" pitchFamily="34" charset="0"/>
              </a:rPr>
              <a:t>Challenges of Data collection </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3962399" y="1354016"/>
            <a:ext cx="7197726" cy="4437184"/>
          </a:xfrm>
        </p:spPr>
        <p:txBody>
          <a:bodyPr>
            <a:normAutofit/>
          </a:bodyPr>
          <a:lstStyle/>
          <a:p>
            <a:pPr marL="342900" indent="-342900">
              <a:buAutoNum type="arabicPeriod"/>
            </a:pPr>
            <a:r>
              <a:rPr lang="en-IN" dirty="0">
                <a:latin typeface="Calibri" panose="020F0502020204030204" pitchFamily="34" charset="0"/>
                <a:cs typeface="Calibri" panose="020F0502020204030204" pitchFamily="34" charset="0"/>
              </a:rPr>
              <a:t>Rating tags were same for all 5 in amazon whereas for 3 , 4 , 5 star ratings tags were same but </a:t>
            </a:r>
            <a:r>
              <a:rPr lang="en-IN" dirty="0">
                <a:solidFill>
                  <a:srgbClr val="002060"/>
                </a:solidFill>
                <a:latin typeface="Calibri" panose="020F0502020204030204" pitchFamily="34" charset="0"/>
                <a:cs typeface="Calibri" panose="020F0502020204030204" pitchFamily="34" charset="0"/>
              </a:rPr>
              <a:t>for 2 and 1 star ratings were different</a:t>
            </a:r>
          </a:p>
          <a:p>
            <a:pPr marL="342900" indent="-342900">
              <a:buAutoNum type="arabicPeriod"/>
            </a:pPr>
            <a:r>
              <a:rPr lang="en-IN" dirty="0">
                <a:latin typeface="Calibri" panose="020F0502020204030204" pitchFamily="34" charset="0"/>
                <a:cs typeface="Calibri" panose="020F0502020204030204" pitchFamily="34" charset="0"/>
              </a:rPr>
              <a:t>Ratings and dates were not that straight-</a:t>
            </a:r>
            <a:r>
              <a:rPr lang="en-IN" dirty="0" err="1">
                <a:latin typeface="Calibri" panose="020F0502020204030204" pitchFamily="34" charset="0"/>
                <a:cs typeface="Calibri" panose="020F0502020204030204" pitchFamily="34" charset="0"/>
              </a:rPr>
              <a:t>fowardedly</a:t>
            </a:r>
            <a:r>
              <a:rPr lang="en-IN" dirty="0">
                <a:latin typeface="Calibri" panose="020F0502020204030204" pitchFamily="34" charset="0"/>
                <a:cs typeface="Calibri" panose="020F0502020204030204" pitchFamily="34" charset="0"/>
              </a:rPr>
              <a:t> extracted, I have done some </a:t>
            </a:r>
            <a:r>
              <a:rPr lang="en-IN" dirty="0">
                <a:solidFill>
                  <a:srgbClr val="002060"/>
                </a:solidFill>
                <a:latin typeface="Calibri" panose="020F0502020204030204" pitchFamily="34" charset="0"/>
                <a:cs typeface="Calibri" panose="020F0502020204030204" pitchFamily="34" charset="0"/>
              </a:rPr>
              <a:t>pre processing on dates and ratings columns</a:t>
            </a:r>
            <a:r>
              <a:rPr lang="en-IN" dirty="0">
                <a:latin typeface="Calibri" panose="020F0502020204030204" pitchFamily="34" charset="0"/>
                <a:cs typeface="Calibri" panose="020F0502020204030204" pitchFamily="34" charset="0"/>
              </a:rPr>
              <a:t>. Using </a:t>
            </a:r>
            <a:r>
              <a:rPr lang="en-IN" dirty="0">
                <a:solidFill>
                  <a:srgbClr val="002060"/>
                </a:solidFill>
                <a:latin typeface="Calibri" panose="020F0502020204030204" pitchFamily="34" charset="0"/>
                <a:cs typeface="Calibri" panose="020F0502020204030204" pitchFamily="34" charset="0"/>
              </a:rPr>
              <a:t>datetime function and regex </a:t>
            </a:r>
            <a:r>
              <a:rPr lang="en-IN" dirty="0">
                <a:latin typeface="Calibri" panose="020F0502020204030204" pitchFamily="34" charset="0"/>
                <a:cs typeface="Calibri" panose="020F0502020204030204" pitchFamily="34" charset="0"/>
              </a:rPr>
              <a:t>I have handled those problems</a:t>
            </a:r>
          </a:p>
          <a:p>
            <a:pPr marL="342900" indent="-342900">
              <a:buAutoNum type="arabicPeriod"/>
            </a:pPr>
            <a:r>
              <a:rPr lang="en-IN" dirty="0">
                <a:latin typeface="Calibri" panose="020F0502020204030204" pitchFamily="34" charset="0"/>
                <a:cs typeface="Calibri" panose="020F0502020204030204" pitchFamily="34" charset="0"/>
              </a:rPr>
              <a:t>Dates format were different for amazon and flipkart and those were handled by different techniques.</a:t>
            </a:r>
          </a:p>
          <a:p>
            <a:endParaRPr lang="en-IN" dirty="0">
              <a:solidFill>
                <a:schemeClr val="tx1"/>
              </a:solidFill>
            </a:endParaRPr>
          </a:p>
        </p:txBody>
      </p:sp>
    </p:spTree>
    <p:extLst>
      <p:ext uri="{BB962C8B-B14F-4D97-AF65-F5344CB8AC3E}">
        <p14:creationId xmlns:p14="http://schemas.microsoft.com/office/powerpoint/2010/main" val="128326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2848708" y="474785"/>
            <a:ext cx="8460886" cy="1501854"/>
          </a:xfrm>
        </p:spPr>
        <p:txBody>
          <a:bodyPr>
            <a:normAutofit fontScale="90000"/>
          </a:bodyPr>
          <a:lstStyle/>
          <a:p>
            <a:r>
              <a:rPr lang="en-IN" b="1" dirty="0">
                <a:latin typeface="Calibri" panose="020F0502020204030204" pitchFamily="34" charset="0"/>
                <a:cs typeface="Calibri" panose="020F0502020204030204" pitchFamily="34" charset="0"/>
              </a:rPr>
              <a:t>Distribution of ratings</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1767254" y="1354016"/>
            <a:ext cx="9392871" cy="4437184"/>
          </a:xfrm>
        </p:spPr>
        <p:txBody>
          <a:bodyPr>
            <a:normAutofit/>
          </a:bodyPr>
          <a:lstStyle/>
          <a:p>
            <a:r>
              <a:rPr lang="en-IN" dirty="0">
                <a:solidFill>
                  <a:srgbClr val="002060"/>
                </a:solidFill>
              </a:rPr>
              <a:t>                                                                                                                                                                                                 </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r>
              <a:rPr lang="en-IN" dirty="0">
                <a:solidFill>
                  <a:srgbClr val="002060"/>
                </a:solidFill>
              </a:rPr>
              <a:t>   Amazon                                                                        Flipkart    </a:t>
            </a:r>
          </a:p>
          <a:p>
            <a:r>
              <a:rPr lang="en-IN" sz="1600" dirty="0">
                <a:solidFill>
                  <a:schemeClr val="tx1"/>
                </a:solidFill>
                <a:latin typeface="Calibri" panose="020F0502020204030204" pitchFamily="34" charset="0"/>
                <a:cs typeface="Calibri" panose="020F0502020204030204" pitchFamily="34" charset="0"/>
              </a:rPr>
              <a:t> out of 500, 1 and 2 star almost negligible                                       out of 678, 1  star rating is at 3</a:t>
            </a:r>
            <a:r>
              <a:rPr lang="en-IN" sz="1600" baseline="30000" dirty="0">
                <a:solidFill>
                  <a:schemeClr val="tx1"/>
                </a:solidFill>
                <a:latin typeface="Calibri" panose="020F0502020204030204" pitchFamily="34" charset="0"/>
                <a:cs typeface="Calibri" panose="020F0502020204030204" pitchFamily="34" charset="0"/>
              </a:rPr>
              <a:t>rd</a:t>
            </a:r>
            <a:r>
              <a:rPr lang="en-IN" sz="1600" dirty="0">
                <a:solidFill>
                  <a:schemeClr val="tx1"/>
                </a:solidFill>
                <a:latin typeface="Calibri" panose="020F0502020204030204" pitchFamily="34" charset="0"/>
                <a:cs typeface="Calibri" panose="020F0502020204030204" pitchFamily="34" charset="0"/>
              </a:rPr>
              <a:t> position                                                    </a:t>
            </a:r>
          </a:p>
          <a:p>
            <a:r>
              <a:rPr lang="en-IN" sz="1600" dirty="0">
                <a:solidFill>
                  <a:schemeClr val="tx1"/>
                </a:solidFill>
                <a:latin typeface="Calibri" panose="020F0502020204030204" pitchFamily="34" charset="0"/>
                <a:cs typeface="Calibri" panose="020F0502020204030204" pitchFamily="34" charset="0"/>
              </a:rPr>
              <a:t>              </a:t>
            </a:r>
          </a:p>
        </p:txBody>
      </p:sp>
      <p:pic>
        <p:nvPicPr>
          <p:cNvPr id="11" name="Picture 10">
            <a:extLst>
              <a:ext uri="{FF2B5EF4-FFF2-40B4-BE49-F238E27FC236}">
                <a16:creationId xmlns:a16="http://schemas.microsoft.com/office/drawing/2014/main" id="{68E9510A-C27B-4E7E-3D52-E8E3790F74D3}"/>
              </a:ext>
            </a:extLst>
          </p:cNvPr>
          <p:cNvPicPr>
            <a:picLocks noChangeAspect="1"/>
          </p:cNvPicPr>
          <p:nvPr/>
        </p:nvPicPr>
        <p:blipFill>
          <a:blip r:embed="rId2"/>
          <a:stretch>
            <a:fillRect/>
          </a:stretch>
        </p:blipFill>
        <p:spPr>
          <a:xfrm>
            <a:off x="6246270" y="1225712"/>
            <a:ext cx="4763585" cy="3150318"/>
          </a:xfrm>
          <a:prstGeom prst="rect">
            <a:avLst/>
          </a:prstGeom>
        </p:spPr>
      </p:pic>
      <p:pic>
        <p:nvPicPr>
          <p:cNvPr id="13" name="Picture 12">
            <a:extLst>
              <a:ext uri="{FF2B5EF4-FFF2-40B4-BE49-F238E27FC236}">
                <a16:creationId xmlns:a16="http://schemas.microsoft.com/office/drawing/2014/main" id="{B6DCF445-1C95-00FE-957D-9AE5DE3D3096}"/>
              </a:ext>
            </a:extLst>
          </p:cNvPr>
          <p:cNvPicPr>
            <a:picLocks noChangeAspect="1"/>
          </p:cNvPicPr>
          <p:nvPr/>
        </p:nvPicPr>
        <p:blipFill>
          <a:blip r:embed="rId3"/>
          <a:stretch>
            <a:fillRect/>
          </a:stretch>
        </p:blipFill>
        <p:spPr>
          <a:xfrm>
            <a:off x="1624970" y="1263821"/>
            <a:ext cx="4763585" cy="3112209"/>
          </a:xfrm>
          <a:prstGeom prst="rect">
            <a:avLst/>
          </a:prstGeom>
        </p:spPr>
      </p:pic>
    </p:spTree>
    <p:extLst>
      <p:ext uri="{BB962C8B-B14F-4D97-AF65-F5344CB8AC3E}">
        <p14:creationId xmlns:p14="http://schemas.microsoft.com/office/powerpoint/2010/main" val="397545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2646485" y="474785"/>
            <a:ext cx="8663109" cy="1501854"/>
          </a:xfrm>
        </p:spPr>
        <p:txBody>
          <a:bodyPr>
            <a:normAutofit/>
          </a:bodyPr>
          <a:lstStyle/>
          <a:p>
            <a:r>
              <a:rPr lang="en-IN" sz="3300" b="1" dirty="0">
                <a:latin typeface="Calibri" panose="020F0502020204030204" pitchFamily="34" charset="0"/>
                <a:cs typeface="Calibri" panose="020F0502020204030204" pitchFamily="34" charset="0"/>
              </a:rPr>
              <a:t>Number of ratings based on months </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1767254" y="1354016"/>
            <a:ext cx="9392871" cy="4437184"/>
          </a:xfrm>
        </p:spPr>
        <p:txBody>
          <a:bodyPr>
            <a:normAutofit/>
          </a:bodyPr>
          <a:lstStyle/>
          <a:p>
            <a:r>
              <a:rPr lang="en-IN" dirty="0">
                <a:solidFill>
                  <a:srgbClr val="002060"/>
                </a:solidFill>
              </a:rPr>
              <a:t>                                                                                                                                                                                                 </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r>
              <a:rPr lang="en-IN" dirty="0">
                <a:solidFill>
                  <a:srgbClr val="002060"/>
                </a:solidFill>
              </a:rPr>
              <a:t>   Amazon                                                                        Flipkart    </a:t>
            </a:r>
          </a:p>
          <a:p>
            <a:r>
              <a:rPr lang="en-IN" sz="1600" dirty="0">
                <a:solidFill>
                  <a:schemeClr val="tx1"/>
                </a:solidFill>
                <a:latin typeface="Calibri" panose="020F0502020204030204" pitchFamily="34" charset="0"/>
                <a:cs typeface="Calibri" panose="020F0502020204030204" pitchFamily="34" charset="0"/>
              </a:rPr>
              <a:t>Max rating was given at august, followed by                             Max at September, and quite high during April to                 July                                                                                                     September</a:t>
            </a:r>
          </a:p>
        </p:txBody>
      </p:sp>
      <p:pic>
        <p:nvPicPr>
          <p:cNvPr id="5" name="Picture 4">
            <a:extLst>
              <a:ext uri="{FF2B5EF4-FFF2-40B4-BE49-F238E27FC236}">
                <a16:creationId xmlns:a16="http://schemas.microsoft.com/office/drawing/2014/main" id="{756727DD-8A26-24B3-BAB4-5F16ECDF7330}"/>
              </a:ext>
            </a:extLst>
          </p:cNvPr>
          <p:cNvPicPr>
            <a:picLocks noChangeAspect="1"/>
          </p:cNvPicPr>
          <p:nvPr/>
        </p:nvPicPr>
        <p:blipFill>
          <a:blip r:embed="rId2"/>
          <a:stretch>
            <a:fillRect/>
          </a:stretch>
        </p:blipFill>
        <p:spPr>
          <a:xfrm>
            <a:off x="1401830" y="1172736"/>
            <a:ext cx="4763585" cy="3366267"/>
          </a:xfrm>
          <a:prstGeom prst="rect">
            <a:avLst/>
          </a:prstGeom>
        </p:spPr>
      </p:pic>
      <p:pic>
        <p:nvPicPr>
          <p:cNvPr id="9" name="Picture 8">
            <a:extLst>
              <a:ext uri="{FF2B5EF4-FFF2-40B4-BE49-F238E27FC236}">
                <a16:creationId xmlns:a16="http://schemas.microsoft.com/office/drawing/2014/main" id="{4D82C50C-3A05-769C-D674-264147DDCE3F}"/>
              </a:ext>
            </a:extLst>
          </p:cNvPr>
          <p:cNvPicPr>
            <a:picLocks noChangeAspect="1"/>
          </p:cNvPicPr>
          <p:nvPr/>
        </p:nvPicPr>
        <p:blipFill>
          <a:blip r:embed="rId3"/>
          <a:stretch>
            <a:fillRect/>
          </a:stretch>
        </p:blipFill>
        <p:spPr>
          <a:xfrm>
            <a:off x="6493660" y="1172736"/>
            <a:ext cx="4763585" cy="3366267"/>
          </a:xfrm>
          <a:prstGeom prst="rect">
            <a:avLst/>
          </a:prstGeom>
        </p:spPr>
      </p:pic>
    </p:spTree>
    <p:extLst>
      <p:ext uri="{BB962C8B-B14F-4D97-AF65-F5344CB8AC3E}">
        <p14:creationId xmlns:p14="http://schemas.microsoft.com/office/powerpoint/2010/main" val="311037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r>
              <a:rPr lang="en-IN" b="1" dirty="0">
                <a:latin typeface="Calibri" panose="020F0502020204030204" pitchFamily="34" charset="0"/>
                <a:cs typeface="Calibri" panose="020F0502020204030204" pitchFamily="34" charset="0"/>
              </a:rPr>
              <a:t>Analysis</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984738" y="1169377"/>
            <a:ext cx="10175387" cy="4621823"/>
          </a:xfrm>
        </p:spPr>
        <p:txBody>
          <a:bodyPr>
            <a:normAutofit/>
          </a:bodyPr>
          <a:lstStyle/>
          <a:p>
            <a:r>
              <a:rPr lang="en-IN" sz="3000" b="1" dirty="0">
                <a:solidFill>
                  <a:srgbClr val="002060"/>
                </a:solidFill>
                <a:latin typeface="Calibri" panose="020F0502020204030204" pitchFamily="34" charset="0"/>
                <a:cs typeface="Calibri" panose="020F0502020204030204" pitchFamily="34" charset="0"/>
              </a:rPr>
              <a:t>WordCloud for Amazon</a:t>
            </a:r>
          </a:p>
        </p:txBody>
      </p:sp>
      <p:pic>
        <p:nvPicPr>
          <p:cNvPr id="5" name="Picture 4">
            <a:extLst>
              <a:ext uri="{FF2B5EF4-FFF2-40B4-BE49-F238E27FC236}">
                <a16:creationId xmlns:a16="http://schemas.microsoft.com/office/drawing/2014/main" id="{50AE9EA3-D1E1-953D-B53D-026DE9CC783F}"/>
              </a:ext>
            </a:extLst>
          </p:cNvPr>
          <p:cNvPicPr>
            <a:picLocks noChangeAspect="1"/>
          </p:cNvPicPr>
          <p:nvPr/>
        </p:nvPicPr>
        <p:blipFill>
          <a:blip r:embed="rId2"/>
          <a:stretch>
            <a:fillRect/>
          </a:stretch>
        </p:blipFill>
        <p:spPr>
          <a:xfrm>
            <a:off x="557092" y="1698097"/>
            <a:ext cx="2784892" cy="1874511"/>
          </a:xfrm>
          <a:prstGeom prst="rect">
            <a:avLst/>
          </a:prstGeom>
        </p:spPr>
      </p:pic>
      <p:pic>
        <p:nvPicPr>
          <p:cNvPr id="7" name="Picture 6">
            <a:extLst>
              <a:ext uri="{FF2B5EF4-FFF2-40B4-BE49-F238E27FC236}">
                <a16:creationId xmlns:a16="http://schemas.microsoft.com/office/drawing/2014/main" id="{D35C3FB0-4721-1EC0-59F3-5EB10B608576}"/>
              </a:ext>
            </a:extLst>
          </p:cNvPr>
          <p:cNvPicPr>
            <a:picLocks noChangeAspect="1"/>
          </p:cNvPicPr>
          <p:nvPr/>
        </p:nvPicPr>
        <p:blipFill>
          <a:blip r:embed="rId3"/>
          <a:stretch>
            <a:fillRect/>
          </a:stretch>
        </p:blipFill>
        <p:spPr>
          <a:xfrm>
            <a:off x="3482875" y="1698096"/>
            <a:ext cx="3024799" cy="1874511"/>
          </a:xfrm>
          <a:prstGeom prst="rect">
            <a:avLst/>
          </a:prstGeom>
        </p:spPr>
      </p:pic>
      <p:pic>
        <p:nvPicPr>
          <p:cNvPr id="9" name="Picture 8">
            <a:extLst>
              <a:ext uri="{FF2B5EF4-FFF2-40B4-BE49-F238E27FC236}">
                <a16:creationId xmlns:a16="http://schemas.microsoft.com/office/drawing/2014/main" id="{CF70CF15-05E4-8C3B-44C7-D6B81864981C}"/>
              </a:ext>
            </a:extLst>
          </p:cNvPr>
          <p:cNvPicPr>
            <a:picLocks noChangeAspect="1"/>
          </p:cNvPicPr>
          <p:nvPr/>
        </p:nvPicPr>
        <p:blipFill>
          <a:blip r:embed="rId4"/>
          <a:stretch>
            <a:fillRect/>
          </a:stretch>
        </p:blipFill>
        <p:spPr>
          <a:xfrm>
            <a:off x="6655561" y="1635369"/>
            <a:ext cx="2784893" cy="1874511"/>
          </a:xfrm>
          <a:prstGeom prst="rect">
            <a:avLst/>
          </a:prstGeom>
        </p:spPr>
      </p:pic>
      <p:pic>
        <p:nvPicPr>
          <p:cNvPr id="11" name="Picture 10">
            <a:extLst>
              <a:ext uri="{FF2B5EF4-FFF2-40B4-BE49-F238E27FC236}">
                <a16:creationId xmlns:a16="http://schemas.microsoft.com/office/drawing/2014/main" id="{505FD74F-D706-D852-FEB1-C02373336614}"/>
              </a:ext>
            </a:extLst>
          </p:cNvPr>
          <p:cNvPicPr>
            <a:picLocks noChangeAspect="1"/>
          </p:cNvPicPr>
          <p:nvPr/>
        </p:nvPicPr>
        <p:blipFill>
          <a:blip r:embed="rId5"/>
          <a:stretch>
            <a:fillRect/>
          </a:stretch>
        </p:blipFill>
        <p:spPr>
          <a:xfrm>
            <a:off x="9527268" y="1635369"/>
            <a:ext cx="2664732" cy="1793631"/>
          </a:xfrm>
          <a:prstGeom prst="rect">
            <a:avLst/>
          </a:prstGeom>
        </p:spPr>
      </p:pic>
      <p:graphicFrame>
        <p:nvGraphicFramePr>
          <p:cNvPr id="12" name="Table 12">
            <a:extLst>
              <a:ext uri="{FF2B5EF4-FFF2-40B4-BE49-F238E27FC236}">
                <a16:creationId xmlns:a16="http://schemas.microsoft.com/office/drawing/2014/main" id="{24013D94-61B5-8DEF-E79F-34B1309B9F12}"/>
              </a:ext>
            </a:extLst>
          </p:cNvPr>
          <p:cNvGraphicFramePr>
            <a:graphicFrameLocks noGrp="1"/>
          </p:cNvGraphicFramePr>
          <p:nvPr>
            <p:extLst>
              <p:ext uri="{D42A27DB-BD31-4B8C-83A1-F6EECF244321}">
                <p14:modId xmlns:p14="http://schemas.microsoft.com/office/powerpoint/2010/main" val="3609341879"/>
              </p:ext>
            </p:extLst>
          </p:nvPr>
        </p:nvGraphicFramePr>
        <p:xfrm>
          <a:off x="492368" y="3932224"/>
          <a:ext cx="11632222" cy="1463040"/>
        </p:xfrm>
        <a:graphic>
          <a:graphicData uri="http://schemas.openxmlformats.org/drawingml/2006/table">
            <a:tbl>
              <a:tblPr firstRow="1" bandRow="1">
                <a:tableStyleId>{5C22544A-7EE6-4342-B048-85BDC9FD1C3A}</a:tableStyleId>
              </a:tblPr>
              <a:tblGrid>
                <a:gridCol w="3264445">
                  <a:extLst>
                    <a:ext uri="{9D8B030D-6E8A-4147-A177-3AD203B41FA5}">
                      <a16:colId xmlns:a16="http://schemas.microsoft.com/office/drawing/2014/main" val="3038969235"/>
                    </a:ext>
                  </a:extLst>
                </a:gridCol>
                <a:gridCol w="3112611">
                  <a:extLst>
                    <a:ext uri="{9D8B030D-6E8A-4147-A177-3AD203B41FA5}">
                      <a16:colId xmlns:a16="http://schemas.microsoft.com/office/drawing/2014/main" val="1808659808"/>
                    </a:ext>
                  </a:extLst>
                </a:gridCol>
                <a:gridCol w="2741459">
                  <a:extLst>
                    <a:ext uri="{9D8B030D-6E8A-4147-A177-3AD203B41FA5}">
                      <a16:colId xmlns:a16="http://schemas.microsoft.com/office/drawing/2014/main" val="731831022"/>
                    </a:ext>
                  </a:extLst>
                </a:gridCol>
                <a:gridCol w="2513707">
                  <a:extLst>
                    <a:ext uri="{9D8B030D-6E8A-4147-A177-3AD203B41FA5}">
                      <a16:colId xmlns:a16="http://schemas.microsoft.com/office/drawing/2014/main" val="1631434981"/>
                    </a:ext>
                  </a:extLst>
                </a:gridCol>
              </a:tblGrid>
              <a:tr h="1155342">
                <a:tc>
                  <a:txBody>
                    <a:bodyPr/>
                    <a:lstStyle/>
                    <a:p>
                      <a:r>
                        <a:rPr lang="en-IN" dirty="0"/>
                        <a:t>Using normal </a:t>
                      </a:r>
                      <a:r>
                        <a:rPr lang="en-IN" dirty="0" err="1"/>
                        <a:t>nltk</a:t>
                      </a:r>
                      <a:r>
                        <a:rPr lang="en-IN" dirty="0"/>
                        <a:t> STOPWORDS</a:t>
                      </a:r>
                    </a:p>
                    <a:p>
                      <a:endParaRPr lang="en-IN" dirty="0"/>
                    </a:p>
                    <a:p>
                      <a:endParaRPr lang="en-IN" dirty="0"/>
                    </a:p>
                  </a:txBody>
                  <a:tcPr>
                    <a:solidFill>
                      <a:schemeClr val="accent6">
                        <a:lumMod val="75000"/>
                      </a:schemeClr>
                    </a:solidFill>
                  </a:tcPr>
                </a:tc>
                <a:tc>
                  <a:txBody>
                    <a:bodyPr/>
                    <a:lstStyle/>
                    <a:p>
                      <a:r>
                        <a:rPr lang="en-IN" dirty="0"/>
                        <a:t>Excluding </a:t>
                      </a:r>
                      <a:r>
                        <a:rPr lang="en-IN" dirty="0" err="1"/>
                        <a:t>redmi</a:t>
                      </a:r>
                      <a:r>
                        <a:rPr lang="en-IN" dirty="0"/>
                        <a:t> , phone, pro etc </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Excluding </a:t>
                      </a:r>
                      <a:r>
                        <a:rPr lang="en-IN" dirty="0" err="1"/>
                        <a:t>redmi</a:t>
                      </a:r>
                      <a:r>
                        <a:rPr lang="en-IN" dirty="0"/>
                        <a:t> , phone, pro etc and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Ngram_range</a:t>
                      </a:r>
                      <a:r>
                        <a:rPr lang="en-IN" dirty="0"/>
                        <a:t>=(2,2)</a:t>
                      </a:r>
                    </a:p>
                    <a:p>
                      <a:endParaRPr lang="en-IN" dirty="0"/>
                    </a:p>
                  </a:txBody>
                  <a:tcPr>
                    <a:solidFill>
                      <a:srgbClr val="00B0F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chemeClr val="tx1"/>
                          </a:solidFill>
                        </a:rPr>
                        <a:t>Excluding </a:t>
                      </a:r>
                      <a:r>
                        <a:rPr lang="en-IN" dirty="0" err="1">
                          <a:solidFill>
                            <a:schemeClr val="tx1"/>
                          </a:solidFill>
                        </a:rPr>
                        <a:t>redmi</a:t>
                      </a:r>
                      <a:r>
                        <a:rPr lang="en-IN" dirty="0">
                          <a:solidFill>
                            <a:schemeClr val="tx1"/>
                          </a:solidFill>
                        </a:rPr>
                        <a:t> , phone, pro etc and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solidFill>
                            <a:schemeClr val="tx1"/>
                          </a:solidFill>
                        </a:rPr>
                        <a:t>Ngram_range</a:t>
                      </a:r>
                      <a:r>
                        <a:rPr lang="en-IN" dirty="0">
                          <a:solidFill>
                            <a:schemeClr val="tx1"/>
                          </a:solidFill>
                        </a:rPr>
                        <a:t>=(3,3)</a:t>
                      </a:r>
                    </a:p>
                    <a:p>
                      <a:endParaRPr lang="en-IN" dirty="0"/>
                    </a:p>
                    <a:p>
                      <a:endParaRPr lang="en-IN" dirty="0"/>
                    </a:p>
                  </a:txBody>
                  <a:tcPr>
                    <a:solidFill>
                      <a:srgbClr val="FFFF00"/>
                    </a:solidFill>
                  </a:tcPr>
                </a:tc>
                <a:extLst>
                  <a:ext uri="{0D108BD9-81ED-4DB2-BD59-A6C34878D82A}">
                    <a16:rowId xmlns:a16="http://schemas.microsoft.com/office/drawing/2014/main" val="3618408930"/>
                  </a:ext>
                </a:extLst>
              </a:tr>
            </a:tbl>
          </a:graphicData>
        </a:graphic>
      </p:graphicFrame>
      <p:sp>
        <p:nvSpPr>
          <p:cNvPr id="6" name="TextBox 5">
            <a:extLst>
              <a:ext uri="{FF2B5EF4-FFF2-40B4-BE49-F238E27FC236}">
                <a16:creationId xmlns:a16="http://schemas.microsoft.com/office/drawing/2014/main" id="{C67694D8-1341-A682-E42E-56FAB03416AF}"/>
              </a:ext>
            </a:extLst>
          </p:cNvPr>
          <p:cNvSpPr txBox="1"/>
          <p:nvPr/>
        </p:nvSpPr>
        <p:spPr>
          <a:xfrm>
            <a:off x="5381828" y="5380672"/>
            <a:ext cx="5114318" cy="1477328"/>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Key features:</a:t>
            </a:r>
          </a:p>
          <a:p>
            <a:pPr marL="342900" indent="-342900">
              <a:buAutoNum type="arabicPeriod"/>
            </a:pPr>
            <a:r>
              <a:rPr lang="en-IN" b="1" dirty="0">
                <a:latin typeface="Calibri" panose="020F0502020204030204" pitchFamily="34" charset="0"/>
                <a:cs typeface="Calibri" panose="020F0502020204030204" pitchFamily="34" charset="0"/>
              </a:rPr>
              <a:t>Good camera quality</a:t>
            </a:r>
          </a:p>
          <a:p>
            <a:pPr marL="342900" indent="-342900">
              <a:buAutoNum type="arabicPeriod"/>
            </a:pPr>
            <a:r>
              <a:rPr lang="en-IN" b="1" dirty="0">
                <a:latin typeface="Calibri" panose="020F0502020204030204" pitchFamily="34" charset="0"/>
                <a:cs typeface="Calibri" panose="020F0502020204030204" pitchFamily="34" charset="0"/>
              </a:rPr>
              <a:t>Good battery backup</a:t>
            </a:r>
          </a:p>
          <a:p>
            <a:pPr marL="342900" indent="-342900">
              <a:buAutoNum type="arabicPeriod"/>
            </a:pPr>
            <a:r>
              <a:rPr lang="en-IN" b="1" dirty="0">
                <a:latin typeface="Calibri" panose="020F0502020204030204" pitchFamily="34" charset="0"/>
                <a:cs typeface="Calibri" panose="020F0502020204030204" pitchFamily="34" charset="0"/>
              </a:rPr>
              <a:t>Good  price range</a:t>
            </a:r>
          </a:p>
          <a:p>
            <a:pPr marL="342900" indent="-342900">
              <a:buAutoNum type="arabicPeriod"/>
            </a:pPr>
            <a:r>
              <a:rPr lang="en-IN" b="1" dirty="0">
                <a:latin typeface="Calibri" panose="020F0502020204030204" pitchFamily="34" charset="0"/>
                <a:cs typeface="Calibri" panose="020F0502020204030204" pitchFamily="34" charset="0"/>
              </a:rPr>
              <a:t>Good sound quality</a:t>
            </a:r>
            <a:endParaRPr lang="en-IN" dirty="0"/>
          </a:p>
        </p:txBody>
      </p:sp>
    </p:spTree>
    <p:extLst>
      <p:ext uri="{BB962C8B-B14F-4D97-AF65-F5344CB8AC3E}">
        <p14:creationId xmlns:p14="http://schemas.microsoft.com/office/powerpoint/2010/main" val="277912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r>
              <a:rPr lang="en-IN" b="1" dirty="0">
                <a:latin typeface="Calibri" panose="020F0502020204030204" pitchFamily="34" charset="0"/>
                <a:cs typeface="Calibri" panose="020F0502020204030204" pitchFamily="34" charset="0"/>
              </a:rPr>
              <a:t>Analysis</a:t>
            </a: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984738" y="1169377"/>
            <a:ext cx="10175387" cy="4621823"/>
          </a:xfrm>
        </p:spPr>
        <p:txBody>
          <a:bodyPr>
            <a:normAutofit/>
          </a:bodyPr>
          <a:lstStyle/>
          <a:p>
            <a:r>
              <a:rPr lang="en-IN" sz="3000" b="1" dirty="0">
                <a:solidFill>
                  <a:srgbClr val="002060"/>
                </a:solidFill>
                <a:latin typeface="Calibri" panose="020F0502020204030204" pitchFamily="34" charset="0"/>
                <a:cs typeface="Calibri" panose="020F0502020204030204" pitchFamily="34" charset="0"/>
              </a:rPr>
              <a:t>1.b.WordCloud for Flipkart</a:t>
            </a:r>
          </a:p>
        </p:txBody>
      </p:sp>
      <p:graphicFrame>
        <p:nvGraphicFramePr>
          <p:cNvPr id="12" name="Table 12">
            <a:extLst>
              <a:ext uri="{FF2B5EF4-FFF2-40B4-BE49-F238E27FC236}">
                <a16:creationId xmlns:a16="http://schemas.microsoft.com/office/drawing/2014/main" id="{24013D94-61B5-8DEF-E79F-34B1309B9F12}"/>
              </a:ext>
            </a:extLst>
          </p:cNvPr>
          <p:cNvGraphicFramePr>
            <a:graphicFrameLocks noGrp="1"/>
          </p:cNvGraphicFramePr>
          <p:nvPr>
            <p:extLst>
              <p:ext uri="{D42A27DB-BD31-4B8C-83A1-F6EECF244321}">
                <p14:modId xmlns:p14="http://schemas.microsoft.com/office/powerpoint/2010/main" val="111979448"/>
              </p:ext>
            </p:extLst>
          </p:nvPr>
        </p:nvGraphicFramePr>
        <p:xfrm>
          <a:off x="492368" y="3932224"/>
          <a:ext cx="11632222" cy="1188720"/>
        </p:xfrm>
        <a:graphic>
          <a:graphicData uri="http://schemas.openxmlformats.org/drawingml/2006/table">
            <a:tbl>
              <a:tblPr firstRow="1" bandRow="1">
                <a:tableStyleId>{5C22544A-7EE6-4342-B048-85BDC9FD1C3A}</a:tableStyleId>
              </a:tblPr>
              <a:tblGrid>
                <a:gridCol w="3264445">
                  <a:extLst>
                    <a:ext uri="{9D8B030D-6E8A-4147-A177-3AD203B41FA5}">
                      <a16:colId xmlns:a16="http://schemas.microsoft.com/office/drawing/2014/main" val="3038969235"/>
                    </a:ext>
                  </a:extLst>
                </a:gridCol>
                <a:gridCol w="3112611">
                  <a:extLst>
                    <a:ext uri="{9D8B030D-6E8A-4147-A177-3AD203B41FA5}">
                      <a16:colId xmlns:a16="http://schemas.microsoft.com/office/drawing/2014/main" val="1808659808"/>
                    </a:ext>
                  </a:extLst>
                </a:gridCol>
                <a:gridCol w="2741459">
                  <a:extLst>
                    <a:ext uri="{9D8B030D-6E8A-4147-A177-3AD203B41FA5}">
                      <a16:colId xmlns:a16="http://schemas.microsoft.com/office/drawing/2014/main" val="731831022"/>
                    </a:ext>
                  </a:extLst>
                </a:gridCol>
                <a:gridCol w="2513707">
                  <a:extLst>
                    <a:ext uri="{9D8B030D-6E8A-4147-A177-3AD203B41FA5}">
                      <a16:colId xmlns:a16="http://schemas.microsoft.com/office/drawing/2014/main" val="1631434981"/>
                    </a:ext>
                  </a:extLst>
                </a:gridCol>
              </a:tblGrid>
              <a:tr h="1038610">
                <a:tc>
                  <a:txBody>
                    <a:bodyPr/>
                    <a:lstStyle/>
                    <a:p>
                      <a:r>
                        <a:rPr lang="en-IN" dirty="0"/>
                        <a:t>Using normal </a:t>
                      </a:r>
                      <a:r>
                        <a:rPr lang="en-IN" dirty="0" err="1"/>
                        <a:t>nltk</a:t>
                      </a:r>
                      <a:r>
                        <a:rPr lang="en-IN" dirty="0"/>
                        <a:t> STOPWORDS</a:t>
                      </a:r>
                    </a:p>
                    <a:p>
                      <a:endParaRPr lang="en-IN" dirty="0"/>
                    </a:p>
                  </a:txBody>
                  <a:tcPr>
                    <a:solidFill>
                      <a:schemeClr val="accent6">
                        <a:lumMod val="75000"/>
                      </a:schemeClr>
                    </a:solidFill>
                  </a:tcPr>
                </a:tc>
                <a:tc>
                  <a:txBody>
                    <a:bodyPr/>
                    <a:lstStyle/>
                    <a:p>
                      <a:r>
                        <a:rPr lang="en-IN" dirty="0"/>
                        <a:t>Excluding </a:t>
                      </a:r>
                      <a:r>
                        <a:rPr lang="en-IN" dirty="0" err="1"/>
                        <a:t>redmi</a:t>
                      </a:r>
                      <a:r>
                        <a:rPr lang="en-IN" dirty="0"/>
                        <a:t> , phone, pro etc </a:t>
                      </a:r>
                    </a:p>
                  </a:txBody>
                  <a:tcPr>
                    <a:solidFill>
                      <a:schemeClr val="accent1">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Excluding </a:t>
                      </a:r>
                      <a:r>
                        <a:rPr lang="en-IN" dirty="0" err="1"/>
                        <a:t>redmi</a:t>
                      </a:r>
                      <a:r>
                        <a:rPr lang="en-IN" dirty="0"/>
                        <a:t> , phone, pro etc and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Ngram_range</a:t>
                      </a:r>
                      <a:r>
                        <a:rPr lang="en-IN" dirty="0"/>
                        <a:t>=(2,2)</a:t>
                      </a:r>
                    </a:p>
                  </a:txBody>
                  <a:tcPr>
                    <a:solidFill>
                      <a:srgbClr val="00B0F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chemeClr val="tx1"/>
                          </a:solidFill>
                        </a:rPr>
                        <a:t>Excluding </a:t>
                      </a:r>
                      <a:r>
                        <a:rPr lang="en-IN" dirty="0" err="1">
                          <a:solidFill>
                            <a:schemeClr val="tx1"/>
                          </a:solidFill>
                        </a:rPr>
                        <a:t>redmi</a:t>
                      </a:r>
                      <a:r>
                        <a:rPr lang="en-IN" dirty="0">
                          <a:solidFill>
                            <a:schemeClr val="tx1"/>
                          </a:solidFill>
                        </a:rPr>
                        <a:t> , phone, pro etc and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solidFill>
                            <a:schemeClr val="tx1"/>
                          </a:solidFill>
                        </a:rPr>
                        <a:t>Ngram_range</a:t>
                      </a:r>
                      <a:r>
                        <a:rPr lang="en-IN" dirty="0">
                          <a:solidFill>
                            <a:schemeClr val="tx1"/>
                          </a:solidFill>
                        </a:rPr>
                        <a:t>=(3,3)</a:t>
                      </a:r>
                    </a:p>
                    <a:p>
                      <a:endParaRPr lang="en-IN" dirty="0">
                        <a:solidFill>
                          <a:schemeClr val="tx1"/>
                        </a:solidFill>
                      </a:endParaRPr>
                    </a:p>
                  </a:txBody>
                  <a:tcPr>
                    <a:solidFill>
                      <a:srgbClr val="FFFF00"/>
                    </a:solidFill>
                  </a:tcPr>
                </a:tc>
                <a:extLst>
                  <a:ext uri="{0D108BD9-81ED-4DB2-BD59-A6C34878D82A}">
                    <a16:rowId xmlns:a16="http://schemas.microsoft.com/office/drawing/2014/main" val="3618408930"/>
                  </a:ext>
                </a:extLst>
              </a:tr>
            </a:tbl>
          </a:graphicData>
        </a:graphic>
      </p:graphicFrame>
      <p:sp>
        <p:nvSpPr>
          <p:cNvPr id="6" name="TextBox 5">
            <a:extLst>
              <a:ext uri="{FF2B5EF4-FFF2-40B4-BE49-F238E27FC236}">
                <a16:creationId xmlns:a16="http://schemas.microsoft.com/office/drawing/2014/main" id="{F58D097B-BAB4-912F-63C3-C375A36CB782}"/>
              </a:ext>
            </a:extLst>
          </p:cNvPr>
          <p:cNvSpPr txBox="1"/>
          <p:nvPr/>
        </p:nvSpPr>
        <p:spPr>
          <a:xfrm>
            <a:off x="5065747" y="5159904"/>
            <a:ext cx="6094378" cy="1200329"/>
          </a:xfrm>
          <a:prstGeom prst="rect">
            <a:avLst/>
          </a:prstGeom>
          <a:noFill/>
        </p:spPr>
        <p:txBody>
          <a:bodyPr wrap="square">
            <a:spAutoFit/>
          </a:bodyPr>
          <a:lstStyle/>
          <a:p>
            <a:r>
              <a:rPr lang="en-IN" b="1" dirty="0">
                <a:latin typeface="Calibri" panose="020F0502020204030204" pitchFamily="34" charset="0"/>
                <a:cs typeface="Calibri" panose="020F0502020204030204" pitchFamily="34" charset="0"/>
              </a:rPr>
              <a:t>Key features:</a:t>
            </a:r>
          </a:p>
          <a:p>
            <a:pPr marL="342900" indent="-342900">
              <a:buAutoNum type="arabicPeriod"/>
            </a:pPr>
            <a:r>
              <a:rPr lang="en-IN" b="1" dirty="0">
                <a:latin typeface="Calibri" panose="020F0502020204030204" pitchFamily="34" charset="0"/>
                <a:cs typeface="Calibri" panose="020F0502020204030204" pitchFamily="34" charset="0"/>
              </a:rPr>
              <a:t>Good camera quality</a:t>
            </a:r>
          </a:p>
          <a:p>
            <a:pPr marL="342900" indent="-342900">
              <a:buAutoNum type="arabicPeriod"/>
            </a:pPr>
            <a:r>
              <a:rPr lang="en-IN" b="1" dirty="0">
                <a:latin typeface="Calibri" panose="020F0502020204030204" pitchFamily="34" charset="0"/>
                <a:cs typeface="Calibri" panose="020F0502020204030204" pitchFamily="34" charset="0"/>
              </a:rPr>
              <a:t>Good battery backup</a:t>
            </a:r>
          </a:p>
          <a:p>
            <a:pPr marL="342900" indent="-342900">
              <a:buAutoNum type="arabicPeriod"/>
            </a:pPr>
            <a:r>
              <a:rPr lang="en-IN" b="1" dirty="0">
                <a:latin typeface="Calibri" panose="020F0502020204030204" pitchFamily="34" charset="0"/>
                <a:cs typeface="Calibri" panose="020F0502020204030204" pitchFamily="34" charset="0"/>
              </a:rPr>
              <a:t>Good  price range</a:t>
            </a:r>
          </a:p>
        </p:txBody>
      </p:sp>
      <p:pic>
        <p:nvPicPr>
          <p:cNvPr id="10" name="Picture 9">
            <a:extLst>
              <a:ext uri="{FF2B5EF4-FFF2-40B4-BE49-F238E27FC236}">
                <a16:creationId xmlns:a16="http://schemas.microsoft.com/office/drawing/2014/main" id="{F5821555-A0C7-F39A-529D-60C3E32A8F8F}"/>
              </a:ext>
            </a:extLst>
          </p:cNvPr>
          <p:cNvPicPr>
            <a:picLocks noChangeAspect="1"/>
          </p:cNvPicPr>
          <p:nvPr/>
        </p:nvPicPr>
        <p:blipFill>
          <a:blip r:embed="rId2"/>
          <a:stretch>
            <a:fillRect/>
          </a:stretch>
        </p:blipFill>
        <p:spPr>
          <a:xfrm>
            <a:off x="598429" y="1717005"/>
            <a:ext cx="2932535" cy="1973891"/>
          </a:xfrm>
          <a:prstGeom prst="rect">
            <a:avLst/>
          </a:prstGeom>
        </p:spPr>
      </p:pic>
      <p:pic>
        <p:nvPicPr>
          <p:cNvPr id="14" name="Picture 13">
            <a:extLst>
              <a:ext uri="{FF2B5EF4-FFF2-40B4-BE49-F238E27FC236}">
                <a16:creationId xmlns:a16="http://schemas.microsoft.com/office/drawing/2014/main" id="{15045E4F-2B5F-C598-A4C3-8BA3D622FC84}"/>
              </a:ext>
            </a:extLst>
          </p:cNvPr>
          <p:cNvPicPr>
            <a:picLocks noChangeAspect="1"/>
          </p:cNvPicPr>
          <p:nvPr/>
        </p:nvPicPr>
        <p:blipFill>
          <a:blip r:embed="rId3"/>
          <a:stretch>
            <a:fillRect/>
          </a:stretch>
        </p:blipFill>
        <p:spPr>
          <a:xfrm>
            <a:off x="3667328" y="1681461"/>
            <a:ext cx="2932535" cy="1973890"/>
          </a:xfrm>
          <a:prstGeom prst="rect">
            <a:avLst/>
          </a:prstGeom>
        </p:spPr>
      </p:pic>
      <p:pic>
        <p:nvPicPr>
          <p:cNvPr id="16" name="Picture 15">
            <a:extLst>
              <a:ext uri="{FF2B5EF4-FFF2-40B4-BE49-F238E27FC236}">
                <a16:creationId xmlns:a16="http://schemas.microsoft.com/office/drawing/2014/main" id="{BD6DFB6E-7A53-6EBC-47CC-7A5274AFC3BF}"/>
              </a:ext>
            </a:extLst>
          </p:cNvPr>
          <p:cNvPicPr>
            <a:picLocks noChangeAspect="1"/>
          </p:cNvPicPr>
          <p:nvPr/>
        </p:nvPicPr>
        <p:blipFill>
          <a:blip r:embed="rId4"/>
          <a:stretch>
            <a:fillRect/>
          </a:stretch>
        </p:blipFill>
        <p:spPr>
          <a:xfrm>
            <a:off x="6631070" y="1736104"/>
            <a:ext cx="2746729" cy="1848824"/>
          </a:xfrm>
          <a:prstGeom prst="rect">
            <a:avLst/>
          </a:prstGeom>
        </p:spPr>
      </p:pic>
      <p:pic>
        <p:nvPicPr>
          <p:cNvPr id="20" name="Picture 19">
            <a:extLst>
              <a:ext uri="{FF2B5EF4-FFF2-40B4-BE49-F238E27FC236}">
                <a16:creationId xmlns:a16="http://schemas.microsoft.com/office/drawing/2014/main" id="{447E7AA1-8176-7048-E909-44BC4C9C58B7}"/>
              </a:ext>
            </a:extLst>
          </p:cNvPr>
          <p:cNvPicPr>
            <a:picLocks noChangeAspect="1"/>
          </p:cNvPicPr>
          <p:nvPr/>
        </p:nvPicPr>
        <p:blipFill>
          <a:blip r:embed="rId5"/>
          <a:stretch>
            <a:fillRect/>
          </a:stretch>
        </p:blipFill>
        <p:spPr>
          <a:xfrm>
            <a:off x="9409006" y="1717005"/>
            <a:ext cx="2623463" cy="1848824"/>
          </a:xfrm>
          <a:prstGeom prst="rect">
            <a:avLst/>
          </a:prstGeom>
        </p:spPr>
      </p:pic>
    </p:spTree>
    <p:extLst>
      <p:ext uri="{BB962C8B-B14F-4D97-AF65-F5344CB8AC3E}">
        <p14:creationId xmlns:p14="http://schemas.microsoft.com/office/powerpoint/2010/main" val="96405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D8D8-7EC0-CDED-C82E-ECFC7BD0BC53}"/>
              </a:ext>
            </a:extLst>
          </p:cNvPr>
          <p:cNvSpPr>
            <a:spLocks noGrp="1"/>
          </p:cNvSpPr>
          <p:nvPr>
            <p:ph type="ctrTitle"/>
          </p:nvPr>
        </p:nvSpPr>
        <p:spPr>
          <a:xfrm>
            <a:off x="4111868" y="474785"/>
            <a:ext cx="7197726" cy="1501854"/>
          </a:xfrm>
        </p:spPr>
        <p:txBody>
          <a:bodyPr>
            <a:normAutofit fontScale="90000"/>
          </a:bodyPr>
          <a:lstStyle/>
          <a:p>
            <a:br>
              <a:rPr lang="en-IN" b="1" dirty="0">
                <a:latin typeface="Calibri" panose="020F0502020204030204" pitchFamily="34" charset="0"/>
                <a:cs typeface="Calibri" panose="020F0502020204030204" pitchFamily="34" charset="0"/>
              </a:rPr>
            </a:br>
            <a:r>
              <a:rPr lang="en-IN" sz="2800" b="1" dirty="0">
                <a:solidFill>
                  <a:srgbClr val="002060"/>
                </a:solidFill>
                <a:latin typeface="Calibri" panose="020F0502020204030204" pitchFamily="34" charset="0"/>
                <a:cs typeface="Calibri" panose="020F0502020204030204" pitchFamily="34" charset="0"/>
              </a:rPr>
              <a:t>2.a. </a:t>
            </a:r>
            <a:r>
              <a:rPr lang="en-IN" sz="2800" b="1" dirty="0" err="1">
                <a:solidFill>
                  <a:srgbClr val="002060"/>
                </a:solidFill>
                <a:latin typeface="Calibri" panose="020F0502020204030204" pitchFamily="34" charset="0"/>
                <a:cs typeface="Calibri" panose="020F0502020204030204" pitchFamily="34" charset="0"/>
              </a:rPr>
              <a:t>Gensim</a:t>
            </a:r>
            <a:r>
              <a:rPr lang="en-IN" sz="2800" b="1" dirty="0">
                <a:solidFill>
                  <a:srgbClr val="002060"/>
                </a:solidFill>
                <a:latin typeface="Calibri" panose="020F0502020204030204" pitchFamily="34" charset="0"/>
                <a:cs typeface="Calibri" panose="020F0502020204030204" pitchFamily="34" charset="0"/>
              </a:rPr>
              <a:t> Word2Vec for Amazon</a:t>
            </a:r>
            <a:br>
              <a:rPr lang="en-IN" sz="5400" b="1" dirty="0">
                <a:solidFill>
                  <a:srgbClr val="002060"/>
                </a:solidFill>
                <a:latin typeface="Calibri" panose="020F0502020204030204" pitchFamily="34" charset="0"/>
                <a:cs typeface="Calibri" panose="020F0502020204030204" pitchFamily="34" charset="0"/>
              </a:rPr>
            </a:br>
            <a:br>
              <a:rPr lang="en-IN" dirty="0"/>
            </a:br>
            <a:endParaRPr lang="en-IN" dirty="0"/>
          </a:p>
        </p:txBody>
      </p:sp>
      <p:sp>
        <p:nvSpPr>
          <p:cNvPr id="3" name="Subtitle 2">
            <a:extLst>
              <a:ext uri="{FF2B5EF4-FFF2-40B4-BE49-F238E27FC236}">
                <a16:creationId xmlns:a16="http://schemas.microsoft.com/office/drawing/2014/main" id="{3F6BD10D-97EB-D973-3588-F8EE0F3B1EEF}"/>
              </a:ext>
            </a:extLst>
          </p:cNvPr>
          <p:cNvSpPr>
            <a:spLocks noGrp="1"/>
          </p:cNvSpPr>
          <p:nvPr>
            <p:ph type="subTitle" idx="1"/>
          </p:nvPr>
        </p:nvSpPr>
        <p:spPr>
          <a:xfrm>
            <a:off x="1676400" y="542925"/>
            <a:ext cx="9483725" cy="6139977"/>
          </a:xfrm>
        </p:spPr>
        <p:txBody>
          <a:bodyPr>
            <a:normAutofit/>
          </a:bodyPr>
          <a:lstStyle/>
          <a:p>
            <a:r>
              <a:rPr lang="en-IN" dirty="0">
                <a:solidFill>
                  <a:srgbClr val="002060"/>
                </a:solidFill>
              </a:rPr>
              <a:t>Sin</a:t>
            </a: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r>
              <a:rPr lang="en-IN" dirty="0">
                <a:solidFill>
                  <a:schemeClr val="tx1">
                    <a:lumMod val="50000"/>
                    <a:lumOff val="50000"/>
                  </a:schemeClr>
                </a:solidFill>
              </a:rPr>
              <a:t>Since, data points are only 500 here, so that not much significant similarity scores  between two words.</a:t>
            </a:r>
          </a:p>
          <a:p>
            <a:r>
              <a:rPr lang="en-IN" dirty="0">
                <a:solidFill>
                  <a:schemeClr val="tx1">
                    <a:lumMod val="50000"/>
                    <a:lumOff val="50000"/>
                  </a:schemeClr>
                </a:solidFill>
              </a:rPr>
              <a:t>Also, most similar words are also not that relevant in that word’s context. </a:t>
            </a:r>
          </a:p>
          <a:p>
            <a:r>
              <a:rPr lang="en-IN" dirty="0">
                <a:solidFill>
                  <a:schemeClr val="tx1">
                    <a:lumMod val="50000"/>
                    <a:lumOff val="50000"/>
                  </a:schemeClr>
                </a:solidFill>
              </a:rPr>
              <a:t>So, increasing the number of reviews may give some better results</a:t>
            </a:r>
          </a:p>
          <a:p>
            <a:endParaRPr lang="en-IN" dirty="0">
              <a:solidFill>
                <a:srgbClr val="002060"/>
              </a:solidFill>
            </a:endParaRPr>
          </a:p>
        </p:txBody>
      </p:sp>
      <p:graphicFrame>
        <p:nvGraphicFramePr>
          <p:cNvPr id="4" name="Table 4">
            <a:extLst>
              <a:ext uri="{FF2B5EF4-FFF2-40B4-BE49-F238E27FC236}">
                <a16:creationId xmlns:a16="http://schemas.microsoft.com/office/drawing/2014/main" id="{AA00F2FC-57F1-8CA3-C1F2-4CAAD8D17758}"/>
              </a:ext>
            </a:extLst>
          </p:cNvPr>
          <p:cNvGraphicFramePr>
            <a:graphicFrameLocks noGrp="1"/>
          </p:cNvGraphicFramePr>
          <p:nvPr>
            <p:extLst>
              <p:ext uri="{D42A27DB-BD31-4B8C-83A1-F6EECF244321}">
                <p14:modId xmlns:p14="http://schemas.microsoft.com/office/powerpoint/2010/main" val="4248096850"/>
              </p:ext>
            </p:extLst>
          </p:nvPr>
        </p:nvGraphicFramePr>
        <p:xfrm>
          <a:off x="952500" y="542925"/>
          <a:ext cx="10791824" cy="4114800"/>
        </p:xfrm>
        <a:graphic>
          <a:graphicData uri="http://schemas.openxmlformats.org/drawingml/2006/table">
            <a:tbl>
              <a:tblPr firstRow="1" bandRow="1">
                <a:tableStyleId>{5C22544A-7EE6-4342-B048-85BDC9FD1C3A}</a:tableStyleId>
              </a:tblPr>
              <a:tblGrid>
                <a:gridCol w="2697956">
                  <a:extLst>
                    <a:ext uri="{9D8B030D-6E8A-4147-A177-3AD203B41FA5}">
                      <a16:colId xmlns:a16="http://schemas.microsoft.com/office/drawing/2014/main" val="1302971045"/>
                    </a:ext>
                  </a:extLst>
                </a:gridCol>
                <a:gridCol w="2697956">
                  <a:extLst>
                    <a:ext uri="{9D8B030D-6E8A-4147-A177-3AD203B41FA5}">
                      <a16:colId xmlns:a16="http://schemas.microsoft.com/office/drawing/2014/main" val="1756615488"/>
                    </a:ext>
                  </a:extLst>
                </a:gridCol>
                <a:gridCol w="2697956">
                  <a:extLst>
                    <a:ext uri="{9D8B030D-6E8A-4147-A177-3AD203B41FA5}">
                      <a16:colId xmlns:a16="http://schemas.microsoft.com/office/drawing/2014/main" val="1004601919"/>
                    </a:ext>
                  </a:extLst>
                </a:gridCol>
                <a:gridCol w="2697956">
                  <a:extLst>
                    <a:ext uri="{9D8B030D-6E8A-4147-A177-3AD203B41FA5}">
                      <a16:colId xmlns:a16="http://schemas.microsoft.com/office/drawing/2014/main" val="3332882854"/>
                    </a:ext>
                  </a:extLst>
                </a:gridCol>
              </a:tblGrid>
              <a:tr h="3562147">
                <a:tc>
                  <a:txBody>
                    <a:bodyPr/>
                    <a:lstStyle/>
                    <a:p>
                      <a:r>
                        <a:rPr lang="en-IN" sz="1200" b="0" dirty="0" err="1">
                          <a:latin typeface="Calibri" panose="020F0502020204030204" pitchFamily="34" charset="0"/>
                          <a:cs typeface="Calibri" panose="020F0502020204030204" pitchFamily="34" charset="0"/>
                        </a:rPr>
                        <a:t>model.wv.most_similar</a:t>
                      </a:r>
                      <a:r>
                        <a:rPr lang="en-IN" sz="1200" b="0" dirty="0">
                          <a:latin typeface="Calibri" panose="020F0502020204030204" pitchFamily="34" charset="0"/>
                          <a:cs typeface="Calibri" panose="020F0502020204030204" pitchFamily="34" charset="0"/>
                        </a:rPr>
                        <a:t>("camera")</a:t>
                      </a:r>
                    </a:p>
                    <a:p>
                      <a:endParaRPr lang="en-IN" sz="1200" b="0" dirty="0">
                        <a:latin typeface="Calibri" panose="020F0502020204030204" pitchFamily="34" charset="0"/>
                        <a:cs typeface="Calibri" panose="020F0502020204030204" pitchFamily="34" charset="0"/>
                      </a:endParaRPr>
                    </a:p>
                    <a:p>
                      <a:r>
                        <a:rPr lang="en-IN" sz="1200" b="0" dirty="0">
                          <a:latin typeface="Calibri" panose="020F0502020204030204" pitchFamily="34" charset="0"/>
                          <a:cs typeface="Calibri" panose="020F0502020204030204" pitchFamily="34" charset="0"/>
                        </a:rPr>
                        <a:t>[('good', 0.3559267222881317), ('very', 0.33170798420906067), ('is', 0.2978816032409668), ('clicks', 0.2908284664154053), ('glass', 0.2826727032661438), ('quick', 0.27812618017196655), ('view', 0.2657555639743805), ('yet', 0.2524731457233429), ('cam', 0.2514335513114929), ('specially', 0.25141286849975586)]</a:t>
                      </a: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model.wv.similarity</a:t>
                      </a:r>
                      <a:r>
                        <a:rPr lang="en-US" sz="1200" b="0" dirty="0">
                          <a:latin typeface="Calibri" panose="020F0502020204030204" pitchFamily="34" charset="0"/>
                          <a:cs typeface="Calibri" panose="020F0502020204030204" pitchFamily="34" charset="0"/>
                        </a:rPr>
                        <a:t>(w1="app",w2="</a:t>
                      </a:r>
                      <a:r>
                        <a:rPr lang="en-US" sz="1200" b="0" dirty="0" err="1">
                          <a:latin typeface="Calibri" panose="020F0502020204030204" pitchFamily="34" charset="0"/>
                          <a:cs typeface="Calibri" panose="020F0502020204030204" pitchFamily="34" charset="0"/>
                        </a:rPr>
                        <a:t>whatsapp</a:t>
                      </a:r>
                      <a:r>
                        <a:rPr lang="en-US" sz="1200" b="0" dirty="0">
                          <a:latin typeface="Calibri" panose="020F0502020204030204" pitchFamily="34" charset="0"/>
                          <a:cs typeface="Calibri" panose="020F0502020204030204" pitchFamily="34" charset="0"/>
                        </a:rPr>
                        <a:t>")</a:t>
                      </a:r>
                    </a:p>
                    <a:p>
                      <a:endParaRPr lang="en-US" sz="1200" b="0" dirty="0">
                        <a:latin typeface="Calibri" panose="020F0502020204030204" pitchFamily="34" charset="0"/>
                        <a:cs typeface="Calibri" panose="020F0502020204030204" pitchFamily="34" charset="0"/>
                      </a:endParaRPr>
                    </a:p>
                    <a:p>
                      <a:r>
                        <a:rPr lang="en-IN" sz="1200" dirty="0"/>
                        <a:t>0.17154303</a:t>
                      </a: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txBody>
                  <a:tcPr>
                    <a:solidFill>
                      <a:srgbClr val="7030A0"/>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a:t>
                      </a:r>
                      <a:r>
                        <a:rPr lang="en-US" sz="1200" b="0" dirty="0" err="1">
                          <a:latin typeface="Calibri" panose="020F0502020204030204" pitchFamily="34" charset="0"/>
                          <a:cs typeface="Calibri" panose="020F0502020204030204" pitchFamily="34" charset="0"/>
                        </a:rPr>
                        <a:t>whatsapp</a:t>
                      </a:r>
                      <a:r>
                        <a:rPr lang="en-US" sz="1200" b="0" dirty="0">
                          <a:latin typeface="Calibri" panose="020F0502020204030204" pitchFamily="34" charset="0"/>
                          <a:cs typeface="Calibri" panose="020F0502020204030204" pitchFamily="34" charset="0"/>
                        </a:rPr>
                        <a:t>")</a:t>
                      </a:r>
                    </a:p>
                    <a:p>
                      <a:endParaRPr lang="en-IN" sz="1200" b="0" i="0" kern="1200" dirty="0">
                        <a:solidFill>
                          <a:schemeClr val="lt1"/>
                        </a:solidFill>
                        <a:effectLst/>
                        <a:latin typeface="Calibri" panose="020F0502020204030204" pitchFamily="34" charset="0"/>
                        <a:ea typeface="+mn-ea"/>
                        <a:cs typeface="Calibri" panose="020F0502020204030204" pitchFamily="34" charset="0"/>
                      </a:endParaRPr>
                    </a:p>
                    <a:p>
                      <a:r>
                        <a:rPr lang="en-IN" sz="1200" b="0" i="0" kern="1200" dirty="0">
                          <a:solidFill>
                            <a:schemeClr val="lt1"/>
                          </a:solidFill>
                          <a:effectLst/>
                          <a:latin typeface="Calibri" panose="020F0502020204030204" pitchFamily="34" charset="0"/>
                          <a:ea typeface="+mn-ea"/>
                          <a:cs typeface="Calibri" panose="020F0502020204030204" pitchFamily="34" charset="0"/>
                        </a:rPr>
                        <a:t>[('part', 0.3023599684238434), ('does', 0.29837462306022644), ('voice', 0.28285786509513855), ('show', 0.27509409189224243), ('rest', 0.2677491009235382), ('mode', 0.2629464268684387), ('well', 0.25770968198776245), ('body', 0.25731006264686584), ('speaker', 0.2572937309741974), ('keeps', 0.2534657120704651)]</a:t>
                      </a: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model.wv.similarity</a:t>
                      </a:r>
                      <a:r>
                        <a:rPr lang="en-US" sz="1200" b="0" dirty="0">
                          <a:latin typeface="Calibri" panose="020F0502020204030204" pitchFamily="34" charset="0"/>
                          <a:cs typeface="Calibri" panose="020F0502020204030204" pitchFamily="34" charset="0"/>
                        </a:rPr>
                        <a:t>(w1="hour",w2="playing")</a:t>
                      </a:r>
                    </a:p>
                    <a:p>
                      <a:endParaRPr lang="en-US" sz="1200" b="0" dirty="0">
                        <a:latin typeface="Calibri" panose="020F0502020204030204" pitchFamily="34" charset="0"/>
                        <a:cs typeface="Calibri" panose="020F0502020204030204" pitchFamily="34" charset="0"/>
                      </a:endParaRPr>
                    </a:p>
                    <a:p>
                      <a:r>
                        <a:rPr lang="en-IN" sz="1200" b="1" kern="1200" dirty="0">
                          <a:solidFill>
                            <a:schemeClr val="lt1"/>
                          </a:solidFill>
                          <a:effectLst/>
                          <a:latin typeface="+mn-lt"/>
                          <a:ea typeface="+mn-ea"/>
                          <a:cs typeface="+mn-cs"/>
                        </a:rPr>
                        <a:t>0.104633376</a:t>
                      </a:r>
                    </a:p>
                    <a:p>
                      <a:endParaRPr lang="en-IN" sz="1800" b="0" i="0" kern="1200" dirty="0">
                        <a:solidFill>
                          <a:schemeClr val="lt1"/>
                        </a:solidFill>
                        <a:effectLst/>
                        <a:latin typeface="+mn-lt"/>
                        <a:ea typeface="+mn-ea"/>
                        <a:cs typeface="+mn-cs"/>
                      </a:endParaRPr>
                    </a:p>
                    <a:p>
                      <a:br>
                        <a:rPr lang="en-IN" sz="1800" b="0" i="0" kern="1200" dirty="0">
                          <a:solidFill>
                            <a:schemeClr val="lt1"/>
                          </a:solidFill>
                          <a:effectLst/>
                          <a:latin typeface="+mn-lt"/>
                          <a:ea typeface="+mn-ea"/>
                          <a:cs typeface="+mn-cs"/>
                        </a:rPr>
                      </a:br>
                      <a:endParaRPr lang="en-IN" sz="1200" b="0" dirty="0">
                        <a:latin typeface="Calibri" panose="020F0502020204030204" pitchFamily="34" charset="0"/>
                        <a:cs typeface="Calibri" panose="020F0502020204030204" pitchFamily="34" charset="0"/>
                      </a:endParaRPr>
                    </a:p>
                  </a:txBody>
                  <a:tcPr>
                    <a:solidFill>
                      <a:srgbClr val="00B0F0"/>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("battery")</a:t>
                      </a:r>
                    </a:p>
                    <a:p>
                      <a:endParaRPr lang="en-US" sz="1200" b="0" dirty="0">
                        <a:latin typeface="Calibri" panose="020F0502020204030204" pitchFamily="34" charset="0"/>
                        <a:cs typeface="Calibri" panose="020F0502020204030204" pitchFamily="34" charset="0"/>
                      </a:endParaRPr>
                    </a:p>
                    <a:p>
                      <a:r>
                        <a:rPr lang="en-IN" sz="1200" b="0" dirty="0">
                          <a:latin typeface="Calibri" panose="020F0502020204030204" pitchFamily="34" charset="0"/>
                          <a:cs typeface="Calibri" panose="020F0502020204030204" pitchFamily="34" charset="0"/>
                        </a:rPr>
                        <a:t>[('is', 0.3501793444156647), ('clearly', 0.233858123421669), ('annoying', 0.23279905319213867), ('and', 0.21471013128757477), ('quality', 0.2104824185371399), ('with', 0.20468685030937195), ('on', 0.20275898277759552), ('disappointed', 0.19996562600135803), ('pros', 0.19201186299324036), ('but', 0.18972858786582947)]</a:t>
                      </a: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model.wv.similarity</a:t>
                      </a:r>
                      <a:r>
                        <a:rPr lang="en-US" sz="1200" b="0" dirty="0">
                          <a:latin typeface="Calibri" panose="020F0502020204030204" pitchFamily="34" charset="0"/>
                          <a:cs typeface="Calibri" panose="020F0502020204030204" pitchFamily="34" charset="0"/>
                        </a:rPr>
                        <a:t>(w1="good",w2="high")</a:t>
                      </a:r>
                    </a:p>
                    <a:p>
                      <a:endParaRPr lang="en-US" sz="1200" b="0" dirty="0">
                        <a:latin typeface="Calibri" panose="020F0502020204030204" pitchFamily="34" charset="0"/>
                        <a:cs typeface="Calibri" panose="020F0502020204030204" pitchFamily="34" charset="0"/>
                      </a:endParaRPr>
                    </a:p>
                    <a:p>
                      <a:endParaRPr lang="en-US" sz="1200" b="0" dirty="0">
                        <a:latin typeface="Calibri" panose="020F0502020204030204" pitchFamily="34" charset="0"/>
                        <a:cs typeface="Calibri" panose="020F0502020204030204" pitchFamily="34" charset="0"/>
                      </a:endParaRPr>
                    </a:p>
                    <a:p>
                      <a:r>
                        <a:rPr lang="en-IN" sz="1200" dirty="0"/>
                        <a:t>0.021358076</a:t>
                      </a:r>
                      <a:endParaRPr lang="en-IN" sz="1200" b="0" dirty="0">
                        <a:latin typeface="Calibri" panose="020F0502020204030204" pitchFamily="34" charset="0"/>
                        <a:cs typeface="Calibri" panose="020F0502020204030204" pitchFamily="34" charset="0"/>
                      </a:endParaRPr>
                    </a:p>
                  </a:txBody>
                  <a:tcPr>
                    <a:solidFill>
                      <a:schemeClr val="accent6"/>
                    </a:solidFill>
                  </a:tcPr>
                </a:tc>
                <a:tc>
                  <a:txBody>
                    <a:bodyPr/>
                    <a:lstStyle/>
                    <a:p>
                      <a:r>
                        <a:rPr lang="en-US" sz="1200" b="0" dirty="0" err="1">
                          <a:latin typeface="Calibri" panose="020F0502020204030204" pitchFamily="34" charset="0"/>
                          <a:cs typeface="Calibri" panose="020F0502020204030204" pitchFamily="34" charset="0"/>
                        </a:rPr>
                        <a:t>model.wv.most_similar</a:t>
                      </a:r>
                      <a:r>
                        <a:rPr lang="en-US" sz="1200" b="0" dirty="0">
                          <a:latin typeface="Calibri" panose="020F0502020204030204" pitchFamily="34" charset="0"/>
                          <a:cs typeface="Calibri" panose="020F0502020204030204" pitchFamily="34" charset="0"/>
                        </a:rPr>
                        <a:t>("game")</a:t>
                      </a:r>
                    </a:p>
                    <a:p>
                      <a:endParaRPr lang="en-US" sz="1200" b="0" dirty="0">
                        <a:latin typeface="Calibri" panose="020F0502020204030204" pitchFamily="34" charset="0"/>
                        <a:cs typeface="Calibri" panose="020F0502020204030204" pitchFamily="34" charset="0"/>
                      </a:endParaRPr>
                    </a:p>
                    <a:p>
                      <a:r>
                        <a:rPr lang="en-IN" sz="1200" b="0" dirty="0">
                          <a:latin typeface="Calibri" panose="020F0502020204030204" pitchFamily="34" charset="0"/>
                          <a:cs typeface="Calibri" panose="020F0502020204030204" pitchFamily="34" charset="0"/>
                        </a:rPr>
                        <a:t>[('</a:t>
                      </a:r>
                      <a:r>
                        <a:rPr lang="en-IN" sz="1200" b="0" dirty="0" err="1">
                          <a:latin typeface="Calibri" panose="020F0502020204030204" pitchFamily="34" charset="0"/>
                          <a:cs typeface="Calibri" panose="020F0502020204030204" pitchFamily="34" charset="0"/>
                        </a:rPr>
                        <a:t>bgmi</a:t>
                      </a:r>
                      <a:r>
                        <a:rPr lang="en-IN" sz="1200" b="0" dirty="0">
                          <a:latin typeface="Calibri" panose="020F0502020204030204" pitchFamily="34" charset="0"/>
                          <a:cs typeface="Calibri" panose="020F0502020204030204" pitchFamily="34" charset="0"/>
                        </a:rPr>
                        <a:t>', 0.4011242687702179), ('played', 0.3173946142196655), ('graphics', 0.29895952343940735), ('to', 0.2866517901420593), ('closing', 0.2766624093055725), ('heard', 0.2761889398097992), ('opening', 0.2755500078201294), ('</a:t>
                      </a:r>
                      <a:r>
                        <a:rPr lang="en-IN" sz="1200" b="0" dirty="0" err="1">
                          <a:latin typeface="Calibri" panose="020F0502020204030204" pitchFamily="34" charset="0"/>
                          <a:cs typeface="Calibri" panose="020F0502020204030204" pitchFamily="34" charset="0"/>
                        </a:rPr>
                        <a:t>pubg</a:t>
                      </a:r>
                      <a:r>
                        <a:rPr lang="en-IN" sz="1200" b="0" dirty="0">
                          <a:latin typeface="Calibri" panose="020F0502020204030204" pitchFamily="34" charset="0"/>
                          <a:cs typeface="Calibri" panose="020F0502020204030204" pitchFamily="34" charset="0"/>
                        </a:rPr>
                        <a:t>', 0.26764482259750366), ('twice', 0.2654443681240082), ('</a:t>
                      </a:r>
                      <a:r>
                        <a:rPr lang="en-IN" sz="1200" b="0" dirty="0" err="1">
                          <a:latin typeface="Calibri" panose="020F0502020204030204" pitchFamily="34" charset="0"/>
                          <a:cs typeface="Calibri" panose="020F0502020204030204" pitchFamily="34" charset="0"/>
                        </a:rPr>
                        <a:t>laggy</a:t>
                      </a:r>
                      <a:r>
                        <a:rPr lang="en-IN" sz="1200" b="0" dirty="0">
                          <a:latin typeface="Calibri" panose="020F0502020204030204" pitchFamily="34" charset="0"/>
                          <a:cs typeface="Calibri" panose="020F0502020204030204" pitchFamily="34" charset="0"/>
                        </a:rPr>
                        <a:t>', 0.2640998959541321)]</a:t>
                      </a:r>
                    </a:p>
                    <a:p>
                      <a:endParaRPr lang="en-IN" sz="1200" b="0" dirty="0">
                        <a:latin typeface="Calibri" panose="020F0502020204030204" pitchFamily="34" charset="0"/>
                        <a:cs typeface="Calibri" panose="020F0502020204030204" pitchFamily="34" charset="0"/>
                      </a:endParaRPr>
                    </a:p>
                    <a:p>
                      <a:endParaRPr lang="en-IN" sz="1200" b="0" dirty="0">
                        <a:latin typeface="Calibri" panose="020F0502020204030204" pitchFamily="34" charset="0"/>
                        <a:cs typeface="Calibri" panose="020F0502020204030204" pitchFamily="34" charset="0"/>
                      </a:endParaRPr>
                    </a:p>
                    <a:p>
                      <a:r>
                        <a:rPr lang="en-US" sz="1200" b="0" dirty="0" err="1">
                          <a:latin typeface="Calibri" panose="020F0502020204030204" pitchFamily="34" charset="0"/>
                          <a:cs typeface="Calibri" panose="020F0502020204030204" pitchFamily="34" charset="0"/>
                        </a:rPr>
                        <a:t>model.wv.similarity</a:t>
                      </a:r>
                      <a:r>
                        <a:rPr lang="en-US" sz="1200" b="0" dirty="0">
                          <a:latin typeface="Calibri" panose="020F0502020204030204" pitchFamily="34" charset="0"/>
                          <a:cs typeface="Calibri" panose="020F0502020204030204" pitchFamily="34" charset="0"/>
                        </a:rPr>
                        <a:t>(w1="camera",w2="picture")</a:t>
                      </a:r>
                    </a:p>
                    <a:p>
                      <a:endParaRPr lang="en-US" sz="1200" b="0" dirty="0">
                        <a:latin typeface="Calibri" panose="020F0502020204030204" pitchFamily="34" charset="0"/>
                        <a:cs typeface="Calibri" panose="020F0502020204030204" pitchFamily="34" charset="0"/>
                      </a:endParaRPr>
                    </a:p>
                    <a:p>
                      <a:endParaRPr lang="en-US" sz="1200" b="0" dirty="0">
                        <a:latin typeface="Calibri" panose="020F0502020204030204" pitchFamily="34" charset="0"/>
                        <a:cs typeface="Calibri" panose="020F0502020204030204" pitchFamily="34" charset="0"/>
                      </a:endParaRPr>
                    </a:p>
                    <a:p>
                      <a:r>
                        <a:rPr lang="en-IN" sz="1200" dirty="0"/>
                        <a:t>0.19587046</a:t>
                      </a:r>
                      <a:endParaRPr lang="en-IN" sz="1200" b="0" dirty="0">
                        <a:latin typeface="Calibri" panose="020F0502020204030204" pitchFamily="34" charset="0"/>
                        <a:cs typeface="Calibri" panose="020F0502020204030204" pitchFamily="34" charset="0"/>
                      </a:endParaRPr>
                    </a:p>
                  </a:txBody>
                  <a:tcPr>
                    <a:solidFill>
                      <a:schemeClr val="accent5"/>
                    </a:solidFill>
                  </a:tcPr>
                </a:tc>
                <a:extLst>
                  <a:ext uri="{0D108BD9-81ED-4DB2-BD59-A6C34878D82A}">
                    <a16:rowId xmlns:a16="http://schemas.microsoft.com/office/drawing/2014/main" val="71358448"/>
                  </a:ext>
                </a:extLst>
              </a:tr>
            </a:tbl>
          </a:graphicData>
        </a:graphic>
      </p:graphicFrame>
    </p:spTree>
    <p:extLst>
      <p:ext uri="{BB962C8B-B14F-4D97-AF65-F5344CB8AC3E}">
        <p14:creationId xmlns:p14="http://schemas.microsoft.com/office/powerpoint/2010/main" val="15847326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247</TotalTime>
  <Words>2952</Words>
  <Application>Microsoft Office PowerPoint</Application>
  <PresentationFormat>Widescreen</PresentationFormat>
  <Paragraphs>285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Courier New</vt:lpstr>
      <vt:lpstr>Wingdings 3</vt:lpstr>
      <vt:lpstr>Wisp</vt:lpstr>
      <vt:lpstr>Comparative Text Analysis of Redmi Note 10 Pro’s Amazon and Flipkart Reviews </vt:lpstr>
      <vt:lpstr>Business Problem</vt:lpstr>
      <vt:lpstr>Data collection  </vt:lpstr>
      <vt:lpstr>Challenges of Data collection  </vt:lpstr>
      <vt:lpstr>Distribution of ratings </vt:lpstr>
      <vt:lpstr>Number of ratings based on months  </vt:lpstr>
      <vt:lpstr>Analysis </vt:lpstr>
      <vt:lpstr>Analysis </vt:lpstr>
      <vt:lpstr> 2.a. Gensim Word2Vec for Amazon  </vt:lpstr>
      <vt:lpstr> 2.b. Gensim Word2Vec for Flipkart  </vt:lpstr>
      <vt:lpstr>LSA 3.a.Amazon </vt:lpstr>
      <vt:lpstr>LSA 3.b.Flipkart </vt:lpstr>
      <vt:lpstr>Spacy 4.a. Amazon </vt:lpstr>
      <vt:lpstr>Spacy 4.b. flipkart</vt:lpstr>
      <vt:lpstr>LDA 5.a.Amazon </vt:lpstr>
      <vt:lpstr>LDA 5.b. Flipkart </vt:lpstr>
      <vt:lpstr>Performance 5.a. Amazon </vt:lpstr>
      <vt:lpstr>Performance 5.b. Flipkart </vt:lpstr>
      <vt:lpstr>Conclusion</vt:lpstr>
      <vt:lpstr>Thank You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Redmi Note 10 Pro’s Amazon and Flipkart Reviews </dc:title>
  <dc:creator>Preetam Saha</dc:creator>
  <cp:lastModifiedBy>Preetam Saha</cp:lastModifiedBy>
  <cp:revision>7</cp:revision>
  <dcterms:created xsi:type="dcterms:W3CDTF">2022-09-29T17:36:28Z</dcterms:created>
  <dcterms:modified xsi:type="dcterms:W3CDTF">2022-09-29T21:43:58Z</dcterms:modified>
</cp:coreProperties>
</file>