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4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202540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73366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8754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64075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790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115785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80979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72618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140030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10E37-C525-40C1-B02C-0A72BBCE6841}" type="datetimeFigureOut">
              <a:rPr lang="en-IN" smtClean="0"/>
              <a:t>16-03-2018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83422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10E37-C525-40C1-B02C-0A72BBCE6841}" type="datetimeFigureOut">
              <a:rPr lang="en-IN" smtClean="0"/>
              <a:t>16-03-2018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48183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10E37-C525-40C1-B02C-0A72BBCE6841}" type="datetimeFigureOut">
              <a:rPr lang="en-IN" smtClean="0"/>
              <a:t>16-03-2018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2264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10E37-C525-40C1-B02C-0A72BBCE6841}" type="datetimeFigureOut">
              <a:rPr lang="en-IN" smtClean="0"/>
              <a:t>16-03-2018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16620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10E37-C525-40C1-B02C-0A72BBCE6841}" type="datetimeFigureOut">
              <a:rPr lang="en-IN" smtClean="0"/>
              <a:t>16-03-2018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105129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10E37-C525-40C1-B02C-0A72BBCE6841}" type="datetimeFigureOut">
              <a:rPr lang="en-IN" smtClean="0"/>
              <a:t>16-03-2018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FB438-A347-4CF0-897B-C4E107618D48}" type="slidenum">
              <a:rPr lang="en-IN" smtClean="0"/>
              <a:t>‹#›</a:t>
            </a:fld>
            <a:endParaRPr lang="en-IN"/>
          </a:p>
        </p:txBody>
      </p:sp>
    </p:spTree>
    <p:extLst>
      <p:ext uri="{BB962C8B-B14F-4D97-AF65-F5344CB8AC3E}">
        <p14:creationId xmlns:p14="http://schemas.microsoft.com/office/powerpoint/2010/main" val="361584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FB438-A347-4CF0-897B-C4E107618D48}" type="slidenum">
              <a:rPr lang="en-IN" smtClean="0"/>
              <a:t>‹#›</a:t>
            </a:fld>
            <a:endParaRPr lang="en-IN"/>
          </a:p>
        </p:txBody>
      </p:sp>
      <p:sp>
        <p:nvSpPr>
          <p:cNvPr id="5" name="Date Placeholder 4"/>
          <p:cNvSpPr>
            <a:spLocks noGrp="1"/>
          </p:cNvSpPr>
          <p:nvPr>
            <p:ph type="dt" sz="half" idx="10"/>
          </p:nvPr>
        </p:nvSpPr>
        <p:spPr/>
        <p:txBody>
          <a:bodyPr/>
          <a:lstStyle/>
          <a:p>
            <a:fld id="{57310E37-C525-40C1-B02C-0A72BBCE6841}" type="datetimeFigureOut">
              <a:rPr lang="en-IN" smtClean="0"/>
              <a:t>16-03-2018</a:t>
            </a:fld>
            <a:endParaRPr lang="en-IN"/>
          </a:p>
        </p:txBody>
      </p:sp>
    </p:spTree>
    <p:extLst>
      <p:ext uri="{BB962C8B-B14F-4D97-AF65-F5344CB8AC3E}">
        <p14:creationId xmlns:p14="http://schemas.microsoft.com/office/powerpoint/2010/main" val="136011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310E37-C525-40C1-B02C-0A72BBCE6841}" type="datetimeFigureOut">
              <a:rPr lang="en-IN" smtClean="0"/>
              <a:t>16-03-2018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EFB438-A347-4CF0-897B-C4E107618D48}" type="slidenum">
              <a:rPr lang="en-IN" smtClean="0"/>
              <a:t>‹#›</a:t>
            </a:fld>
            <a:endParaRPr lang="en-IN"/>
          </a:p>
        </p:txBody>
      </p:sp>
    </p:spTree>
    <p:extLst>
      <p:ext uri="{BB962C8B-B14F-4D97-AF65-F5344CB8AC3E}">
        <p14:creationId xmlns:p14="http://schemas.microsoft.com/office/powerpoint/2010/main" val="30871878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bi.or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732" y="2069683"/>
            <a:ext cx="7766936" cy="1646302"/>
          </a:xfrm>
        </p:spPr>
        <p:txBody>
          <a:bodyPr/>
          <a:lstStyle/>
          <a:p>
            <a:pPr algn="ctr"/>
            <a:r>
              <a:rPr lang="en-US" sz="3200" dirty="0" smtClean="0">
                <a:solidFill>
                  <a:schemeClr val="accent2">
                    <a:lumMod val="50000"/>
                  </a:schemeClr>
                </a:solidFill>
              </a:rPr>
              <a:t> IMAGE PROCESSING BASED </a:t>
            </a:r>
            <a:r>
              <a:rPr lang="en-US" sz="3200" dirty="0">
                <a:solidFill>
                  <a:schemeClr val="accent2">
                    <a:lumMod val="50000"/>
                  </a:schemeClr>
                </a:solidFill>
              </a:rPr>
              <a:t>DETECTION OF COUNTERFEIT </a:t>
            </a:r>
            <a:r>
              <a:rPr lang="en-US" sz="3200" dirty="0" smtClean="0">
                <a:solidFill>
                  <a:schemeClr val="accent2">
                    <a:lumMod val="50000"/>
                  </a:schemeClr>
                </a:solidFill>
              </a:rPr>
              <a:t>INDIAN BANK NOTES</a:t>
            </a:r>
            <a:endParaRPr lang="en-US" sz="3200" dirty="0">
              <a:solidFill>
                <a:schemeClr val="accent2">
                  <a:lumMod val="50000"/>
                </a:schemeClr>
              </a:solidFill>
            </a:endParaRPr>
          </a:p>
        </p:txBody>
      </p:sp>
    </p:spTree>
    <p:extLst>
      <p:ext uri="{BB962C8B-B14F-4D97-AF65-F5344CB8AC3E}">
        <p14:creationId xmlns:p14="http://schemas.microsoft.com/office/powerpoint/2010/main" val="789898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62" y="2541431"/>
            <a:ext cx="8596668" cy="1320800"/>
          </a:xfrm>
        </p:spPr>
        <p:txBody>
          <a:bodyPr>
            <a:noAutofit/>
          </a:bodyPr>
          <a:lstStyle/>
          <a:p>
            <a:pPr algn="ctr"/>
            <a:r>
              <a:rPr lang="en-IN" sz="6000" dirty="0" smtClean="0">
                <a:solidFill>
                  <a:schemeClr val="accent1">
                    <a:lumMod val="50000"/>
                  </a:schemeClr>
                </a:solidFill>
              </a:rPr>
              <a:t>Thank you </a:t>
            </a:r>
            <a:r>
              <a:rPr lang="en-IN" sz="6000" dirty="0" smtClean="0">
                <a:solidFill>
                  <a:schemeClr val="accent1">
                    <a:lumMod val="50000"/>
                  </a:schemeClr>
                </a:solidFill>
                <a:sym typeface="Wingdings" panose="05000000000000000000" pitchFamily="2" charset="2"/>
              </a:rPr>
              <a:t></a:t>
            </a:r>
            <a:br>
              <a:rPr lang="en-IN" sz="6000" dirty="0" smtClean="0">
                <a:solidFill>
                  <a:schemeClr val="accent1">
                    <a:lumMod val="50000"/>
                  </a:schemeClr>
                </a:solidFill>
                <a:sym typeface="Wingdings" panose="05000000000000000000" pitchFamily="2" charset="2"/>
              </a:rPr>
            </a:br>
            <a:endParaRPr lang="en-IN" sz="6000" dirty="0">
              <a:solidFill>
                <a:schemeClr val="accent1">
                  <a:lumMod val="50000"/>
                </a:schemeClr>
              </a:solidFill>
            </a:endParaRPr>
          </a:p>
        </p:txBody>
      </p:sp>
    </p:spTree>
    <p:extLst>
      <p:ext uri="{BB962C8B-B14F-4D97-AF65-F5344CB8AC3E}">
        <p14:creationId xmlns:p14="http://schemas.microsoft.com/office/powerpoint/2010/main" val="1971533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729" y="1757250"/>
            <a:ext cx="3160571" cy="121631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5" y="1757250"/>
            <a:ext cx="3160570" cy="121631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764" y="1757250"/>
            <a:ext cx="2978332" cy="1228562"/>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9763" y="3314139"/>
            <a:ext cx="2978333" cy="1216313"/>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941" y="3311366"/>
            <a:ext cx="3155323" cy="1219086"/>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728" y="3314140"/>
            <a:ext cx="3160571" cy="1216313"/>
          </a:xfrm>
          <a:prstGeom prst="rect">
            <a:avLst/>
          </a:prstGeom>
        </p:spPr>
      </p:pic>
      <p:sp>
        <p:nvSpPr>
          <p:cNvPr id="20" name="TextBox 19"/>
          <p:cNvSpPr txBox="1"/>
          <p:nvPr/>
        </p:nvSpPr>
        <p:spPr>
          <a:xfrm>
            <a:off x="1544750" y="2944808"/>
            <a:ext cx="498459" cy="369332"/>
          </a:xfrm>
          <a:prstGeom prst="rect">
            <a:avLst/>
          </a:prstGeom>
          <a:noFill/>
        </p:spPr>
        <p:txBody>
          <a:bodyPr wrap="square" rtlCol="0">
            <a:spAutoFit/>
          </a:bodyPr>
          <a:lstStyle/>
          <a:p>
            <a:r>
              <a:rPr lang="en-IN" dirty="0" smtClean="0"/>
              <a:t>(a)</a:t>
            </a:r>
            <a:endParaRPr lang="en-IN" dirty="0"/>
          </a:p>
        </p:txBody>
      </p:sp>
      <p:sp>
        <p:nvSpPr>
          <p:cNvPr id="21" name="TextBox 20"/>
          <p:cNvSpPr txBox="1"/>
          <p:nvPr/>
        </p:nvSpPr>
        <p:spPr>
          <a:xfrm>
            <a:off x="4869930" y="2944808"/>
            <a:ext cx="497854" cy="369332"/>
          </a:xfrm>
          <a:prstGeom prst="rect">
            <a:avLst/>
          </a:prstGeom>
          <a:noFill/>
        </p:spPr>
        <p:txBody>
          <a:bodyPr wrap="square" rtlCol="0">
            <a:spAutoFit/>
          </a:bodyPr>
          <a:lstStyle/>
          <a:p>
            <a:r>
              <a:rPr lang="en-IN" dirty="0" smtClean="0"/>
              <a:t>(b)</a:t>
            </a:r>
            <a:endParaRPr lang="en-IN" dirty="0"/>
          </a:p>
        </p:txBody>
      </p:sp>
      <p:sp>
        <p:nvSpPr>
          <p:cNvPr id="22" name="TextBox 21"/>
          <p:cNvSpPr txBox="1"/>
          <p:nvPr/>
        </p:nvSpPr>
        <p:spPr>
          <a:xfrm>
            <a:off x="8140002" y="2944808"/>
            <a:ext cx="497854" cy="369332"/>
          </a:xfrm>
          <a:prstGeom prst="rect">
            <a:avLst/>
          </a:prstGeom>
          <a:noFill/>
        </p:spPr>
        <p:txBody>
          <a:bodyPr wrap="square" rtlCol="0">
            <a:spAutoFit/>
          </a:bodyPr>
          <a:lstStyle/>
          <a:p>
            <a:r>
              <a:rPr lang="en-IN" dirty="0" smtClean="0"/>
              <a:t>(c)</a:t>
            </a:r>
            <a:endParaRPr lang="en-IN" dirty="0"/>
          </a:p>
        </p:txBody>
      </p:sp>
      <p:sp>
        <p:nvSpPr>
          <p:cNvPr id="29" name="TextBox 28"/>
          <p:cNvSpPr txBox="1"/>
          <p:nvPr/>
        </p:nvSpPr>
        <p:spPr>
          <a:xfrm>
            <a:off x="1545577" y="4489447"/>
            <a:ext cx="497632" cy="369332"/>
          </a:xfrm>
          <a:prstGeom prst="rect">
            <a:avLst/>
          </a:prstGeom>
          <a:noFill/>
        </p:spPr>
        <p:txBody>
          <a:bodyPr wrap="square" rtlCol="0">
            <a:spAutoFit/>
          </a:bodyPr>
          <a:lstStyle/>
          <a:p>
            <a:r>
              <a:rPr lang="en-IN" dirty="0" smtClean="0"/>
              <a:t>(d)</a:t>
            </a:r>
            <a:endParaRPr lang="en-IN" dirty="0"/>
          </a:p>
        </p:txBody>
      </p:sp>
      <p:sp>
        <p:nvSpPr>
          <p:cNvPr id="30" name="TextBox 29"/>
          <p:cNvSpPr txBox="1"/>
          <p:nvPr/>
        </p:nvSpPr>
        <p:spPr>
          <a:xfrm>
            <a:off x="4863060" y="4489447"/>
            <a:ext cx="497028" cy="369332"/>
          </a:xfrm>
          <a:prstGeom prst="rect">
            <a:avLst/>
          </a:prstGeom>
          <a:noFill/>
        </p:spPr>
        <p:txBody>
          <a:bodyPr wrap="square" rtlCol="0">
            <a:spAutoFit/>
          </a:bodyPr>
          <a:lstStyle/>
          <a:p>
            <a:r>
              <a:rPr lang="en-IN" dirty="0" smtClean="0"/>
              <a:t>(e)</a:t>
            </a:r>
            <a:endParaRPr lang="en-IN" dirty="0"/>
          </a:p>
        </p:txBody>
      </p:sp>
      <p:sp>
        <p:nvSpPr>
          <p:cNvPr id="31" name="TextBox 30"/>
          <p:cNvSpPr txBox="1"/>
          <p:nvPr/>
        </p:nvSpPr>
        <p:spPr>
          <a:xfrm>
            <a:off x="8140002" y="4489447"/>
            <a:ext cx="497028" cy="369332"/>
          </a:xfrm>
          <a:prstGeom prst="rect">
            <a:avLst/>
          </a:prstGeom>
          <a:noFill/>
        </p:spPr>
        <p:txBody>
          <a:bodyPr wrap="square" rtlCol="0">
            <a:spAutoFit/>
          </a:bodyPr>
          <a:lstStyle/>
          <a:p>
            <a:r>
              <a:rPr lang="en-IN" dirty="0" smtClean="0"/>
              <a:t>(f)</a:t>
            </a:r>
            <a:endParaRPr lang="en-IN" dirty="0"/>
          </a:p>
        </p:txBody>
      </p:sp>
    </p:spTree>
    <p:extLst>
      <p:ext uri="{BB962C8B-B14F-4D97-AF65-F5344CB8AC3E}">
        <p14:creationId xmlns:p14="http://schemas.microsoft.com/office/powerpoint/2010/main" val="321096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Motivation </a:t>
            </a:r>
          </a:p>
        </p:txBody>
      </p:sp>
      <p:sp>
        <p:nvSpPr>
          <p:cNvPr id="5" name="Content Placeholder 10"/>
          <p:cNvSpPr txBox="1">
            <a:spLocks/>
          </p:cNvSpPr>
          <p:nvPr/>
        </p:nvSpPr>
        <p:spPr>
          <a:xfrm>
            <a:off x="1030308" y="1365159"/>
            <a:ext cx="8243693" cy="4932610"/>
          </a:xfrm>
          <a:prstGeom prst="rect">
            <a:avLst/>
          </a:prstGeom>
        </p:spPr>
        <p:txBody>
          <a:bodyPr vert="horz" lIns="365760" tIns="182880" rIns="91440" bIns="45720" rtlCol="0">
            <a:normAutofit fontScale="85000" lnSpcReduction="20000"/>
          </a:bodyPr>
          <a:lst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baseline="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a:lstStyle>
          <a:p>
            <a:pPr algn="just">
              <a:buClr>
                <a:srgbClr val="AD8F67"/>
              </a:buClr>
              <a:defRPr/>
            </a:pPr>
            <a:r>
              <a:rPr kumimoji="0" lang="en-IN" sz="1867" b="1" i="0" u="none" strike="noStrike" kern="1200" cap="none" spc="0" normalizeH="0" baseline="0" noProof="0" dirty="0" smtClean="0">
                <a:ln>
                  <a:noFill/>
                </a:ln>
                <a:solidFill>
                  <a:srgbClr val="292934"/>
                </a:solidFill>
                <a:effectLst/>
                <a:uLnTx/>
                <a:uFillTx/>
                <a:latin typeface="Calibri" panose="020F0502020204030204"/>
              </a:rPr>
              <a:t>Counterfeit currency is a burning question throughout the world. </a:t>
            </a:r>
          </a:p>
          <a:p>
            <a:pPr algn="just">
              <a:buClr>
                <a:srgbClr val="AD8F67"/>
              </a:buClr>
              <a:defRPr/>
            </a:pPr>
            <a:r>
              <a:rPr kumimoji="0" lang="en-IN" sz="1867" b="1" i="0" u="none" strike="noStrike" kern="1200" cap="none" spc="0" normalizeH="0" baseline="0" noProof="0" dirty="0" smtClean="0">
                <a:ln>
                  <a:noFill/>
                </a:ln>
                <a:solidFill>
                  <a:srgbClr val="292934"/>
                </a:solidFill>
                <a:effectLst/>
                <a:uLnTx/>
                <a:uFillTx/>
                <a:latin typeface="Calibri" panose="020F0502020204030204"/>
              </a:rPr>
              <a:t>The counterfeiters are becoming harder to track down because of their rapid adoption of and adaptation with highly advanced technologies.</a:t>
            </a:r>
          </a:p>
          <a:p>
            <a:pPr algn="just">
              <a:buClr>
                <a:srgbClr val="AD8F67"/>
              </a:buClr>
              <a:defRPr/>
            </a:pPr>
            <a:r>
              <a:rPr kumimoji="0" lang="en-IN" sz="1867" b="1" i="0" u="none" strike="noStrike" kern="1200" cap="none" spc="0" normalizeH="0" baseline="0" noProof="0" dirty="0" smtClean="0">
                <a:ln>
                  <a:noFill/>
                </a:ln>
                <a:solidFill>
                  <a:srgbClr val="292934"/>
                </a:solidFill>
                <a:effectLst/>
                <a:uLnTx/>
                <a:uFillTx/>
                <a:latin typeface="Calibri" panose="020F0502020204030204"/>
              </a:rPr>
              <a:t> According to the annual report by RBI, during the year, 632,926 pieces of counterfeit notes were detected in the banking system, of which 95 per cent were detected by commercial banks. </a:t>
            </a: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IN" sz="1867" b="1" i="0" u="none" strike="noStrike" kern="1200" cap="none" spc="0" normalizeH="0" baseline="0" noProof="0" dirty="0" smtClean="0">
              <a:ln>
                <a:noFill/>
              </a:ln>
              <a:solidFill>
                <a:srgbClr val="292934"/>
              </a:solidFill>
              <a:effectLst/>
              <a:uLnTx/>
              <a:uFillTx/>
              <a:latin typeface="Calibri" panose="020F0502020204030204"/>
            </a:endParaRP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IN" sz="1867" b="1" i="0" u="none" strike="noStrike" kern="1200" cap="none" spc="0" normalizeH="0" baseline="0" noProof="0" dirty="0" smtClean="0">
              <a:ln>
                <a:noFill/>
              </a:ln>
              <a:solidFill>
                <a:srgbClr val="292934"/>
              </a:solidFill>
              <a:effectLst/>
              <a:uLnTx/>
              <a:uFillTx/>
              <a:latin typeface="Calibri" panose="020F0502020204030204"/>
            </a:endParaRP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IN" sz="1867" b="1" i="0" u="none" strike="noStrike" kern="1200" cap="none" spc="0" normalizeH="0" baseline="0" noProof="0" dirty="0" smtClean="0">
              <a:ln>
                <a:noFill/>
              </a:ln>
              <a:solidFill>
                <a:srgbClr val="292934"/>
              </a:solidFill>
              <a:effectLst/>
              <a:uLnTx/>
              <a:uFillTx/>
              <a:latin typeface="Calibri" panose="020F0502020204030204"/>
            </a:endParaRP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IN" sz="1867" b="1" i="0" u="none" strike="noStrike" kern="1200" cap="none" spc="0" normalizeH="0" baseline="0" noProof="0" dirty="0" smtClean="0">
              <a:ln>
                <a:noFill/>
              </a:ln>
              <a:solidFill>
                <a:srgbClr val="292934"/>
              </a:solidFill>
              <a:effectLst/>
              <a:uLnTx/>
              <a:uFillTx/>
              <a:latin typeface="Calibri" panose="020F0502020204030204"/>
            </a:endParaRP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r>
              <a:rPr kumimoji="0" lang="en-IN" sz="1867" b="1" i="0" u="none" strike="noStrike" kern="1200" cap="none" spc="0" normalizeH="0" baseline="0" noProof="0" dirty="0" smtClean="0">
                <a:ln>
                  <a:noFill/>
                </a:ln>
                <a:solidFill>
                  <a:srgbClr val="292934"/>
                </a:solidFill>
                <a:effectLst/>
                <a:uLnTx/>
                <a:uFillTx/>
                <a:latin typeface="Calibri" panose="020F0502020204030204"/>
              </a:rPr>
              <a:t>                                                                         </a:t>
            </a: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r>
              <a:rPr kumimoji="0" lang="en-IN" sz="1867" b="1" i="0" u="none" strike="noStrike" kern="1200" cap="none" spc="0" normalizeH="0" baseline="0" noProof="0" dirty="0" smtClean="0">
                <a:ln>
                  <a:noFill/>
                </a:ln>
                <a:solidFill>
                  <a:srgbClr val="292934"/>
                </a:solidFill>
                <a:effectLst/>
                <a:uLnTx/>
                <a:uFillTx/>
                <a:latin typeface="Calibri" panose="020F0502020204030204"/>
              </a:rPr>
              <a:t>                           </a:t>
            </a:r>
            <a:r>
              <a:rPr kumimoji="0" lang="en-IN" sz="1867" b="1" i="0" u="none" strike="noStrike" kern="1200" cap="none" spc="0" normalizeH="0" noProof="0" dirty="0" smtClean="0">
                <a:ln>
                  <a:noFill/>
                </a:ln>
                <a:solidFill>
                  <a:srgbClr val="292934"/>
                </a:solidFill>
                <a:effectLst/>
                <a:uLnTx/>
                <a:uFillTx/>
                <a:latin typeface="Calibri" panose="020F0502020204030204"/>
              </a:rPr>
              <a:t>            </a:t>
            </a: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r>
              <a:rPr kumimoji="0" lang="en-IN" sz="1867" b="1" i="0" u="none" strike="noStrike" kern="1200" cap="none" spc="0" normalizeH="0" noProof="0" dirty="0" smtClean="0">
                <a:ln>
                  <a:noFill/>
                </a:ln>
                <a:solidFill>
                  <a:srgbClr val="292934"/>
                </a:solidFill>
                <a:effectLst/>
                <a:uLnTx/>
                <a:uFillTx/>
                <a:latin typeface="Calibri" panose="020F0502020204030204"/>
              </a:rPr>
              <a:t>                                   </a:t>
            </a:r>
            <a:r>
              <a:rPr kumimoji="0" lang="en-IN" sz="1600" b="1" i="1" u="none" strike="noStrike" kern="1200" cap="none" spc="0" normalizeH="0" baseline="0" noProof="0" dirty="0" smtClean="0">
                <a:ln>
                  <a:noFill/>
                </a:ln>
                <a:solidFill>
                  <a:srgbClr val="292934"/>
                </a:solidFill>
                <a:effectLst/>
                <a:uLnTx/>
                <a:uFillTx/>
                <a:latin typeface="Calibri" panose="020F0502020204030204"/>
              </a:rPr>
              <a:t>Fig. 1. Statistics on detected counterfeit banknotes.</a:t>
            </a:r>
            <a:endParaRPr kumimoji="0" lang="en-IN" sz="1867" b="1" i="1" u="none" strike="noStrike" kern="1200" cap="none" spc="0" normalizeH="0" baseline="0" noProof="0" dirty="0" smtClean="0">
              <a:ln>
                <a:noFill/>
              </a:ln>
              <a:solidFill>
                <a:srgbClr val="292934"/>
              </a:solidFill>
              <a:effectLst/>
              <a:uLnTx/>
              <a:uFillTx/>
              <a:latin typeface="Calibri" panose="020F0502020204030204"/>
            </a:endParaRPr>
          </a:p>
          <a:p>
            <a:pPr algn="just">
              <a:buClr>
                <a:srgbClr val="AD8F67"/>
              </a:buClr>
              <a:defRPr/>
            </a:pPr>
            <a:r>
              <a:rPr kumimoji="0" lang="en-IN" sz="1867" b="1" i="0" u="none" strike="noStrike" kern="1200" cap="none" spc="0" normalizeH="0" baseline="0" noProof="0" dirty="0" smtClean="0">
                <a:ln>
                  <a:noFill/>
                </a:ln>
                <a:solidFill>
                  <a:srgbClr val="292934"/>
                </a:solidFill>
                <a:effectLst/>
                <a:uLnTx/>
                <a:uFillTx/>
                <a:latin typeface="Calibri" panose="020F0502020204030204"/>
              </a:rPr>
              <a:t>The existing solutions to solve the counterfeit problem though effective are either computationally complex, hardware based, expensive or inaccessible to the common people. Hence we propose a cost effective and  robust automated counterfeit currency detection tool exploiting image processing techniques.</a:t>
            </a: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IN" sz="1867" b="1" i="0" u="none" strike="noStrike" kern="1200" cap="none" spc="0" normalizeH="0" baseline="0" noProof="0" dirty="0" smtClean="0">
              <a:ln>
                <a:noFill/>
              </a:ln>
              <a:solidFill>
                <a:srgbClr val="292934"/>
              </a:solidFill>
              <a:effectLst/>
              <a:uLnTx/>
              <a:uFillTx/>
              <a:latin typeface="Calibri" panose="020F0502020204030204"/>
            </a:endParaRP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IN" sz="1867" b="1" i="0" u="none" strike="noStrike" kern="1200" cap="none" spc="0" normalizeH="0" baseline="0" noProof="0" dirty="0" smtClean="0">
              <a:ln>
                <a:noFill/>
              </a:ln>
              <a:solidFill>
                <a:srgbClr val="292934"/>
              </a:solidFill>
              <a:effectLst/>
              <a:uLnTx/>
              <a:uFillTx/>
              <a:latin typeface="Calibri" panose="020F0502020204030204"/>
            </a:endParaRPr>
          </a:p>
          <a:p>
            <a:pPr marL="0" marR="0" lvl="0" indent="0" algn="just" defTabSz="2926226" rtl="0" eaLnBrk="1" fontAlgn="auto" latinLnBrk="0" hangingPunct="1">
              <a:lnSpc>
                <a:spcPct val="100000"/>
              </a:lnSpc>
              <a:spcBef>
                <a:spcPts val="800"/>
              </a:spcBef>
              <a:spcAft>
                <a:spcPts val="0"/>
              </a:spcAft>
              <a:buClr>
                <a:srgbClr val="AD8F67"/>
              </a:buClr>
              <a:buSzTx/>
              <a:buFont typeface="Arial" panose="020B0604020202020204" pitchFamily="34" charset="0"/>
              <a:buNone/>
              <a:tabLst/>
              <a:defRPr/>
            </a:pPr>
            <a:endParaRPr kumimoji="0" lang="en-US" sz="1867" b="1" i="0" u="none" strike="noStrike" kern="1200" cap="none" spc="0" normalizeH="0" baseline="0" noProof="0" dirty="0">
              <a:ln>
                <a:noFill/>
              </a:ln>
              <a:solidFill>
                <a:srgbClr val="292934"/>
              </a:solidFill>
              <a:effectLst/>
              <a:uLnTx/>
              <a:uFillTx/>
              <a:latin typeface="Calibri" panose="020F0502020204030204"/>
            </a:endParaRPr>
          </a:p>
        </p:txBody>
      </p:sp>
      <p:pic>
        <p:nvPicPr>
          <p:cNvPr id="6" name="Picture 5" descr="E:\paper images\PAPER_RBI.png"/>
          <p:cNvPicPr/>
          <p:nvPr/>
        </p:nvPicPr>
        <p:blipFill>
          <a:blip r:embed="rId2">
            <a:extLst>
              <a:ext uri="{28A0092B-C50C-407E-A947-70E740481C1C}">
                <a14:useLocalDpi xmlns:a14="http://schemas.microsoft.com/office/drawing/2010/main" val="0"/>
              </a:ext>
            </a:extLst>
          </a:blip>
          <a:srcRect/>
          <a:stretch>
            <a:fillRect/>
          </a:stretch>
        </p:blipFill>
        <p:spPr bwMode="auto">
          <a:xfrm>
            <a:off x="2910627" y="3033689"/>
            <a:ext cx="4468968" cy="1641342"/>
          </a:xfrm>
          <a:prstGeom prst="rect">
            <a:avLst/>
          </a:prstGeom>
          <a:noFill/>
          <a:ln>
            <a:noFill/>
          </a:ln>
        </p:spPr>
      </p:pic>
    </p:spTree>
    <p:extLst>
      <p:ext uri="{BB962C8B-B14F-4D97-AF65-F5344CB8AC3E}">
        <p14:creationId xmlns:p14="http://schemas.microsoft.com/office/powerpoint/2010/main" val="20576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B</a:t>
            </a:r>
            <a:r>
              <a:rPr lang="en-US" dirty="0" smtClean="0">
                <a:solidFill>
                  <a:schemeClr val="accent1">
                    <a:lumMod val="50000"/>
                  </a:schemeClr>
                </a:solidFill>
              </a:rPr>
              <a:t>ackground</a:t>
            </a:r>
            <a:r>
              <a:rPr lang="en-US" dirty="0">
                <a:solidFill>
                  <a:schemeClr val="accent1">
                    <a:lumMod val="50000"/>
                  </a:schemeClr>
                </a:solidFill>
              </a:rPr>
              <a:t/>
            </a:r>
            <a:br>
              <a:rPr lang="en-US" dirty="0">
                <a:solidFill>
                  <a:schemeClr val="accent1">
                    <a:lumMod val="50000"/>
                  </a:schemeClr>
                </a:solidFill>
              </a:rPr>
            </a:br>
            <a:endParaRPr lang="en-IN" dirty="0">
              <a:solidFill>
                <a:schemeClr val="accent1">
                  <a:lumMod val="50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3995" r="3242" b="3284"/>
          <a:stretch>
            <a:fillRect/>
          </a:stretch>
        </p:blipFill>
        <p:spPr bwMode="auto">
          <a:xfrm>
            <a:off x="231820" y="2909194"/>
            <a:ext cx="6375042" cy="3693319"/>
          </a:xfrm>
          <a:prstGeom prst="rect">
            <a:avLst/>
          </a:prstGeom>
          <a:noFill/>
          <a:ln>
            <a:noFill/>
          </a:ln>
        </p:spPr>
      </p:pic>
      <p:sp>
        <p:nvSpPr>
          <p:cNvPr id="5" name="Rectangle 4"/>
          <p:cNvSpPr/>
          <p:nvPr/>
        </p:nvSpPr>
        <p:spPr>
          <a:xfrm>
            <a:off x="6908583" y="2909193"/>
            <a:ext cx="4437705" cy="3693319"/>
          </a:xfrm>
          <a:prstGeom prst="rect">
            <a:avLst/>
          </a:prstGeom>
        </p:spPr>
        <p:txBody>
          <a:bodyPr wrap="square">
            <a:spAutoFit/>
          </a:bodyPr>
          <a:lstStyle/>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See through Register</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Latent Image</a:t>
            </a:r>
          </a:p>
          <a:p>
            <a:pPr marL="342900" lvl="0" indent="-342900">
              <a:buFont typeface="+mj-lt"/>
              <a:buAutoNum type="arabicPeriod"/>
              <a:tabLst>
                <a:tab pos="457200" algn="l"/>
              </a:tabLst>
            </a:pPr>
            <a:r>
              <a:rPr lang="en-IN" b="1" dirty="0" err="1" smtClean="0">
                <a:effectLst/>
                <a:latin typeface="Times New Roman" panose="02020603050405020304" pitchFamily="18" charset="0"/>
                <a:ea typeface="Times New Roman" panose="02020603050405020304" pitchFamily="18" charset="0"/>
              </a:rPr>
              <a:t>Devanagari</a:t>
            </a:r>
            <a:r>
              <a:rPr lang="en-IN" b="1" dirty="0" smtClean="0">
                <a:effectLst/>
                <a:latin typeface="Times New Roman" panose="02020603050405020304" pitchFamily="18" charset="0"/>
                <a:ea typeface="Times New Roman" panose="02020603050405020304" pitchFamily="18" charset="0"/>
              </a:rPr>
              <a:t> Script</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Portrait of Mahatma Gandhi</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Security Thread</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Guarantee Clause</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Electrotype Watermark</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Number Panel</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Denominational Number</a:t>
            </a:r>
          </a:p>
          <a:p>
            <a:pPr marL="342900" lvl="0" indent="-342900">
              <a:buFont typeface="+mj-lt"/>
              <a:buAutoNum type="arabicPeriod"/>
              <a:tabLst>
                <a:tab pos="457200" algn="l"/>
              </a:tabLst>
            </a:pPr>
            <a:r>
              <a:rPr lang="en-IN" b="1" dirty="0" err="1" smtClean="0">
                <a:effectLst/>
                <a:latin typeface="Times New Roman" panose="02020603050405020304" pitchFamily="18" charset="0"/>
                <a:ea typeface="Times New Roman" panose="02020603050405020304" pitchFamily="18" charset="0"/>
              </a:rPr>
              <a:t>Ashoka</a:t>
            </a:r>
            <a:r>
              <a:rPr lang="en-IN" b="1" dirty="0" smtClean="0">
                <a:effectLst/>
                <a:latin typeface="Times New Roman" panose="02020603050405020304" pitchFamily="18" charset="0"/>
                <a:ea typeface="Times New Roman" panose="02020603050405020304" pitchFamily="18" charset="0"/>
              </a:rPr>
              <a:t> Pillar</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Circle with 500 raised(Rectangle for </a:t>
            </a:r>
            <a:r>
              <a:rPr lang="en-IN" b="1" dirty="0" smtClean="0">
                <a:effectLst/>
                <a:latin typeface="Tahoma" panose="020B0604030504040204" pitchFamily="34" charset="0"/>
                <a:ea typeface="Times New Roman" panose="02020603050405020304" pitchFamily="18" charset="0"/>
              </a:rPr>
              <a:t>₹</a:t>
            </a:r>
            <a:r>
              <a:rPr lang="en-IN" b="1" dirty="0" smtClean="0">
                <a:effectLst/>
                <a:latin typeface="Times New Roman" panose="02020603050405020304" pitchFamily="18" charset="0"/>
                <a:ea typeface="Times New Roman" panose="02020603050405020304" pitchFamily="18" charset="0"/>
              </a:rPr>
              <a:t> 2000)</a:t>
            </a:r>
          </a:p>
          <a:p>
            <a:pPr marL="342900" lvl="0" indent="-342900">
              <a:buFont typeface="+mj-lt"/>
              <a:buAutoNum type="arabicPeriod"/>
              <a:tabLst>
                <a:tab pos="457200" algn="l"/>
              </a:tabLst>
            </a:pPr>
            <a:r>
              <a:rPr lang="en-IN" b="1" dirty="0" smtClean="0">
                <a:effectLst/>
                <a:latin typeface="Times New Roman" panose="02020603050405020304" pitchFamily="18" charset="0"/>
                <a:ea typeface="Times New Roman" panose="02020603050405020304" pitchFamily="18" charset="0"/>
              </a:rPr>
              <a:t>Bleed lines</a:t>
            </a:r>
            <a:endParaRPr lang="en-IN" b="1"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231820" y="1574401"/>
            <a:ext cx="9042182" cy="907941"/>
          </a:xfrm>
          <a:prstGeom prst="rect">
            <a:avLst/>
          </a:prstGeom>
        </p:spPr>
        <p:txBody>
          <a:bodyPr wrap="square">
            <a:spAutoFit/>
          </a:bodyPr>
          <a:lstStyle/>
          <a:p>
            <a:r>
              <a:rPr lang="en-IN" b="1" dirty="0">
                <a:latin typeface="Calibri" panose="020F0502020204030204" pitchFamily="34" charset="0"/>
                <a:cs typeface="Calibri" panose="020F0502020204030204" pitchFamily="34" charset="0"/>
              </a:rPr>
              <a:t>Various security features are incorporated into the banknotes to protect them against counterfeiting. Thus, the </a:t>
            </a:r>
            <a:r>
              <a:rPr lang="en-US" sz="1700" b="1" dirty="0" smtClean="0">
                <a:latin typeface="Calibri" panose="020F0502020204030204" pitchFamily="34" charset="0"/>
                <a:cs typeface="Calibri" panose="020F0502020204030204" pitchFamily="34" charset="0"/>
              </a:rPr>
              <a:t>authenticity of a genuine currency note is predicated on the basis of these  security features. </a:t>
            </a:r>
            <a:endParaRPr lang="en-US" sz="17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2818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Objectives</a:t>
            </a:r>
            <a:endParaRPr lang="en-US" dirty="0">
              <a:solidFill>
                <a:schemeClr val="accent1">
                  <a:lumMod val="50000"/>
                </a:schemeClr>
              </a:solidFill>
            </a:endParaRPr>
          </a:p>
        </p:txBody>
      </p:sp>
      <p:sp>
        <p:nvSpPr>
          <p:cNvPr id="3" name="Content Placeholder 2"/>
          <p:cNvSpPr>
            <a:spLocks noGrp="1"/>
          </p:cNvSpPr>
          <p:nvPr>
            <p:ph idx="1"/>
          </p:nvPr>
        </p:nvSpPr>
        <p:spPr/>
        <p:txBody>
          <a:bodyPr/>
          <a:lstStyle/>
          <a:p>
            <a:pPr>
              <a:buClrTx/>
            </a:pPr>
            <a:r>
              <a:rPr lang="en-US" sz="1700" b="1" dirty="0">
                <a:latin typeface="Calibri" panose="020F0502020204030204" pitchFamily="34" charset="0"/>
                <a:cs typeface="Calibri" panose="020F0502020204030204" pitchFamily="34" charset="0"/>
              </a:rPr>
              <a:t>The </a:t>
            </a:r>
            <a:r>
              <a:rPr lang="en-IN" sz="1700" b="1" dirty="0">
                <a:latin typeface="Calibri" panose="020F0502020204030204" pitchFamily="34" charset="0"/>
                <a:cs typeface="Calibri" panose="020F0502020204030204" pitchFamily="34" charset="0"/>
              </a:rPr>
              <a:t>₹ 500 note is considered for study as it is the most susceptible and prone to falsification</a:t>
            </a:r>
            <a:r>
              <a:rPr lang="en-IN" sz="1700" b="1" dirty="0" smtClean="0">
                <a:latin typeface="Calibri" panose="020F0502020204030204" pitchFamily="34" charset="0"/>
                <a:cs typeface="Calibri" panose="020F0502020204030204" pitchFamily="34" charset="0"/>
              </a:rPr>
              <a:t>.</a:t>
            </a:r>
          </a:p>
          <a:p>
            <a:pPr marL="0" indent="0">
              <a:buNone/>
            </a:pPr>
            <a:endParaRPr lang="en-IN" sz="1700" b="1" dirty="0">
              <a:latin typeface="Calibri" panose="020F0502020204030204" pitchFamily="34" charset="0"/>
              <a:cs typeface="Calibri" panose="020F0502020204030204" pitchFamily="34" charset="0"/>
            </a:endParaRPr>
          </a:p>
          <a:p>
            <a:pPr>
              <a:buClrTx/>
            </a:pPr>
            <a:r>
              <a:rPr lang="en-IN" sz="1700" b="1" dirty="0">
                <a:latin typeface="Calibri" panose="020F0502020204030204" pitchFamily="34" charset="0"/>
                <a:cs typeface="Calibri" panose="020F0502020204030204" pitchFamily="34" charset="0"/>
              </a:rPr>
              <a:t>The following security features, being abstract and intricate in their design are difficult to replicate and hence are used to determine if the  </a:t>
            </a:r>
            <a:r>
              <a:rPr lang="en-IN" sz="1700" b="1" dirty="0" smtClean="0">
                <a:latin typeface="Calibri" panose="020F0502020204030204" pitchFamily="34" charset="0"/>
                <a:cs typeface="Calibri" panose="020F0502020204030204" pitchFamily="34" charset="0"/>
              </a:rPr>
              <a:t>note </a:t>
            </a:r>
            <a:r>
              <a:rPr lang="en-IN" sz="1700" b="1" dirty="0">
                <a:latin typeface="Calibri" panose="020F0502020204030204" pitchFamily="34" charset="0"/>
                <a:cs typeface="Calibri" panose="020F0502020204030204" pitchFamily="34" charset="0"/>
              </a:rPr>
              <a:t>is counterfeit </a:t>
            </a:r>
            <a:r>
              <a:rPr lang="en-IN" sz="1700" b="1" dirty="0" smtClean="0">
                <a:latin typeface="Calibri" panose="020F0502020204030204" pitchFamily="34" charset="0"/>
                <a:cs typeface="Calibri" panose="020F0502020204030204" pitchFamily="34" charset="0"/>
              </a:rPr>
              <a:t>:</a:t>
            </a:r>
          </a:p>
          <a:p>
            <a:pPr marL="0" indent="0">
              <a:buNone/>
            </a:pPr>
            <a:endParaRPr lang="en-IN" sz="1700" dirty="0">
              <a:latin typeface="Calibri" panose="020F0502020204030204" pitchFamily="34" charset="0"/>
              <a:cs typeface="Calibri" panose="020F0502020204030204" pitchFamily="34" charset="0"/>
            </a:endParaRPr>
          </a:p>
          <a:p>
            <a:pPr marL="769642" lvl="1" indent="-342900">
              <a:buClrTx/>
              <a:buFont typeface="+mj-lt"/>
              <a:buAutoNum type="arabicParenR"/>
            </a:pPr>
            <a:r>
              <a:rPr lang="en-IN" sz="2000" b="1" dirty="0">
                <a:latin typeface="Calibri" panose="020F0502020204030204" pitchFamily="34" charset="0"/>
                <a:cs typeface="Calibri" panose="020F0502020204030204" pitchFamily="34" charset="0"/>
              </a:rPr>
              <a:t>Security Thread </a:t>
            </a:r>
            <a:endParaRPr lang="en-IN" sz="2000" b="1" dirty="0" smtClean="0">
              <a:latin typeface="Calibri" panose="020F0502020204030204" pitchFamily="34" charset="0"/>
              <a:cs typeface="Calibri" panose="020F0502020204030204" pitchFamily="34" charset="0"/>
            </a:endParaRPr>
          </a:p>
          <a:p>
            <a:pPr marL="769642" lvl="1" indent="-342900">
              <a:buClrTx/>
              <a:buFont typeface="+mj-lt"/>
              <a:buAutoNum type="arabicParenR"/>
            </a:pPr>
            <a:r>
              <a:rPr lang="en-IN" sz="2000" b="1" dirty="0" smtClean="0">
                <a:latin typeface="Calibri" panose="020F0502020204030204" pitchFamily="34" charset="0"/>
                <a:cs typeface="Calibri" panose="020F0502020204030204" pitchFamily="34" charset="0"/>
              </a:rPr>
              <a:t>Latent Image</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205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Methodology</a:t>
            </a:r>
            <a:endParaRPr lang="en-US" dirty="0">
              <a:solidFill>
                <a:schemeClr val="accent1">
                  <a:lumMod val="50000"/>
                </a:schemeClr>
              </a:solidFill>
            </a:endParaRPr>
          </a:p>
        </p:txBody>
      </p:sp>
      <p:pic>
        <p:nvPicPr>
          <p:cNvPr id="29" name="Content Placeholder 28" descr="E:\paper images\METHO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54" y="1712891"/>
            <a:ext cx="9736428" cy="4700788"/>
          </a:xfrm>
          <a:prstGeom prst="rect">
            <a:avLst/>
          </a:prstGeom>
          <a:noFill/>
          <a:ln>
            <a:noFill/>
          </a:ln>
        </p:spPr>
      </p:pic>
    </p:spTree>
    <p:extLst>
      <p:ext uri="{BB962C8B-B14F-4D97-AF65-F5344CB8AC3E}">
        <p14:creationId xmlns:p14="http://schemas.microsoft.com/office/powerpoint/2010/main" val="760532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Results and </a:t>
            </a:r>
            <a:r>
              <a:rPr lang="en-US" dirty="0" smtClean="0">
                <a:solidFill>
                  <a:schemeClr val="accent1">
                    <a:lumMod val="50000"/>
                  </a:schemeClr>
                </a:solidFill>
              </a:rPr>
              <a:t>Conclusion</a:t>
            </a:r>
            <a:endParaRPr lang="en-US" dirty="0">
              <a:solidFill>
                <a:schemeClr val="accent1">
                  <a:lumMod val="50000"/>
                </a:schemeClr>
              </a:solidFill>
            </a:endParaRPr>
          </a:p>
        </p:txBody>
      </p:sp>
      <p:pic>
        <p:nvPicPr>
          <p:cNvPr id="4" name="Content Placeholder 3" descr="E:\paper images\SECURITY.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91293"/>
            <a:ext cx="7719691" cy="2996617"/>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986946291"/>
              </p:ext>
            </p:extLst>
          </p:nvPr>
        </p:nvGraphicFramePr>
        <p:xfrm>
          <a:off x="1944709" y="4906851"/>
          <a:ext cx="5740116" cy="1390918"/>
        </p:xfrm>
        <a:graphic>
          <a:graphicData uri="http://schemas.openxmlformats.org/drawingml/2006/table">
            <a:tbl>
              <a:tblPr>
                <a:tableStyleId>{5C22544A-7EE6-4342-B048-85BDC9FD1C3A}</a:tableStyleId>
              </a:tblPr>
              <a:tblGrid>
                <a:gridCol w="905714"/>
                <a:gridCol w="906786"/>
                <a:gridCol w="906786"/>
                <a:gridCol w="906786"/>
                <a:gridCol w="1057022"/>
                <a:gridCol w="1057022"/>
              </a:tblGrid>
              <a:tr h="239642">
                <a:tc rowSpan="2">
                  <a:txBody>
                    <a:bodyPr/>
                    <a:lstStyle/>
                    <a:p>
                      <a:pPr algn="ctr">
                        <a:spcAft>
                          <a:spcPts val="0"/>
                        </a:spcAft>
                      </a:pPr>
                      <a:r>
                        <a:rPr lang="en-US" sz="900" dirty="0">
                          <a:effectLst/>
                        </a:rPr>
                        <a:t>Total</a:t>
                      </a:r>
                      <a:endParaRPr lang="en-IN" sz="800" dirty="0">
                        <a:effectLst/>
                      </a:endParaRPr>
                    </a:p>
                    <a:p>
                      <a:pPr algn="ctr">
                        <a:spcAft>
                          <a:spcPts val="0"/>
                        </a:spcAft>
                      </a:pPr>
                      <a:r>
                        <a:rPr lang="en-US" sz="900" dirty="0">
                          <a:effectLst/>
                        </a:rPr>
                        <a:t>test images</a:t>
                      </a:r>
                      <a:endParaRPr lang="en-IN"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5">
                  <a:txBody>
                    <a:bodyPr/>
                    <a:lstStyle/>
                    <a:p>
                      <a:pPr algn="ctr">
                        <a:spcAft>
                          <a:spcPts val="0"/>
                        </a:spcAft>
                      </a:pPr>
                      <a:r>
                        <a:rPr lang="en-US" sz="900">
                          <a:effectLst/>
                        </a:rPr>
                        <a:t>Performance Parameters</a:t>
                      </a:r>
                      <a:endParaRPr lang="en-IN"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733901">
                <a:tc vMerge="1">
                  <a:txBody>
                    <a:bodyPr/>
                    <a:lstStyle/>
                    <a:p>
                      <a:endParaRPr lang="en-IN"/>
                    </a:p>
                  </a:txBody>
                  <a:tcPr/>
                </a:tc>
                <a:tc>
                  <a:txBody>
                    <a:bodyPr/>
                    <a:lstStyle/>
                    <a:p>
                      <a:pPr algn="ctr">
                        <a:spcAft>
                          <a:spcPts val="0"/>
                        </a:spcAft>
                      </a:pPr>
                      <a:r>
                        <a:rPr lang="en-US" sz="900" dirty="0">
                          <a:effectLst/>
                        </a:rPr>
                        <a:t>True positive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True negative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False positive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dirty="0">
                          <a:effectLst/>
                        </a:rPr>
                        <a:t>False negative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Accuracy</a:t>
                      </a:r>
                      <a:endParaRPr lang="en-IN" sz="1000">
                        <a:effectLst/>
                      </a:endParaRPr>
                    </a:p>
                    <a:p>
                      <a:pPr algn="ctr">
                        <a:spcAft>
                          <a:spcPts val="0"/>
                        </a:spcAft>
                      </a:pPr>
                      <a:r>
                        <a:rPr lang="en-US" sz="900">
                          <a:effectLst/>
                        </a:rPr>
                        <a: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17375">
                <a:tc>
                  <a:txBody>
                    <a:bodyPr/>
                    <a:lstStyle/>
                    <a:p>
                      <a:pPr algn="ctr">
                        <a:spcAft>
                          <a:spcPts val="0"/>
                        </a:spcAft>
                      </a:pPr>
                      <a:r>
                        <a:rPr lang="en-US" sz="800">
                          <a:effectLst/>
                        </a:rPr>
                        <a:t>30</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dirty="0">
                          <a:effectLst/>
                        </a:rPr>
                        <a:t>96.67</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829604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Results and </a:t>
            </a:r>
            <a:r>
              <a:rPr lang="en-US" dirty="0" smtClean="0">
                <a:solidFill>
                  <a:schemeClr val="accent1">
                    <a:lumMod val="50000"/>
                  </a:schemeClr>
                </a:solidFill>
              </a:rPr>
              <a:t>Conclusion</a:t>
            </a:r>
            <a:endParaRPr lang="en-US" dirty="0">
              <a:solidFill>
                <a:schemeClr val="accent1">
                  <a:lumMod val="5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195610585"/>
              </p:ext>
            </p:extLst>
          </p:nvPr>
        </p:nvGraphicFramePr>
        <p:xfrm>
          <a:off x="2017879" y="4887404"/>
          <a:ext cx="4828900" cy="1469879"/>
        </p:xfrm>
        <a:graphic>
          <a:graphicData uri="http://schemas.openxmlformats.org/drawingml/2006/table">
            <a:tbl>
              <a:tblPr>
                <a:tableStyleId>{5C22544A-7EE6-4342-B048-85BDC9FD1C3A}</a:tableStyleId>
              </a:tblPr>
              <a:tblGrid>
                <a:gridCol w="761939"/>
                <a:gridCol w="762835"/>
                <a:gridCol w="762835"/>
                <a:gridCol w="762835"/>
                <a:gridCol w="889228"/>
                <a:gridCol w="889228"/>
              </a:tblGrid>
              <a:tr h="253246">
                <a:tc rowSpan="2">
                  <a:txBody>
                    <a:bodyPr/>
                    <a:lstStyle/>
                    <a:p>
                      <a:pPr algn="ctr">
                        <a:spcAft>
                          <a:spcPts val="0"/>
                        </a:spcAft>
                      </a:pPr>
                      <a:r>
                        <a:rPr lang="en-US" sz="900">
                          <a:effectLst/>
                        </a:rPr>
                        <a:t>Total</a:t>
                      </a:r>
                      <a:endParaRPr lang="en-IN" sz="800">
                        <a:effectLst/>
                      </a:endParaRPr>
                    </a:p>
                    <a:p>
                      <a:pPr algn="ctr">
                        <a:spcAft>
                          <a:spcPts val="0"/>
                        </a:spcAft>
                      </a:pPr>
                      <a:r>
                        <a:rPr lang="en-US" sz="900">
                          <a:effectLst/>
                        </a:rPr>
                        <a:t>test images</a:t>
                      </a:r>
                      <a:endParaRPr lang="en-IN"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5">
                  <a:txBody>
                    <a:bodyPr/>
                    <a:lstStyle/>
                    <a:p>
                      <a:pPr algn="ctr">
                        <a:spcAft>
                          <a:spcPts val="0"/>
                        </a:spcAft>
                      </a:pPr>
                      <a:r>
                        <a:rPr lang="en-US" sz="900">
                          <a:effectLst/>
                        </a:rPr>
                        <a:t>Performance Parameters</a:t>
                      </a:r>
                      <a:endParaRPr lang="en-IN"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775564">
                <a:tc vMerge="1">
                  <a:txBody>
                    <a:bodyPr/>
                    <a:lstStyle/>
                    <a:p>
                      <a:endParaRPr lang="en-IN"/>
                    </a:p>
                  </a:txBody>
                  <a:tcPr/>
                </a:tc>
                <a:tc>
                  <a:txBody>
                    <a:bodyPr/>
                    <a:lstStyle/>
                    <a:p>
                      <a:pPr algn="ctr">
                        <a:spcAft>
                          <a:spcPts val="0"/>
                        </a:spcAft>
                      </a:pPr>
                      <a:r>
                        <a:rPr lang="en-US" sz="900">
                          <a:effectLst/>
                        </a:rPr>
                        <a:t>True positive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True negative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False positive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False negative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900">
                          <a:effectLst/>
                        </a:rPr>
                        <a:t>Accuracy</a:t>
                      </a:r>
                      <a:endParaRPr lang="en-IN" sz="1000">
                        <a:effectLst/>
                      </a:endParaRPr>
                    </a:p>
                    <a:p>
                      <a:pPr algn="ctr">
                        <a:spcAft>
                          <a:spcPts val="0"/>
                        </a:spcAft>
                      </a:pPr>
                      <a:r>
                        <a:rPr lang="en-US" sz="900">
                          <a:effectLst/>
                        </a:rPr>
                        <a: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41069">
                <a:tc>
                  <a:txBody>
                    <a:bodyPr/>
                    <a:lstStyle/>
                    <a:p>
                      <a:pPr algn="ctr">
                        <a:spcAft>
                          <a:spcPts val="0"/>
                        </a:spcAft>
                      </a:pPr>
                      <a:r>
                        <a:rPr lang="en-US" sz="800">
                          <a:effectLst/>
                        </a:rPr>
                        <a:t>30</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800" dirty="0">
                          <a:effectLst/>
                        </a:rPr>
                        <a:t>100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
        <p:nvSpPr>
          <p:cNvPr id="9" name="Rectangle 1"/>
          <p:cNvSpPr>
            <a:spLocks noChangeArrowheads="1"/>
          </p:cNvSpPr>
          <p:nvPr/>
        </p:nvSpPr>
        <p:spPr bwMode="auto">
          <a:xfrm>
            <a:off x="2018672" y="4887562"/>
            <a:ext cx="17710604" cy="58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66" y="1828576"/>
            <a:ext cx="9793067" cy="3200847"/>
          </a:xfrm>
          <a:prstGeom prst="rect">
            <a:avLst/>
          </a:prstGeom>
        </p:spPr>
      </p:pic>
    </p:spTree>
    <p:extLst>
      <p:ext uri="{BB962C8B-B14F-4D97-AF65-F5344CB8AC3E}">
        <p14:creationId xmlns:p14="http://schemas.microsoft.com/office/powerpoint/2010/main" val="2519844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Scope</a:t>
            </a:r>
            <a:endParaRPr lang="en-US" dirty="0">
              <a:solidFill>
                <a:schemeClr val="accent1">
                  <a:lumMod val="50000"/>
                </a:schemeClr>
              </a:solidFill>
            </a:endParaRPr>
          </a:p>
        </p:txBody>
      </p:sp>
      <p:sp>
        <p:nvSpPr>
          <p:cNvPr id="3" name="Content Placeholder 2"/>
          <p:cNvSpPr>
            <a:spLocks noGrp="1"/>
          </p:cNvSpPr>
          <p:nvPr>
            <p:ph idx="1"/>
          </p:nvPr>
        </p:nvSpPr>
        <p:spPr/>
        <p:txBody>
          <a:bodyPr/>
          <a:lstStyle/>
          <a:p>
            <a:pPr>
              <a:buClrTx/>
            </a:pPr>
            <a:r>
              <a:rPr lang="en-IN"/>
              <a:t>This novel and unique image processing based approach makes use of only a camera to determine the legitimacy of Indian banknotes. </a:t>
            </a:r>
          </a:p>
          <a:p>
            <a:pPr>
              <a:buClrTx/>
            </a:pPr>
            <a:r>
              <a:rPr lang="en-IN"/>
              <a:t>The absence of special hardware components like UV scanner make it compact and mobile.</a:t>
            </a:r>
          </a:p>
          <a:p>
            <a:pPr>
              <a:buClrTx/>
            </a:pPr>
            <a:r>
              <a:rPr lang="en-IN"/>
              <a:t>Hence this cost effective tool can be readily utilized in smart phones, making it easily  accessible to the public. </a:t>
            </a:r>
          </a:p>
          <a:p>
            <a:pPr>
              <a:buClrTx/>
            </a:pPr>
            <a:r>
              <a:rPr lang="en-IN"/>
              <a:t>However in spite of above mentioned merits, 100% accurate result is difficult to obtain.</a:t>
            </a:r>
          </a:p>
          <a:p>
            <a:endParaRPr lang="en-IN" dirty="0"/>
          </a:p>
        </p:txBody>
      </p:sp>
    </p:spTree>
    <p:extLst>
      <p:ext uri="{BB962C8B-B14F-4D97-AF65-F5344CB8AC3E}">
        <p14:creationId xmlns:p14="http://schemas.microsoft.com/office/powerpoint/2010/main" val="2582578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References</a:t>
            </a:r>
            <a:r>
              <a:rPr lang="en-US" dirty="0"/>
              <a:t/>
            </a:r>
            <a:br>
              <a:rPr lang="en-US" dirty="0"/>
            </a:b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1) </a:t>
            </a:r>
            <a:r>
              <a:rPr lang="en-US" i="1" dirty="0"/>
              <a:t>https://rbi.org.in</a:t>
            </a:r>
          </a:p>
          <a:p>
            <a:pPr marL="0" indent="0">
              <a:buNone/>
            </a:pPr>
            <a:r>
              <a:rPr lang="pt-BR" dirty="0" smtClean="0"/>
              <a:t>2</a:t>
            </a:r>
            <a:r>
              <a:rPr lang="pt-BR" dirty="0"/>
              <a:t>)</a:t>
            </a:r>
            <a:r>
              <a:rPr lang="pt-BR" dirty="0" smtClean="0"/>
              <a:t> </a:t>
            </a:r>
            <a:r>
              <a:rPr lang="pt-BR" dirty="0"/>
              <a:t>A. Vila, N. Ferrer, J. Mantec´on, D. Bret´on, J.F. Garc´ıa</a:t>
            </a:r>
            <a:r>
              <a:rPr lang="pt-BR" i="1" dirty="0"/>
              <a:t>, “</a:t>
            </a:r>
            <a:r>
              <a:rPr lang="en-IN" i="1" dirty="0"/>
              <a:t>Development of a fast and non-destructive procedure </a:t>
            </a:r>
            <a:r>
              <a:rPr lang="en-IN" i="1" dirty="0" smtClean="0"/>
              <a:t>for characterizing </a:t>
            </a:r>
            <a:r>
              <a:rPr lang="en-IN" i="1" dirty="0"/>
              <a:t>and distinguishing original and fake euro notes</a:t>
            </a:r>
            <a:r>
              <a:rPr lang="pt-BR" i="1" dirty="0"/>
              <a:t>”, </a:t>
            </a:r>
            <a:r>
              <a:rPr lang="en-IN" dirty="0"/>
              <a:t>A. Vila et al. / </a:t>
            </a:r>
            <a:r>
              <a:rPr lang="en-IN" dirty="0" err="1"/>
              <a:t>Analytica</a:t>
            </a:r>
            <a:r>
              <a:rPr lang="en-IN" dirty="0"/>
              <a:t> </a:t>
            </a:r>
            <a:r>
              <a:rPr lang="en-IN" dirty="0" err="1"/>
              <a:t>Chimica</a:t>
            </a:r>
            <a:r>
              <a:rPr lang="en-IN" dirty="0"/>
              <a:t> </a:t>
            </a:r>
            <a:r>
              <a:rPr lang="en-IN" dirty="0" err="1"/>
              <a:t>Acta</a:t>
            </a:r>
            <a:r>
              <a:rPr lang="en-IN" dirty="0"/>
              <a:t> 559 (2006).</a:t>
            </a:r>
          </a:p>
          <a:p>
            <a:pPr marL="0" indent="0">
              <a:buNone/>
            </a:pPr>
            <a:r>
              <a:rPr lang="en-IN" dirty="0" smtClean="0"/>
              <a:t>3)  </a:t>
            </a:r>
            <a:r>
              <a:rPr lang="en-IN" dirty="0"/>
              <a:t>M. Uddin, P. Das, S. </a:t>
            </a:r>
            <a:r>
              <a:rPr lang="en-IN" dirty="0" err="1"/>
              <a:t>Roney</a:t>
            </a:r>
            <a:r>
              <a:rPr lang="en-IN" dirty="0"/>
              <a:t>,</a:t>
            </a:r>
            <a:r>
              <a:rPr lang="en-US" dirty="0"/>
              <a:t> </a:t>
            </a:r>
            <a:r>
              <a:rPr lang="en-IN" dirty="0"/>
              <a:t>“</a:t>
            </a:r>
            <a:r>
              <a:rPr lang="en-IN" i="1" dirty="0"/>
              <a:t>Image-Based Approach for the Detection of Counterfeit Banknotes of Bangladesh</a:t>
            </a:r>
            <a:r>
              <a:rPr lang="en-IN" dirty="0" smtClean="0"/>
              <a:t>”, </a:t>
            </a:r>
            <a:r>
              <a:rPr lang="en-IN" dirty="0"/>
              <a:t>International Conference on Informatics, Electronics and Vision 2016.</a:t>
            </a:r>
          </a:p>
          <a:p>
            <a:pPr marL="0" indent="0">
              <a:buNone/>
            </a:pPr>
            <a:r>
              <a:rPr lang="en-IN" sz="2000" dirty="0"/>
              <a:t>Images courtesy :</a:t>
            </a:r>
          </a:p>
          <a:p>
            <a:pPr marL="0" indent="0">
              <a:buNone/>
            </a:pPr>
            <a:r>
              <a:rPr lang="en-IN" dirty="0"/>
              <a:t> Fig. 1 - </a:t>
            </a:r>
            <a:r>
              <a:rPr lang="en-US" dirty="0">
                <a:hlinkClick r:id="rId2"/>
              </a:rPr>
              <a:t>https://rbi.org.in</a:t>
            </a:r>
            <a:endParaRPr lang="en-US" dirty="0"/>
          </a:p>
          <a:p>
            <a:endParaRPr lang="en-IN" dirty="0"/>
          </a:p>
        </p:txBody>
      </p:sp>
    </p:spTree>
    <p:extLst>
      <p:ext uri="{BB962C8B-B14F-4D97-AF65-F5344CB8AC3E}">
        <p14:creationId xmlns:p14="http://schemas.microsoft.com/office/powerpoint/2010/main" val="3058279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TotalTime>
  <Words>507</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Tahoma</vt:lpstr>
      <vt:lpstr>Times New Roman</vt:lpstr>
      <vt:lpstr>Trebuchet MS</vt:lpstr>
      <vt:lpstr>Wingdings</vt:lpstr>
      <vt:lpstr>Wingdings 3</vt:lpstr>
      <vt:lpstr>Facet</vt:lpstr>
      <vt:lpstr> IMAGE PROCESSING BASED DETECTION OF COUNTERFEIT INDIAN BANK NOTES</vt:lpstr>
      <vt:lpstr>Motivation </vt:lpstr>
      <vt:lpstr>Background </vt:lpstr>
      <vt:lpstr>Objectives</vt:lpstr>
      <vt:lpstr>Methodology</vt:lpstr>
      <vt:lpstr>Results and Conclusion</vt:lpstr>
      <vt:lpstr>Results and Conclusion</vt:lpstr>
      <vt:lpstr>Scope</vt:lpstr>
      <vt:lpstr>References </vt:lpstr>
      <vt:lpstr>Thank you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COUNTERFEIT DETECTION OF INDIAN CURRENCY USING IMAGE PROCESSING BASED APPROACH</dc:title>
  <dc:creator>Mrutunjay Singh</dc:creator>
  <cp:lastModifiedBy>Admin</cp:lastModifiedBy>
  <cp:revision>18</cp:revision>
  <dcterms:created xsi:type="dcterms:W3CDTF">2018-02-23T19:35:53Z</dcterms:created>
  <dcterms:modified xsi:type="dcterms:W3CDTF">2018-03-16T16:42:30Z</dcterms:modified>
</cp:coreProperties>
</file>