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fc1d7b024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fc1d7b024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72bd568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72bd568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72bd568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72bd568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c1d7b024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fc1d7b024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c1d7b024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fc1d7b024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c1d7b024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c1d7b024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3e99d132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3e99d132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fc1d7b024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fc1d7b024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fc1d7b0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fc1d7b0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665c58ad_0_2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665c58ad_0_2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72bd56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72bd56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c1d7b024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c1d7b024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72bd56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72bd56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72bd568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72bd56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72bd56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72bd56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D9D9D9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laticon.com/free-icon/no-music_1661921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://cdn.onlinewebfonts.com/svg/img_41065.png" TargetMode="External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dn.onlinewebfonts.com/svg/img_41170.png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laticon.com/free-icon/music_2792342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ewsroom.spotify.com/company-info/" TargetMode="External"/><Relationship Id="rId4" Type="http://schemas.openxmlformats.org/officeDocument/2006/relationships/hyperlink" Target="https://data.mendeley.com/datasets/3t9vbwxgr5/2" TargetMode="External"/><Relationship Id="rId5" Type="http://schemas.openxmlformats.org/officeDocument/2006/relationships/hyperlink" Target="https://www.kaggle.com/andradaolteanu/gtzan-dataset-music-genre-classification" TargetMode="External"/><Relationship Id="rId6" Type="http://schemas.openxmlformats.org/officeDocument/2006/relationships/hyperlink" Target="https://medium.com/prathena/the-dummys-guide-to-mfcc-aceab2450fd" TargetMode="Externa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://cdn.onlinewebfonts.com/svg/img_41065.png" TargetMode="External"/><Relationship Id="rId10" Type="http://schemas.openxmlformats.org/officeDocument/2006/relationships/hyperlink" Target="https://www.flaticon.com/free-icon/no-music_1661921" TargetMode="External"/><Relationship Id="rId13" Type="http://schemas.openxmlformats.org/officeDocument/2006/relationships/hyperlink" Target="https://www.flaticon.com/free-icon/music_2792342" TargetMode="External"/><Relationship Id="rId12" Type="http://schemas.openxmlformats.org/officeDocument/2006/relationships/hyperlink" Target="http://cdn.onlinewebfonts.com/svg/img_41170.p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ixabay.com/vectors/music-musical-notes-divider-5734436/" TargetMode="External"/><Relationship Id="rId4" Type="http://schemas.openxmlformats.org/officeDocument/2006/relationships/hyperlink" Target="https://freesvg.org/1529291246" TargetMode="External"/><Relationship Id="rId9" Type="http://schemas.openxmlformats.org/officeDocument/2006/relationships/hyperlink" Target="https://cdn.icon-icons.com/icons2/1076/PNG/512/hierarchystructure_77889.png" TargetMode="External"/><Relationship Id="rId5" Type="http://schemas.openxmlformats.org/officeDocument/2006/relationships/hyperlink" Target="https://cdn.onlinewebfonts.com/svg/img_666.png" TargetMode="External"/><Relationship Id="rId6" Type="http://schemas.openxmlformats.org/officeDocument/2006/relationships/hyperlink" Target="https://cdn2.iconfinder.com/data/icons/digital-marketing-182/520/48_Analysis_Chart_Data-512.png" TargetMode="External"/><Relationship Id="rId7" Type="http://schemas.openxmlformats.org/officeDocument/2006/relationships/hyperlink" Target="https://i.pinimg.com/originals/09/2d/d9/092dd994351ee5eacf8149d978a4bd1c.png" TargetMode="External"/><Relationship Id="rId8" Type="http://schemas.openxmlformats.org/officeDocument/2006/relationships/hyperlink" Target="https://www.iconfinder.com/icons/1010381/audio_multimedia_music_note_sound_warning_ic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dn2.iconfinder.com/data/icons/digital-marketing-182/520/48_Analysis_Chart_Data-512.pn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.pinimg.com/originals/09/2d/d9/092dd994351ee5eacf8149d978a4bd1c.png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iconfinder.com/icons/1010381/audio_multimedia_music_note_sound_warning_icon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dn.icon-icons.com/icons2/1076/PNG/512/hierarchystructure_77889.png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>
            <a:alpha val="42130"/>
          </a:srgbClr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97175"/>
            <a:ext cx="8520600" cy="244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Investigating Audio Artificial Intelligence</a:t>
            </a:r>
            <a:endParaRPr sz="6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Prepared by Aysha Araien, Preet Parmar, &amp; </a:t>
            </a:r>
            <a:r>
              <a:rPr lang="en" sz="1500">
                <a:solidFill>
                  <a:schemeClr val="dk2"/>
                </a:solidFill>
              </a:rPr>
              <a:t>Letian Ren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24516" l="0" r="0" t="26372"/>
          <a:stretch/>
        </p:blipFill>
        <p:spPr>
          <a:xfrm>
            <a:off x="0" y="-247175"/>
            <a:ext cx="4572000" cy="11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24516" l="0" r="0" t="26372"/>
          <a:stretch/>
        </p:blipFill>
        <p:spPr>
          <a:xfrm>
            <a:off x="4572000" y="-247175"/>
            <a:ext cx="4572000" cy="112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Recommendation System</a:t>
            </a:r>
            <a:r>
              <a:rPr lang="en"/>
              <a:t> - Results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8675"/>
            <a:ext cx="8520600" cy="335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Hard to measure recommendation system performance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 not have reference ‘similar songs’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Eye test - looks like it works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Most similar song is cover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High time has time in name</a:t>
            </a:r>
            <a:endParaRPr sz="1500"/>
          </a:p>
          <a:p>
            <a:pPr indent="-323850" lvl="2" marL="1371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From the 60’s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‘Wonderful Christmas Time’</a:t>
            </a:r>
            <a:endParaRPr sz="1500"/>
          </a:p>
          <a:p>
            <a:pPr indent="-323850" lvl="2" marL="137160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■"/>
            </a:pPr>
            <a:r>
              <a:rPr lang="en" sz="1500"/>
              <a:t>Holiday song </a:t>
            </a:r>
            <a:endParaRPr sz="15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974" y="1977399"/>
            <a:ext cx="3591176" cy="18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Recommendation System</a:t>
            </a:r>
            <a:r>
              <a:rPr lang="en"/>
              <a:t> - improvements and Limitations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8675"/>
            <a:ext cx="8291400" cy="335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Currently does not have collaborative filtering 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they have listened to a song many times, and given it a positive rating, put it higher than other similar songs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Need to find a dataset with user ratings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data needed with more descriptive fields</a:t>
            </a:r>
            <a:endParaRPr sz="1500"/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0" name="Google Shape;130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850" y="2644200"/>
            <a:ext cx="2165875" cy="21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3676" y="2893275"/>
            <a:ext cx="1427951" cy="144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CONCLUSION and future directions</a:t>
            </a:r>
            <a:endParaRPr>
              <a:highlight>
                <a:srgbClr val="00FDC8"/>
              </a:highlight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Overall the goals were accomplished - investigated Audio AI by building Genre Classification system and Recommendation system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 impression of the project - linked models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Genre already exists in datasets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Usefulness of each model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Music Genre Classifier could be used in a audio recognition project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Recommendation system could be used to fully develop a shuffle algorithm after adding collaborative filtering</a:t>
            </a:r>
            <a:endParaRPr sz="1500"/>
          </a:p>
          <a:p>
            <a:pPr indent="0" lvl="0" marL="45720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8" name="Google Shape;138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998" y="3302800"/>
            <a:ext cx="1871651" cy="168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DC8">
            <a:alpha val="42130"/>
          </a:srgbClr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548100" y="526350"/>
            <a:ext cx="8047800" cy="409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 Any questions?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4" name="Google Shape;14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074" y="91375"/>
            <a:ext cx="2480402" cy="2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References</a:t>
            </a:r>
            <a:endParaRPr>
              <a:highlight>
                <a:srgbClr val="00FDC8"/>
              </a:highlight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[1] </a:t>
            </a:r>
            <a:r>
              <a:rPr lang="en" sz="1600"/>
              <a:t>About Spotify. (2021, November 17). Retrieved December 8, 2021, from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https://newsroom.spotify.com/company-info/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[2] Moura, L. (2020, August 24). Music Dataset: Lyrics and Metadata from 1950 to 2019. Retrieved from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https://data.mendeley.com/datasets/3t9vbwxgr5/2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[3] Olteanu, A. (2020, March 24). GTZAN Dataset - Music Genre Classification. Retrieved December 8, 2021, from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https://www.kaggle.com/andradaolteanu/gtzan-dataset-music-genre-classification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[4] </a:t>
            </a:r>
            <a:r>
              <a:rPr lang="en" sz="1600"/>
              <a:t>Nair, P. (2020, March 24). The Dummy’s Guide to MFCC. Retrieved December 8, 2021, from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https://medium.com/prathena/the-dummys-guide-to-mfcc-aceab2450fd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References</a:t>
            </a:r>
            <a:r>
              <a:rPr lang="en"/>
              <a:t> - Images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[1]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https://pixabay.com/vectors/music-musical-notes-divider-5734436/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[2]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https://freesvg.org/1529291246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[3]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https://cdn.onlinewebfonts.com/svg/img_666.png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[4]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https://cdn2.iconfinder.com/data/icons/digital-marketing-182/520/48_Analysis_Chart_Data-512.png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[5]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https://i.pinimg.com/originals/09/2d/d9/092dd994351ee5eacf8149d978a4bd1c.png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[6]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https://www.iconfinder.com/icons/1010381/audio_multimedia_music_note_sound_warning_icon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[7]</a:t>
            </a:r>
            <a:r>
              <a:rPr lang="en" sz="1600" u="sng">
                <a:solidFill>
                  <a:schemeClr val="hlink"/>
                </a:solidFill>
                <a:hlinkClick r:id="rId9"/>
              </a:rPr>
              <a:t>https://cdn.icon-icons.com/icons2/1076/PNG/512/hierarchystructure_77889.png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[8]</a:t>
            </a:r>
            <a:r>
              <a:rPr lang="en" sz="1600" u="sng">
                <a:solidFill>
                  <a:schemeClr val="hlink"/>
                </a:solidFill>
                <a:hlinkClick r:id="rId10"/>
              </a:rPr>
              <a:t>https://www.flaticon.com/free-icon/no-music_1661921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[9]</a:t>
            </a:r>
            <a:r>
              <a:rPr lang="en" sz="1600" u="sng">
                <a:solidFill>
                  <a:schemeClr val="hlink"/>
                </a:solidFill>
                <a:hlinkClick r:id="rId11"/>
              </a:rPr>
              <a:t>http://cdn.onlinewebfonts.com/svg/img_41065.png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[10]</a:t>
            </a:r>
            <a:r>
              <a:rPr lang="en" sz="1600" u="sng">
                <a:solidFill>
                  <a:schemeClr val="hlink"/>
                </a:solidFill>
                <a:hlinkClick r:id="rId12"/>
              </a:rPr>
              <a:t>http://cdn.onlinewebfonts.com/svg/img_41170.png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[11]</a:t>
            </a:r>
            <a:r>
              <a:rPr lang="en" sz="1600" u="sng">
                <a:solidFill>
                  <a:schemeClr val="hlink"/>
                </a:solidFill>
                <a:hlinkClick r:id="rId13"/>
              </a:rPr>
              <a:t>https://www.flaticon.com/free-icon/music_2792342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Overview</a:t>
            </a:r>
            <a:endParaRPr>
              <a:highlight>
                <a:srgbClr val="00FDC8"/>
              </a:highlight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Genre Classification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Methods, Results, Improvements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Recommendation System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Methods, Results, Improvements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Conclusion and Future Directions</a:t>
            </a:r>
            <a:endParaRPr/>
          </a:p>
        </p:txBody>
      </p:sp>
      <p:pic>
        <p:nvPicPr>
          <p:cNvPr id="66" name="Google Shape;66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04766">
            <a:off x="5665950" y="1609563"/>
            <a:ext cx="2609876" cy="25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Introduction</a:t>
            </a:r>
            <a:endParaRPr>
              <a:highlight>
                <a:srgbClr val="00FDC8"/>
              </a:highlight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Spotify </a:t>
            </a:r>
            <a:r>
              <a:rPr lang="en" sz="1500"/>
              <a:t>has transformed music listening since it launched in 2008. It currently offers</a:t>
            </a:r>
            <a:r>
              <a:rPr lang="en" sz="1500"/>
              <a:t> 70 million tracks, including more than 3.2 million podcast titles to users for free [1]. 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Have you ever noticed a pattern to the </a:t>
            </a:r>
            <a:r>
              <a:rPr lang="en" sz="1500"/>
              <a:t>“shuffle” features in-app such as similar BPM songs playing in succession or a song coming on by the same artist?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project will focus on investigating audio artificial intelligence by creating the following</a:t>
            </a:r>
            <a:r>
              <a:rPr lang="en" sz="1500"/>
              <a:t>:</a:t>
            </a:r>
            <a:endParaRPr sz="1500"/>
          </a:p>
          <a:p>
            <a:pPr indent="-323850" lvl="2" marL="1371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</a:t>
            </a:r>
            <a:r>
              <a:rPr lang="en" sz="1500"/>
              <a:t>enre classification system using Neural Network</a:t>
            </a:r>
            <a:endParaRPr sz="1500"/>
          </a:p>
          <a:p>
            <a:pPr indent="-323850" lvl="2" marL="137160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/>
              <a:t>Recommendation system for Music </a:t>
            </a:r>
            <a:endParaRPr sz="15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100" y="3505002"/>
            <a:ext cx="1703775" cy="17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About the data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8675"/>
            <a:ext cx="8520600" cy="335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 Datasets - Different Data 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GTZAN dataset - widely used for audio classification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1000 audio files of 10 different genre songs 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Further split into 10 samples per song -- 10000 samples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Recommendation System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Music dataset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Descriptive features about songs </a:t>
            </a:r>
            <a:endParaRPr sz="1500"/>
          </a:p>
        </p:txBody>
      </p:sp>
      <p:pic>
        <p:nvPicPr>
          <p:cNvPr id="80" name="Google Shape;80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275" y="3264500"/>
            <a:ext cx="3026826" cy="15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Genre Classification System</a:t>
            </a:r>
            <a:r>
              <a:rPr lang="en"/>
              <a:t> - Methods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8675"/>
            <a:ext cx="8520600" cy="335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MFCC (melfrequency cepstrum coefficients) Features Used as Input 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MFCC are extracted from audio signal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Very mathematically heavy to calculate, Librosa in Python calculates automatically</a:t>
            </a:r>
            <a:endParaRPr sz="15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345" y="2366195"/>
            <a:ext cx="4572725" cy="17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Genre Classification System</a:t>
            </a:r>
            <a:r>
              <a:rPr lang="en"/>
              <a:t> - Methods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8675"/>
            <a:ext cx="8520600" cy="335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 architecture</a:t>
            </a:r>
            <a:endParaRPr sz="1500"/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75" y="2016851"/>
            <a:ext cx="6958248" cy="17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Genre Classification System</a:t>
            </a:r>
            <a:r>
              <a:rPr lang="en"/>
              <a:t> - Results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8675"/>
            <a:ext cx="8520600" cy="335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Accuracy - 72%, Validation - 66%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Good performance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Number of classes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Small dataset size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Metal category - wrongly classified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Reggae - hard to classify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Blues &amp; Classical - easily </a:t>
            </a:r>
            <a:endParaRPr sz="1500"/>
          </a:p>
          <a:p>
            <a:pPr indent="0" lvl="0" marL="45720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classified</a:t>
            </a:r>
            <a:endParaRPr sz="15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750" y="1972100"/>
            <a:ext cx="3916299" cy="26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000" y="1228675"/>
            <a:ext cx="3916300" cy="7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highlight>
                  <a:srgbClr val="00FDC8"/>
                </a:highlight>
              </a:rPr>
              <a:t>Genre Classification System</a:t>
            </a:r>
            <a:r>
              <a:rPr lang="en" sz="3680"/>
              <a:t> - improvements and Limitations</a:t>
            </a:r>
            <a:endParaRPr sz="368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8675"/>
            <a:ext cx="8520600" cy="335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data needed to produce higher accuracy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FMA Data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Full songs were split into samples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There are nuances in the songs which could be lost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likely more optimal architecture than we used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 locally, could be improved by running remotely with more computational resources</a:t>
            </a:r>
            <a:endParaRPr sz="1500"/>
          </a:p>
          <a:p>
            <a:pPr indent="0" lvl="0" marL="45720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9" name="Google Shape;109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250" y="3212275"/>
            <a:ext cx="1748451" cy="17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DC8"/>
                </a:highlight>
              </a:rPr>
              <a:t>Recommendation System</a:t>
            </a:r>
            <a:r>
              <a:rPr lang="en"/>
              <a:t> - Methods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8675"/>
            <a:ext cx="8520600" cy="335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 - fields in dataset 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Topic, Lyrics, Artist Name, Genre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Preprocessing - NLP techniques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Lowercase all words, remove commas from features</a:t>
            </a:r>
            <a:endParaRPr sz="1500"/>
          </a:p>
          <a:p>
            <a:pPr indent="-323850" lvl="1" marL="9144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Vectorize the data in features</a:t>
            </a:r>
            <a:endParaRPr sz="1500"/>
          </a:p>
          <a:p>
            <a:pPr indent="-323850" lvl="2" marL="13716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Converting text to feature vectors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- cosine </a:t>
            </a:r>
            <a:r>
              <a:rPr lang="en" sz="1500"/>
              <a:t>similarity using matrix of the features </a:t>
            </a:r>
            <a:endParaRPr sz="1500"/>
          </a:p>
          <a:p>
            <a:pPr indent="-323850" lvl="0" marL="45720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Recommendations are generated based on which items are most similar to the input song</a:t>
            </a:r>
            <a:endParaRPr sz="1500"/>
          </a:p>
        </p:txBody>
      </p:sp>
      <p:pic>
        <p:nvPicPr>
          <p:cNvPr id="116" name="Google Shape;116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900" y="1436850"/>
            <a:ext cx="1409900" cy="14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