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Helvetica Neue Light"/>
      <p:regular r:id="rId25"/>
      <p:bold r:id="rId26"/>
      <p:italic r:id="rId27"/>
      <p:boldItalic r:id="rId28"/>
    </p:embeddedFont>
    <p:embeddedFont>
      <p:font typeface="Open Sans Ligh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Light-italic.fntdata"/><Relationship Id="rId30" Type="http://schemas.openxmlformats.org/officeDocument/2006/relationships/font" Target="fonts/OpenSansLight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OpenSans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DESCRIBE DATASET HERE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02dd1a9e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2702dd1a9e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02dd1a9e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2702dd1a9e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02dd1a9e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2702dd1a9e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702dd1a9e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2702dd1a9e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02dd1a9e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Performance measures of all models (baseline and regularized) can be found in the notebook</a:t>
            </a:r>
            <a:endParaRPr/>
          </a:p>
        </p:txBody>
      </p:sp>
      <p:sp>
        <p:nvSpPr>
          <p:cNvPr id="160" name="Google Shape;160;g12702dd1a9e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702dd1a9e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2702dd1a9e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02dd1a9e_0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Key Takeaway: Random-Forest does a better job at reducing False negatives and increasing the AUC than decision trees.</a:t>
            </a:r>
            <a:endParaRPr/>
          </a:p>
        </p:txBody>
      </p:sp>
      <p:sp>
        <p:nvSpPr>
          <p:cNvPr id="178" name="Google Shape;178;g12702dd1a9e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02dd1a9e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2702dd1a9e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02dd1a9e_0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2702dd1a9e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702dd1a9e_0_1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2702dd1a9e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702dd1a9e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Recall because we want to prevent false negatives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F1-score takes into account recall and precision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Precision reports the orders that will be returned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Specificity reports the orders that will not be returned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AUC score measures the extent of separability between the two classes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Accuracy computes the correct predictions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2702dd1a9e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702dd1a9e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2702dd1a9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702dd1a9e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2702dd1a9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702dd1a9e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2702dd1a9e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702dd1a9e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2702dd1a9e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02dd1a9e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2702dd1a9e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702dd1a9e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2702dd1a9e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23" name="Google Shape;23;p2"/>
          <p:cNvPicPr preferRelativeResize="0"/>
          <p:nvPr/>
        </p:nvPicPr>
        <p:blipFill rotWithShape="1">
          <a:blip r:embed="rId3">
            <a:alphaModFix/>
          </a:blip>
          <a:srcRect b="1989" l="84737" r="4770" t="23988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26" name="Google Shape;26;p2"/>
          <p:cNvPicPr preferRelativeResize="0"/>
          <p:nvPr/>
        </p:nvPicPr>
        <p:blipFill rotWithShape="1">
          <a:blip r:embed="rId3">
            <a:alphaModFix/>
          </a:blip>
          <a:srcRect b="1989" l="84737" r="4770" t="23988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">
  <p:cSld name="4 Colum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4" type="body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Plaid-Digital_FINAL-NEW.png" id="10" name="Google Shape;10;p1"/>
          <p:cNvPicPr preferRelativeResize="0"/>
          <p:nvPr/>
        </p:nvPicPr>
        <p:blipFill rotWithShape="1">
          <a:blip r:embed="rId1">
            <a:alphaModFix/>
          </a:blip>
          <a:srcRect b="2893" l="59550" r="39888" t="20875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1" name="Google Shape;11;p1"/>
          <p:cNvPicPr preferRelativeResize="0"/>
          <p:nvPr/>
        </p:nvPicPr>
        <p:blipFill rotWithShape="1">
          <a:blip r:embed="rId1">
            <a:alphaModFix/>
          </a:blip>
          <a:srcRect b="2893" l="59550" r="39888" t="20875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639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638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638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638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b="0" i="1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b="0" i="0" sz="1100" u="none" cap="none" strike="noStrik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9"/>
          <p:cNvSpPr txBox="1"/>
          <p:nvPr/>
        </p:nvSpPr>
        <p:spPr>
          <a:xfrm>
            <a:off x="1905800" y="2038350"/>
            <a:ext cx="605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Predicting whether an order will be returned</a:t>
            </a:r>
            <a:endParaRPr/>
          </a:p>
        </p:txBody>
      </p:sp>
      <p:sp>
        <p:nvSpPr>
          <p:cNvPr id="55" name="Google Shape;55;p9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" lvl="0" marL="3175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Sumedh Shah							 Preet Jain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341250" y="1186300"/>
            <a:ext cx="23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1244"/>
          <a:stretch/>
        </p:blipFill>
        <p:spPr>
          <a:xfrm>
            <a:off x="2040225" y="365100"/>
            <a:ext cx="5170674" cy="4469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8"/>
          <p:cNvCxnSpPr/>
          <p:nvPr/>
        </p:nvCxnSpPr>
        <p:spPr>
          <a:xfrm>
            <a:off x="2478375" y="536925"/>
            <a:ext cx="47376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2963675" y="601325"/>
            <a:ext cx="2330100" cy="526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978" y="66500"/>
            <a:ext cx="4280050" cy="470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341250" y="1186300"/>
            <a:ext cx="23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>
            <a:off x="2888525" y="232125"/>
            <a:ext cx="38442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3740450" y="230725"/>
            <a:ext cx="1274100" cy="392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163" y="141675"/>
            <a:ext cx="5326918" cy="42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341250" y="1186300"/>
            <a:ext cx="23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20"/>
          <p:cNvCxnSpPr/>
          <p:nvPr/>
        </p:nvCxnSpPr>
        <p:spPr>
          <a:xfrm>
            <a:off x="2598600" y="446875"/>
            <a:ext cx="44991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0"/>
          <p:cNvCxnSpPr/>
          <p:nvPr/>
        </p:nvCxnSpPr>
        <p:spPr>
          <a:xfrm>
            <a:off x="5615875" y="493950"/>
            <a:ext cx="0" cy="1428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341250" y="1186300"/>
            <a:ext cx="23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3200"/>
            <a:ext cx="8839197" cy="283709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395950" y="343625"/>
            <a:ext cx="620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pen Sans"/>
                <a:ea typeface="Open Sans"/>
                <a:cs typeface="Open Sans"/>
                <a:sym typeface="Open Sans"/>
              </a:rPr>
              <a:t>Data Cleaning Steps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52400" y="4057925"/>
            <a:ext cx="71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Note: Days to delivery was computed in 5 but had missing values. Imputation failed to provide reasonable values and hence, those rows were dropped.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Feature scaling was performed after these rows were dropped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341250" y="1186300"/>
            <a:ext cx="23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1395950" y="343625"/>
            <a:ext cx="620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pen Sans"/>
                <a:ea typeface="Open Sans"/>
                <a:cs typeface="Open Sans"/>
                <a:sym typeface="Open Sans"/>
              </a:rPr>
              <a:t>Model Training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90600" y="816100"/>
            <a:ext cx="821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Open Sans"/>
                <a:ea typeface="Open Sans"/>
                <a:cs typeface="Open Sans"/>
                <a:sym typeface="Open Sans"/>
              </a:rPr>
              <a:t>Baseline Models Trained:</a:t>
            </a:r>
            <a:endParaRPr u="sng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Dummy Classifier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Gaussian Naive Bayes Classifier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L1 Logistic Classifier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L2 Logistic Classifier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Decision Tree Classifier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Random-Forest Classifier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Multi-layer Perceptron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783875" y="2802625"/>
            <a:ext cx="797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Except for Dummy Classifier all models were regularized to ensure that all the models are generalized and the test error is low.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/>
        </p:nvSpPr>
        <p:spPr>
          <a:xfrm>
            <a:off x="341250" y="1186300"/>
            <a:ext cx="23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962163" y="18975"/>
            <a:ext cx="722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pen Sans"/>
                <a:ea typeface="Open Sans"/>
                <a:cs typeface="Open Sans"/>
                <a:sym typeface="Open Sans"/>
              </a:rPr>
              <a:t>Baseline Model vs. Regularized Model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198850" y="4177075"/>
            <a:ext cx="74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Random-Forest saw the highest change in performance metrics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compared to any of the other models.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300" y="861125"/>
            <a:ext cx="3910000" cy="342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8013" y="710775"/>
            <a:ext cx="6022585" cy="2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4300" y="2271838"/>
            <a:ext cx="2127790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b="0" l="53183" r="0" t="0"/>
          <a:stretch/>
        </p:blipFill>
        <p:spPr>
          <a:xfrm>
            <a:off x="4692500" y="978000"/>
            <a:ext cx="4252800" cy="285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934200" y="-37375"/>
            <a:ext cx="70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pen Sans"/>
                <a:ea typeface="Open Sans"/>
                <a:cs typeface="Open Sans"/>
                <a:sym typeface="Open Sans"/>
              </a:rPr>
              <a:t>Confusion Matrix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1229700" y="698975"/>
            <a:ext cx="235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Regularized Random-Forest 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5667598" y="698975"/>
            <a:ext cx="21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Regularized</a:t>
            </a: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 Decision Tree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4" name="Google Shape;184;p24"/>
          <p:cNvGrpSpPr/>
          <p:nvPr/>
        </p:nvGrpSpPr>
        <p:grpSpPr>
          <a:xfrm>
            <a:off x="98700" y="1066600"/>
            <a:ext cx="4531548" cy="2767851"/>
            <a:chOff x="4537288" y="2735502"/>
            <a:chExt cx="3976786" cy="2328273"/>
          </a:xfrm>
        </p:grpSpPr>
        <p:pic>
          <p:nvPicPr>
            <p:cNvPr id="185" name="Google Shape;185;p24"/>
            <p:cNvPicPr preferRelativeResize="0"/>
            <p:nvPr/>
          </p:nvPicPr>
          <p:blipFill rotWithShape="1">
            <a:blip r:embed="rId4">
              <a:alphaModFix/>
            </a:blip>
            <a:srcRect b="0" l="46042" r="0" t="1224"/>
            <a:stretch/>
          </p:blipFill>
          <p:spPr>
            <a:xfrm>
              <a:off x="4537288" y="2735502"/>
              <a:ext cx="3976786" cy="23282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4"/>
            <p:cNvSpPr/>
            <p:nvPr/>
          </p:nvSpPr>
          <p:spPr>
            <a:xfrm>
              <a:off x="5629493" y="4093000"/>
              <a:ext cx="554100" cy="554400"/>
            </a:xfrm>
            <a:prstGeom prst="ellipse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4"/>
          <p:cNvSpPr/>
          <p:nvPr/>
        </p:nvSpPr>
        <p:spPr>
          <a:xfrm>
            <a:off x="5573025" y="2692900"/>
            <a:ext cx="619800" cy="615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/>
        </p:nvSpPr>
        <p:spPr>
          <a:xfrm>
            <a:off x="934200" y="-37375"/>
            <a:ext cx="708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pen Sans"/>
                <a:ea typeface="Open Sans"/>
                <a:cs typeface="Open Sans"/>
                <a:sym typeface="Open Sans"/>
              </a:rPr>
              <a:t>Estimated Savings with our best model on test data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066050" y="3132375"/>
            <a:ext cx="70119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$809, 463 is a significant amount of money in terms of orders being returned and the company having to manage this much inventory with items that are mostly low-priced.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="1" lang="en-US" sz="1900">
                <a:latin typeface="Open Sans"/>
                <a:ea typeface="Open Sans"/>
                <a:cs typeface="Open Sans"/>
                <a:sym typeface="Open Sans"/>
              </a:rPr>
              <a:t>his estimate serves as a success metric of our project 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88" y="1277775"/>
            <a:ext cx="8567035" cy="165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934200" y="-37375"/>
            <a:ext cx="70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343625" y="418775"/>
            <a:ext cx="8429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Predicting order returns is a challenging task when data is not collected in an appropriate way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The accuracy scores of all the models were less than 65% signifying that there might be some additional features (not recorded in the dataset) that would be important to predict the return. For ex. item_type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Random Forest Classifier does the best job in terms of performance metrics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While the price estimation is an estimate, it provides an outlook of what products are being returned and how the company can better manage its inventory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1028400" y="2477400"/>
            <a:ext cx="70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pen Sans"/>
                <a:ea typeface="Open Sans"/>
                <a:cs typeface="Open Sans"/>
                <a:sym typeface="Open Sans"/>
              </a:rPr>
              <a:t>Future Scope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44675" y="2933200"/>
            <a:ext cx="8429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Testing error can be reduced by standardizing the item_size in a way that does not remove a bunch of rows.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The company should record the item_type and along with only numerical or only categorical item_sizes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-"/>
            </a:pPr>
            <a:r>
              <a:rPr lang="en-US" sz="1600">
                <a:latin typeface="Open Sans"/>
                <a:ea typeface="Open Sans"/>
                <a:cs typeface="Open Sans"/>
                <a:sym typeface="Open Sans"/>
              </a:rPr>
              <a:t>Predict which items are likely to be returned or which customers are more likely to return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/>
        </p:nvSpPr>
        <p:spPr>
          <a:xfrm>
            <a:off x="4832100" y="0"/>
            <a:ext cx="277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pen Sans"/>
                <a:ea typeface="Open Sans"/>
                <a:cs typeface="Open Sans"/>
                <a:sym typeface="Open Sans"/>
              </a:rPr>
              <a:t>Appendix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8" name="Google Shape;208;p27"/>
          <p:cNvGrpSpPr/>
          <p:nvPr/>
        </p:nvGrpSpPr>
        <p:grpSpPr>
          <a:xfrm>
            <a:off x="-11" y="-42964"/>
            <a:ext cx="4993907" cy="5143373"/>
            <a:chOff x="364200" y="502025"/>
            <a:chExt cx="4575270" cy="4561749"/>
          </a:xfrm>
        </p:grpSpPr>
        <p:sp>
          <p:nvSpPr>
            <p:cNvPr id="209" name="Google Shape;209;p27"/>
            <p:cNvSpPr txBox="1"/>
            <p:nvPr/>
          </p:nvSpPr>
          <p:spPr>
            <a:xfrm>
              <a:off x="364200" y="3568900"/>
              <a:ext cx="852300" cy="5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latin typeface="Open Sans"/>
                  <a:ea typeface="Open Sans"/>
                  <a:cs typeface="Open Sans"/>
                  <a:sym typeface="Open Sans"/>
                </a:rPr>
                <a:t>Regularized Random-</a:t>
              </a:r>
              <a:endParaRPr b="1" sz="9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latin typeface="Open Sans"/>
                  <a:ea typeface="Open Sans"/>
                  <a:cs typeface="Open Sans"/>
                  <a:sym typeface="Open Sans"/>
                </a:rPr>
                <a:t>Forest</a:t>
              </a:r>
              <a:endParaRPr b="1"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10" name="Google Shape;210;p27"/>
            <p:cNvGrpSpPr/>
            <p:nvPr/>
          </p:nvGrpSpPr>
          <p:grpSpPr>
            <a:xfrm>
              <a:off x="457196" y="502025"/>
              <a:ext cx="4482274" cy="2145875"/>
              <a:chOff x="76200" y="578237"/>
              <a:chExt cx="4644362" cy="2357068"/>
            </a:xfrm>
          </p:grpSpPr>
          <p:sp>
            <p:nvSpPr>
              <p:cNvPr id="211" name="Google Shape;211;p27"/>
              <p:cNvSpPr txBox="1"/>
              <p:nvPr/>
            </p:nvSpPr>
            <p:spPr>
              <a:xfrm>
                <a:off x="76200" y="1419225"/>
                <a:ext cx="7986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900">
                    <a:latin typeface="Open Sans"/>
                    <a:ea typeface="Open Sans"/>
                    <a:cs typeface="Open Sans"/>
                    <a:sym typeface="Open Sans"/>
                  </a:rPr>
                  <a:t>Baseline Random-</a:t>
                </a:r>
                <a:endParaRPr b="1" sz="900"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900">
                    <a:latin typeface="Open Sans"/>
                    <a:ea typeface="Open Sans"/>
                    <a:cs typeface="Open Sans"/>
                    <a:sym typeface="Open Sans"/>
                  </a:rPr>
                  <a:t>Forest</a:t>
                </a:r>
                <a:endParaRPr b="1" sz="9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pic>
            <p:nvPicPr>
              <p:cNvPr id="212" name="Google Shape;212;p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48011" t="0"/>
              <a:stretch/>
            </p:blipFill>
            <p:spPr>
              <a:xfrm>
                <a:off x="835706" y="578237"/>
                <a:ext cx="3884856" cy="23570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3" name="Google Shape;213;p27"/>
            <p:cNvGrpSpPr/>
            <p:nvPr/>
          </p:nvGrpSpPr>
          <p:grpSpPr>
            <a:xfrm>
              <a:off x="1239000" y="2735500"/>
              <a:ext cx="3517926" cy="2328274"/>
              <a:chOff x="1010400" y="2735500"/>
              <a:chExt cx="3517926" cy="2328274"/>
            </a:xfrm>
          </p:grpSpPr>
          <p:pic>
            <p:nvPicPr>
              <p:cNvPr id="214" name="Google Shape;214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52265" t="1224"/>
              <a:stretch/>
            </p:blipFill>
            <p:spPr>
              <a:xfrm>
                <a:off x="1010400" y="2735500"/>
                <a:ext cx="3517926" cy="23282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5" name="Google Shape;215;p27"/>
              <p:cNvSpPr/>
              <p:nvPr/>
            </p:nvSpPr>
            <p:spPr>
              <a:xfrm>
                <a:off x="3915200" y="4444500"/>
                <a:ext cx="554100" cy="554400"/>
              </a:xfrm>
              <a:prstGeom prst="ellipse">
                <a:avLst/>
              </a:prstGeom>
              <a:noFill/>
              <a:ln cap="flat" cmpd="sng" w="28575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" name="Google Shape;216;p27"/>
            <p:cNvSpPr/>
            <p:nvPr/>
          </p:nvSpPr>
          <p:spPr>
            <a:xfrm>
              <a:off x="4200750" y="2017350"/>
              <a:ext cx="554100" cy="554400"/>
            </a:xfrm>
            <a:prstGeom prst="ellipse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7" name="Google Shape;217;p27"/>
          <p:cNvPicPr preferRelativeResize="0"/>
          <p:nvPr/>
        </p:nvPicPr>
        <p:blipFill rotWithShape="1">
          <a:blip r:embed="rId5">
            <a:alphaModFix/>
          </a:blip>
          <a:srcRect b="0" l="0" r="48181" t="0"/>
          <a:stretch/>
        </p:blipFill>
        <p:spPr>
          <a:xfrm>
            <a:off x="5162800" y="1468325"/>
            <a:ext cx="3672525" cy="2228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27"/>
          <p:cNvGrpSpPr/>
          <p:nvPr/>
        </p:nvGrpSpPr>
        <p:grpSpPr>
          <a:xfrm>
            <a:off x="5529850" y="1729375"/>
            <a:ext cx="3100857" cy="1915721"/>
            <a:chOff x="5332291" y="1926381"/>
            <a:chExt cx="3212990" cy="2104263"/>
          </a:xfrm>
        </p:grpSpPr>
        <p:sp>
          <p:nvSpPr>
            <p:cNvPr id="219" name="Google Shape;219;p27"/>
            <p:cNvSpPr txBox="1"/>
            <p:nvPr/>
          </p:nvSpPr>
          <p:spPr>
            <a:xfrm>
              <a:off x="5332291" y="1926381"/>
              <a:ext cx="883200" cy="6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latin typeface="Open Sans"/>
                  <a:ea typeface="Open Sans"/>
                  <a:cs typeface="Open Sans"/>
                  <a:sym typeface="Open Sans"/>
                </a:rPr>
                <a:t>Regularized Decision Tree</a:t>
              </a:r>
              <a:endParaRPr b="1" sz="9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991182" y="3476243"/>
              <a:ext cx="554100" cy="554400"/>
            </a:xfrm>
            <a:prstGeom prst="ellipse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/>
        </p:nvSpPr>
        <p:spPr>
          <a:xfrm>
            <a:off x="268450" y="139600"/>
            <a:ext cx="835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311400" y="687225"/>
            <a:ext cx="84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322325" y="826825"/>
            <a:ext cx="84615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best ML model for predicting order returns is </a:t>
            </a: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Random-Forest Classifier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→ Has the highest recall score and the lowest number of false negatives in addition to other performance metrics.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It can predict </a:t>
            </a: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2836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orders to not be returned on the test set (</a:t>
            </a: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total: 12807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) with a recall score of </a:t>
            </a: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85.6%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An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estimated price of </a:t>
            </a: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$809, 463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will be returned with a precision score of </a:t>
            </a: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58.8%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-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Using this information the company can evaluate the following based on their business operations: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arenR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Locations of warehouses to cut costs of return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arenR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Decrease customer churn rate by finding which items are returned the most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arenR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Manage logistics like required inventory, man force, transportation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arenR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Improve product sales by using better marketing strategies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/>
        </p:nvSpPr>
        <p:spPr>
          <a:xfrm>
            <a:off x="268450" y="139600"/>
            <a:ext cx="835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pen Sans"/>
                <a:ea typeface="Open Sans"/>
                <a:cs typeface="Open Sans"/>
                <a:sym typeface="Open Sans"/>
              </a:rPr>
              <a:t>Performance Metrics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311400" y="687225"/>
            <a:ext cx="84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1"/>
          <p:cNvSpPr txBox="1"/>
          <p:nvPr/>
        </p:nvSpPr>
        <p:spPr>
          <a:xfrm>
            <a:off x="3072000" y="1087425"/>
            <a:ext cx="30000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Recall</a:t>
            </a:r>
            <a:endParaRPr sz="3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F1-score</a:t>
            </a:r>
            <a:endParaRPr sz="3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Precision</a:t>
            </a:r>
            <a:endParaRPr sz="3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Specificity</a:t>
            </a:r>
            <a:endParaRPr sz="3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AUC score</a:t>
            </a:r>
            <a:endParaRPr sz="3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 sz="3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70" name="Google Shape;70;p11"/>
          <p:cNvSpPr txBox="1"/>
          <p:nvPr/>
        </p:nvSpPr>
        <p:spPr>
          <a:xfrm>
            <a:off x="6532225" y="2233525"/>
            <a:ext cx="22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(In terms of priority)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71" name="Google Shape;71;p11"/>
          <p:cNvCxnSpPr/>
          <p:nvPr/>
        </p:nvCxnSpPr>
        <p:spPr>
          <a:xfrm>
            <a:off x="6185075" y="1277825"/>
            <a:ext cx="0" cy="2673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/>
        </p:nvSpPr>
        <p:spPr>
          <a:xfrm>
            <a:off x="268450" y="139600"/>
            <a:ext cx="835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pen Sans"/>
                <a:ea typeface="Open Sans"/>
                <a:cs typeface="Open Sans"/>
                <a:sym typeface="Open Sans"/>
              </a:rPr>
              <a:t>Best Model: Random-Forest Classifier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311400" y="687225"/>
            <a:ext cx="84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311400" y="751650"/>
            <a:ext cx="8461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Random-Forest Classifier provides the best performance metrics (from training) in comparison to any of the other models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Recall: 0.856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F1-score: 0.697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Precision: 0.588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Specificity: 0.286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AUC score: 0.622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Accuracy: 0.596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Note: everytime the model is run, these metrics increase or decrease by minute amounts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Advantages: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Random-Forest classifier can be trained on categorical, ordinal or numerical features without any issues.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Disadvantages: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arenR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Random-Forest classifier takes a lot of computation time during training.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/>
        </p:nvSpPr>
        <p:spPr>
          <a:xfrm>
            <a:off x="268450" y="-12800"/>
            <a:ext cx="835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Open Sans"/>
                <a:ea typeface="Open Sans"/>
                <a:cs typeface="Open Sans"/>
                <a:sym typeface="Open Sans"/>
              </a:rPr>
              <a:t>Gaussian Naive Bayes Model comes close to our best model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36450" y="3152400"/>
            <a:ext cx="7390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Advantages: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AutoNum type="arabicParenR"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Takes less time to train.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Disadvantages: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AutoNum type="arabicParenR"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Makes the conditional independence assumption which makes the model more of a baseline model and also, the assumption might not hold true for the underlying data distribution.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Open Sans"/>
                <a:ea typeface="Open Sans"/>
                <a:cs typeface="Open Sans"/>
                <a:sym typeface="Open Sans"/>
              </a:rPr>
              <a:t>GNB gives a higher recall score but because of the conditional independence assumption and lower metrics otherwise, was not selected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119" y="605525"/>
            <a:ext cx="3500782" cy="31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2625" y="1337075"/>
            <a:ext cx="2165025" cy="12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2200" y="429328"/>
            <a:ext cx="4860174" cy="2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7800" y="740826"/>
            <a:ext cx="2811275" cy="25704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18125" y="1562388"/>
            <a:ext cx="81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GNB and RF only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200100" y="971550"/>
            <a:ext cx="14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All models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68450" y="139600"/>
            <a:ext cx="835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pen Sans"/>
                <a:ea typeface="Open Sans"/>
                <a:cs typeface="Open Sans"/>
                <a:sym typeface="Open Sans"/>
              </a:rPr>
              <a:t>Best model performance metrics with complete training dataset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11400" y="687225"/>
            <a:ext cx="84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897050" y="1325875"/>
            <a:ext cx="5349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Recall: 0.831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F1-score: 0.0.692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Precision: 0.593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Specificity: 0.323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AUC score: 0.622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Accuracy: 0.599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performance metric values reduce when the entire model is which is expected as additional data is being trained on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268450" y="139600"/>
            <a:ext cx="835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pen Sans"/>
                <a:ea typeface="Open Sans"/>
                <a:cs typeface="Open Sans"/>
                <a:sym typeface="Open Sans"/>
              </a:rPr>
              <a:t>Data Preparation - Understanding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41250" y="1186300"/>
            <a:ext cx="23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08050" y="869775"/>
            <a:ext cx="8300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48.17%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of the orders get returned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	→ Signifies why predicting returns is important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→ Balanced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company has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2656 different items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155 different brands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as part of their product offerings.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This data consists of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100000 orders.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company has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37663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customers who are from </a:t>
            </a: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16 different states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268450" y="139600"/>
            <a:ext cx="835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pen Sans"/>
                <a:ea typeface="Open Sans"/>
                <a:cs typeface="Open Sans"/>
                <a:sym typeface="Open Sans"/>
              </a:rPr>
              <a:t>Data Preparation - Key Takeaways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41250" y="1186300"/>
            <a:ext cx="23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21800" y="689675"/>
            <a:ext cx="8300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Original Dataset had the following issues which were dealt with: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arenR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Missing values.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arenR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Unimportant features.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arenR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Features that can be used to compute new features like gender.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arenR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Features like item_size had a mix of ordinal and numerical values.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arenR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Categorical features to like States that needed to be One-Hot Encoded.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775" y="2338875"/>
            <a:ext cx="5400456" cy="227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6"/>
          <p:cNvCxnSpPr/>
          <p:nvPr/>
        </p:nvCxnSpPr>
        <p:spPr>
          <a:xfrm>
            <a:off x="1739550" y="3339525"/>
            <a:ext cx="3330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6"/>
          <p:cNvSpPr txBox="1"/>
          <p:nvPr/>
        </p:nvSpPr>
        <p:spPr>
          <a:xfrm>
            <a:off x="161075" y="2492925"/>
            <a:ext cx="1449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item_size has a mix of ordinal and numerical values along with some outliers like ‘4032’ or ‘40+’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268450" y="139600"/>
            <a:ext cx="835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pen Sans"/>
                <a:ea typeface="Open Sans"/>
                <a:cs typeface="Open Sans"/>
                <a:sym typeface="Open Sans"/>
              </a:rPr>
              <a:t>Data Preparation - Visualizations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41250" y="1186300"/>
            <a:ext cx="23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1107" r="0" t="1487"/>
          <a:stretch/>
        </p:blipFill>
        <p:spPr>
          <a:xfrm>
            <a:off x="386575" y="755200"/>
            <a:ext cx="4056275" cy="341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03600"/>
            <a:ext cx="4174399" cy="34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268450" y="4184725"/>
            <a:ext cx="724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Low-priced products are returned by count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company sells more low-priced products in general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4" name="Google Shape;124;p17"/>
          <p:cNvCxnSpPr/>
          <p:nvPr/>
        </p:nvCxnSpPr>
        <p:spPr>
          <a:xfrm rot="10800000">
            <a:off x="1180125" y="3940800"/>
            <a:ext cx="0" cy="322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/>
          <p:nvPr/>
        </p:nvCxnSpPr>
        <p:spPr>
          <a:xfrm rot="10800000">
            <a:off x="5412975" y="3938725"/>
            <a:ext cx="0" cy="322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