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10287000" cx="18288000"/>
  <p:notesSz cx="6858000" cy="9144000"/>
  <p:embeddedFontLst>
    <p:embeddedFont>
      <p:font typeface="League Spartan"/>
      <p:bold r:id="rId23"/>
    </p:embeddedFont>
    <p:embeddedFont>
      <p:font typeface="Montserrat"/>
      <p:bold r:id="rId24"/>
      <p:boldItalic r:id="rId25"/>
    </p:embeddedFont>
    <p:embeddedFont>
      <p:font typeface="DM Sans"/>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4" roundtripDataSignature="AMtx7mjRnIJfzIeq59idykvcffAO/ZaR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LeagueSpartan-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regular.fntdata"/><Relationship Id="rId25" Type="http://schemas.openxmlformats.org/officeDocument/2006/relationships/font" Target="fonts/Montserrat-boldItalic.fntdata"/><Relationship Id="rId28" Type="http://schemas.openxmlformats.org/officeDocument/2006/relationships/font" Target="fonts/DMSans-italic.fntdata"/><Relationship Id="rId27" Type="http://schemas.openxmlformats.org/officeDocument/2006/relationships/font" Target="fonts/DM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1792288" y="612775"/>
            <a:ext cx="5486400" cy="4114800"/>
          </a:xfrm>
          <a:prstGeom prst="rect">
            <a:avLst/>
          </a:prstGeom>
          <a:noFill/>
          <a:ln>
            <a:noFill/>
          </a:ln>
        </p:spPr>
      </p:sp>
      <p:sp>
        <p:nvSpPr>
          <p:cNvPr id="64" name="Google Shape;64;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5.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8508528" y="1810674"/>
            <a:ext cx="1270944" cy="604624"/>
          </a:xfrm>
          <a:prstGeom prst="rect">
            <a:avLst/>
          </a:prstGeom>
          <a:noFill/>
          <a:ln>
            <a:noFill/>
          </a:ln>
        </p:spPr>
      </p:pic>
      <p:pic>
        <p:nvPicPr>
          <p:cNvPr id="85" name="Google Shape;85;p1"/>
          <p:cNvPicPr preferRelativeResize="0"/>
          <p:nvPr/>
        </p:nvPicPr>
        <p:blipFill rotWithShape="1">
          <a:blip r:embed="rId4">
            <a:alphaModFix/>
          </a:blip>
          <a:srcRect b="0" l="0" r="0" t="0"/>
          <a:stretch/>
        </p:blipFill>
        <p:spPr>
          <a:xfrm rot="10800000">
            <a:off x="14856034" y="-1422191"/>
            <a:ext cx="4806532" cy="4806532"/>
          </a:xfrm>
          <a:prstGeom prst="rect">
            <a:avLst/>
          </a:prstGeom>
          <a:noFill/>
          <a:ln>
            <a:noFill/>
          </a:ln>
        </p:spPr>
      </p:pic>
      <p:pic>
        <p:nvPicPr>
          <p:cNvPr id="86" name="Google Shape;86;p1"/>
          <p:cNvPicPr preferRelativeResize="0"/>
          <p:nvPr/>
        </p:nvPicPr>
        <p:blipFill rotWithShape="1">
          <a:blip r:embed="rId4">
            <a:alphaModFix/>
          </a:blip>
          <a:srcRect b="0" l="0" r="0" t="0"/>
          <a:stretch/>
        </p:blipFill>
        <p:spPr>
          <a:xfrm flipH="1" rot="10800000">
            <a:off x="-1062719" y="-1422191"/>
            <a:ext cx="4806532" cy="4806532"/>
          </a:xfrm>
          <a:prstGeom prst="rect">
            <a:avLst/>
          </a:prstGeom>
          <a:noFill/>
          <a:ln>
            <a:noFill/>
          </a:ln>
        </p:spPr>
      </p:pic>
      <p:sp>
        <p:nvSpPr>
          <p:cNvPr id="87" name="Google Shape;87;p1"/>
          <p:cNvSpPr/>
          <p:nvPr/>
        </p:nvSpPr>
        <p:spPr>
          <a:xfrm rot="8187890">
            <a:off x="15562087" y="8043064"/>
            <a:ext cx="3395755" cy="3402216"/>
          </a:xfrm>
          <a:custGeom>
            <a:rect b="b" l="l" r="r" t="t"/>
            <a:pathLst>
              <a:path extrusionOk="0" h="2357788" w="2353310">
                <a:moveTo>
                  <a:pt x="784860" y="2290478"/>
                </a:moveTo>
                <a:cubicBezTo>
                  <a:pt x="905510" y="2331118"/>
                  <a:pt x="1042670" y="2357788"/>
                  <a:pt x="1177290" y="2357788"/>
                </a:cubicBezTo>
                <a:cubicBezTo>
                  <a:pt x="1311910" y="2357788"/>
                  <a:pt x="1441450" y="2334928"/>
                  <a:pt x="1560830" y="2294288"/>
                </a:cubicBezTo>
                <a:cubicBezTo>
                  <a:pt x="1563370" y="2293018"/>
                  <a:pt x="1565910" y="2293018"/>
                  <a:pt x="1568450" y="2291748"/>
                </a:cubicBezTo>
                <a:cubicBezTo>
                  <a:pt x="2016760" y="2129188"/>
                  <a:pt x="2346960" y="1699928"/>
                  <a:pt x="2353310" y="1199851"/>
                </a:cubicBezTo>
                <a:lnTo>
                  <a:pt x="2353310" y="0"/>
                </a:lnTo>
                <a:lnTo>
                  <a:pt x="0" y="0"/>
                </a:lnTo>
                <a:lnTo>
                  <a:pt x="0" y="1198974"/>
                </a:lnTo>
                <a:cubicBezTo>
                  <a:pt x="6350" y="1702468"/>
                  <a:pt x="331470" y="2131728"/>
                  <a:pt x="784860" y="2290478"/>
                </a:cubicBezTo>
                <a:close/>
              </a:path>
            </a:pathLst>
          </a:custGeom>
          <a:solidFill>
            <a:srgbClr val="DFAC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
          <p:cNvSpPr/>
          <p:nvPr/>
        </p:nvSpPr>
        <p:spPr>
          <a:xfrm rot="-8100000">
            <a:off x="-668530" y="8044343"/>
            <a:ext cx="3395755" cy="3402216"/>
          </a:xfrm>
          <a:custGeom>
            <a:rect b="b" l="l" r="r" t="t"/>
            <a:pathLst>
              <a:path extrusionOk="0" h="2357788" w="2353310">
                <a:moveTo>
                  <a:pt x="784860" y="2290478"/>
                </a:moveTo>
                <a:cubicBezTo>
                  <a:pt x="905510" y="2331118"/>
                  <a:pt x="1042670" y="2357788"/>
                  <a:pt x="1177290" y="2357788"/>
                </a:cubicBezTo>
                <a:cubicBezTo>
                  <a:pt x="1311910" y="2357788"/>
                  <a:pt x="1441450" y="2334928"/>
                  <a:pt x="1560830" y="2294288"/>
                </a:cubicBezTo>
                <a:cubicBezTo>
                  <a:pt x="1563370" y="2293018"/>
                  <a:pt x="1565910" y="2293018"/>
                  <a:pt x="1568450" y="2291748"/>
                </a:cubicBezTo>
                <a:cubicBezTo>
                  <a:pt x="2016760" y="2129188"/>
                  <a:pt x="2346960" y="1699928"/>
                  <a:pt x="2353310" y="1199851"/>
                </a:cubicBezTo>
                <a:lnTo>
                  <a:pt x="2353310" y="0"/>
                </a:lnTo>
                <a:lnTo>
                  <a:pt x="0" y="0"/>
                </a:lnTo>
                <a:lnTo>
                  <a:pt x="0" y="1198974"/>
                </a:lnTo>
                <a:cubicBezTo>
                  <a:pt x="6350" y="1702468"/>
                  <a:pt x="331470" y="2131728"/>
                  <a:pt x="784860" y="2290478"/>
                </a:cubicBezTo>
                <a:close/>
              </a:path>
            </a:pathLst>
          </a:custGeom>
          <a:solidFill>
            <a:srgbClr val="DFAC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
          <p:cNvPicPr preferRelativeResize="0"/>
          <p:nvPr/>
        </p:nvPicPr>
        <p:blipFill rotWithShape="1">
          <a:blip r:embed="rId5">
            <a:alphaModFix amt="29000"/>
          </a:blip>
          <a:srcRect b="0" l="0" r="0" t="0"/>
          <a:stretch/>
        </p:blipFill>
        <p:spPr>
          <a:xfrm rot="2582472">
            <a:off x="7894193" y="9248903"/>
            <a:ext cx="2499614" cy="2365260"/>
          </a:xfrm>
          <a:prstGeom prst="rect">
            <a:avLst/>
          </a:prstGeom>
          <a:noFill/>
          <a:ln>
            <a:noFill/>
          </a:ln>
        </p:spPr>
      </p:pic>
      <p:pic>
        <p:nvPicPr>
          <p:cNvPr id="90" name="Google Shape;90;p1"/>
          <p:cNvPicPr preferRelativeResize="0"/>
          <p:nvPr/>
        </p:nvPicPr>
        <p:blipFill rotWithShape="1">
          <a:blip r:embed="rId6">
            <a:alphaModFix amt="29000"/>
          </a:blip>
          <a:srcRect b="0" l="0" r="0" t="0"/>
          <a:stretch/>
        </p:blipFill>
        <p:spPr>
          <a:xfrm>
            <a:off x="-1096931" y="4407207"/>
            <a:ext cx="2437479" cy="2322253"/>
          </a:xfrm>
          <a:prstGeom prst="rect">
            <a:avLst/>
          </a:prstGeom>
          <a:noFill/>
          <a:ln>
            <a:noFill/>
          </a:ln>
        </p:spPr>
      </p:pic>
      <p:pic>
        <p:nvPicPr>
          <p:cNvPr id="91" name="Google Shape;91;p1"/>
          <p:cNvPicPr preferRelativeResize="0"/>
          <p:nvPr/>
        </p:nvPicPr>
        <p:blipFill rotWithShape="1">
          <a:blip r:embed="rId6">
            <a:alphaModFix amt="29000"/>
          </a:blip>
          <a:srcRect b="0" l="0" r="0" t="0"/>
          <a:stretch/>
        </p:blipFill>
        <p:spPr>
          <a:xfrm>
            <a:off x="16993061" y="4407207"/>
            <a:ext cx="2437479" cy="2322253"/>
          </a:xfrm>
          <a:prstGeom prst="rect">
            <a:avLst/>
          </a:prstGeom>
          <a:noFill/>
          <a:ln>
            <a:noFill/>
          </a:ln>
        </p:spPr>
      </p:pic>
      <p:cxnSp>
        <p:nvCxnSpPr>
          <p:cNvPr id="92" name="Google Shape;92;p1"/>
          <p:cNvCxnSpPr/>
          <p:nvPr/>
        </p:nvCxnSpPr>
        <p:spPr>
          <a:xfrm>
            <a:off x="6730552" y="7809483"/>
            <a:ext cx="879506" cy="0"/>
          </a:xfrm>
          <a:prstGeom prst="straightConnector1">
            <a:avLst/>
          </a:prstGeom>
          <a:noFill/>
          <a:ln cap="flat" cmpd="sng" w="19050">
            <a:solidFill>
              <a:srgbClr val="FFFFFF"/>
            </a:solidFill>
            <a:prstDash val="solid"/>
            <a:round/>
            <a:headEnd len="sm" w="sm" type="none"/>
            <a:tailEnd len="sm" w="sm" type="none"/>
          </a:ln>
        </p:spPr>
      </p:cxnSp>
      <p:cxnSp>
        <p:nvCxnSpPr>
          <p:cNvPr id="93" name="Google Shape;93;p1"/>
          <p:cNvCxnSpPr/>
          <p:nvPr/>
        </p:nvCxnSpPr>
        <p:spPr>
          <a:xfrm>
            <a:off x="10701600" y="7819008"/>
            <a:ext cx="879506" cy="0"/>
          </a:xfrm>
          <a:prstGeom prst="straightConnector1">
            <a:avLst/>
          </a:prstGeom>
          <a:noFill/>
          <a:ln cap="flat" cmpd="sng" w="19050">
            <a:solidFill>
              <a:srgbClr val="FFFFFF"/>
            </a:solidFill>
            <a:prstDash val="solid"/>
            <a:round/>
            <a:headEnd len="sm" w="sm" type="none"/>
            <a:tailEnd len="sm" w="sm" type="none"/>
          </a:ln>
        </p:spPr>
      </p:cxnSp>
      <p:sp>
        <p:nvSpPr>
          <p:cNvPr id="94" name="Google Shape;94;p1"/>
          <p:cNvSpPr/>
          <p:nvPr/>
        </p:nvSpPr>
        <p:spPr>
          <a:xfrm>
            <a:off x="7315750" y="7671525"/>
            <a:ext cx="293650" cy="294966"/>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FAC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
          <p:cNvSpPr txBox="1"/>
          <p:nvPr/>
        </p:nvSpPr>
        <p:spPr>
          <a:xfrm>
            <a:off x="3666503" y="4349214"/>
            <a:ext cx="10954993" cy="1945513"/>
          </a:xfrm>
          <a:prstGeom prst="rect">
            <a:avLst/>
          </a:prstGeom>
          <a:noFill/>
          <a:ln>
            <a:noFill/>
          </a:ln>
        </p:spPr>
        <p:txBody>
          <a:bodyPr anchorCtr="0" anchor="t" bIns="0" lIns="0" spcFirstLastPara="1" rIns="0" wrap="square" tIns="0">
            <a:spAutoFit/>
          </a:bodyPr>
          <a:lstStyle/>
          <a:p>
            <a:pPr indent="0" lvl="0" marL="0" marR="0" rtl="0" algn="ctr">
              <a:lnSpc>
                <a:spcPct val="112000"/>
              </a:lnSpc>
              <a:spcBef>
                <a:spcPts val="0"/>
              </a:spcBef>
              <a:spcAft>
                <a:spcPts val="0"/>
              </a:spcAft>
              <a:buNone/>
            </a:pPr>
            <a:r>
              <a:rPr b="1" i="0" lang="en-US" sz="6800" u="none" cap="none" strike="noStrike">
                <a:solidFill>
                  <a:srgbClr val="FCBF01"/>
                </a:solidFill>
                <a:latin typeface="League Spartan"/>
                <a:ea typeface="League Spartan"/>
                <a:cs typeface="League Spartan"/>
                <a:sym typeface="League Spartan"/>
              </a:rPr>
              <a:t>MULTICLIENT SOCKET PROGRAMMING</a:t>
            </a:r>
            <a:endParaRPr/>
          </a:p>
        </p:txBody>
      </p:sp>
      <p:sp>
        <p:nvSpPr>
          <p:cNvPr id="96" name="Google Shape;96;p1"/>
          <p:cNvSpPr txBox="1"/>
          <p:nvPr/>
        </p:nvSpPr>
        <p:spPr>
          <a:xfrm>
            <a:off x="6043439" y="3048143"/>
            <a:ext cx="6201123" cy="1188542"/>
          </a:xfrm>
          <a:prstGeom prst="rect">
            <a:avLst/>
          </a:prstGeom>
          <a:noFill/>
          <a:ln>
            <a:noFill/>
          </a:ln>
        </p:spPr>
        <p:txBody>
          <a:bodyPr anchorCtr="0" anchor="t" bIns="0" lIns="0" spcFirstLastPara="1" rIns="0" wrap="square" tIns="0">
            <a:spAutoFit/>
          </a:bodyPr>
          <a:lstStyle/>
          <a:p>
            <a:pPr indent="0" lvl="0" marL="0" marR="0" rtl="0" algn="ctr">
              <a:lnSpc>
                <a:spcPct val="112001"/>
              </a:lnSpc>
              <a:spcBef>
                <a:spcPts val="0"/>
              </a:spcBef>
              <a:spcAft>
                <a:spcPts val="0"/>
              </a:spcAft>
              <a:buNone/>
            </a:pPr>
            <a:r>
              <a:rPr b="0" i="0" lang="en-US" sz="8232" u="none" cap="none" strike="noStrike">
                <a:solidFill>
                  <a:srgbClr val="FDFDFD"/>
                </a:solidFill>
                <a:latin typeface="Open Sans"/>
                <a:ea typeface="Open Sans"/>
                <a:cs typeface="Open Sans"/>
                <a:sym typeface="Open Sans"/>
              </a:rPr>
              <a:t>SRMAP</a:t>
            </a:r>
            <a:endParaRPr/>
          </a:p>
        </p:txBody>
      </p:sp>
      <p:sp>
        <p:nvSpPr>
          <p:cNvPr id="97" name="Google Shape;97;p1"/>
          <p:cNvSpPr/>
          <p:nvPr/>
        </p:nvSpPr>
        <p:spPr>
          <a:xfrm>
            <a:off x="10678600" y="7681050"/>
            <a:ext cx="293650" cy="294966"/>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FAC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
          <p:cNvSpPr txBox="1"/>
          <p:nvPr/>
        </p:nvSpPr>
        <p:spPr>
          <a:xfrm>
            <a:off x="7857708" y="7505001"/>
            <a:ext cx="2572583"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FFFFFF"/>
                </a:solidFill>
                <a:latin typeface="Arial"/>
                <a:ea typeface="Arial"/>
                <a:cs typeface="Arial"/>
                <a:sym typeface="Arial"/>
              </a:rPr>
              <a:t>USING JAVA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207" name="Shape 207"/>
        <p:cNvGrpSpPr/>
        <p:nvPr/>
      </p:nvGrpSpPr>
      <p:grpSpPr>
        <a:xfrm>
          <a:off x="0" y="0"/>
          <a:ext cx="0" cy="0"/>
          <a:chOff x="0" y="0"/>
          <a:chExt cx="0" cy="0"/>
        </a:xfrm>
      </p:grpSpPr>
      <p:sp>
        <p:nvSpPr>
          <p:cNvPr id="208" name="Google Shape;208;p10"/>
          <p:cNvSpPr/>
          <p:nvPr/>
        </p:nvSpPr>
        <p:spPr>
          <a:xfrm>
            <a:off x="-3740267" y="0"/>
            <a:ext cx="5748772" cy="10287000"/>
          </a:xfrm>
          <a:custGeom>
            <a:rect b="b" l="l" r="r" t="t"/>
            <a:pathLst>
              <a:path extrusionOk="0" h="1913890" w="1069556">
                <a:moveTo>
                  <a:pt x="0" y="0"/>
                </a:moveTo>
                <a:lnTo>
                  <a:pt x="1069556" y="0"/>
                </a:lnTo>
                <a:lnTo>
                  <a:pt x="1069556" y="1913890"/>
                </a:lnTo>
                <a:lnTo>
                  <a:pt x="0" y="1913890"/>
                </a:lnTo>
                <a:close/>
              </a:path>
            </a:pathLst>
          </a:custGeom>
          <a:solidFill>
            <a:srgbClr val="F1C024"/>
          </a:solidFill>
          <a:ln>
            <a:noFill/>
          </a:ln>
        </p:spPr>
      </p:sp>
      <p:pic>
        <p:nvPicPr>
          <p:cNvPr id="209" name="Google Shape;209;p10"/>
          <p:cNvPicPr preferRelativeResize="0"/>
          <p:nvPr/>
        </p:nvPicPr>
        <p:blipFill rotWithShape="1">
          <a:blip r:embed="rId3">
            <a:alphaModFix/>
          </a:blip>
          <a:srcRect b="0" l="0" r="0" t="0"/>
          <a:stretch/>
        </p:blipFill>
        <p:spPr>
          <a:xfrm>
            <a:off x="16230600" y="9258300"/>
            <a:ext cx="1286735" cy="321684"/>
          </a:xfrm>
          <a:prstGeom prst="rect">
            <a:avLst/>
          </a:prstGeom>
          <a:noFill/>
          <a:ln>
            <a:noFill/>
          </a:ln>
        </p:spPr>
      </p:pic>
      <p:sp>
        <p:nvSpPr>
          <p:cNvPr id="210" name="Google Shape;210;p10"/>
          <p:cNvSpPr/>
          <p:nvPr/>
        </p:nvSpPr>
        <p:spPr>
          <a:xfrm>
            <a:off x="15664815" y="7618296"/>
            <a:ext cx="4179570" cy="4179570"/>
          </a:xfrm>
          <a:custGeom>
            <a:rect b="b" l="l" r="r" t="t"/>
            <a:pathLst>
              <a:path extrusionOk="0" h="2787650" w="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FFFFFF">
              <a:alpha val="1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
          <p:cNvSpPr txBox="1"/>
          <p:nvPr/>
        </p:nvSpPr>
        <p:spPr>
          <a:xfrm>
            <a:off x="2683437" y="1133475"/>
            <a:ext cx="11183783" cy="7127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5392" u="none" cap="none" strike="noStrike">
                <a:solidFill>
                  <a:srgbClr val="FCBF01"/>
                </a:solidFill>
                <a:latin typeface="League Spartan"/>
                <a:ea typeface="League Spartan"/>
                <a:cs typeface="League Spartan"/>
                <a:sym typeface="League Spartan"/>
              </a:rPr>
              <a:t>ESTABLISHING CONNECTIONS</a:t>
            </a:r>
            <a:endParaRPr/>
          </a:p>
        </p:txBody>
      </p:sp>
      <p:sp>
        <p:nvSpPr>
          <p:cNvPr id="212" name="Google Shape;212;p10"/>
          <p:cNvSpPr txBox="1"/>
          <p:nvPr/>
        </p:nvSpPr>
        <p:spPr>
          <a:xfrm>
            <a:off x="2768544" y="2539380"/>
            <a:ext cx="12750911" cy="6244668"/>
          </a:xfrm>
          <a:prstGeom prst="rect">
            <a:avLst/>
          </a:prstGeom>
          <a:noFill/>
          <a:ln>
            <a:noFill/>
          </a:ln>
        </p:spPr>
        <p:txBody>
          <a:bodyPr anchorCtr="0" anchor="t" bIns="0" lIns="0" spcFirstLastPara="1" rIns="0" wrap="square" tIns="0">
            <a:spAutoFit/>
          </a:bodyPr>
          <a:lstStyle/>
          <a:p>
            <a:pPr indent="0" lvl="0" marL="0" marR="0" rtl="0" algn="l">
              <a:lnSpc>
                <a:spcPct val="160028"/>
              </a:lnSpc>
              <a:spcBef>
                <a:spcPts val="0"/>
              </a:spcBef>
              <a:spcAft>
                <a:spcPts val="0"/>
              </a:spcAft>
              <a:buNone/>
            </a:pPr>
            <a:r>
              <a:rPr b="1" i="0" lang="en-US" sz="3450" u="none" cap="none" strike="noStrike">
                <a:solidFill>
                  <a:srgbClr val="FDFDFD"/>
                </a:solidFill>
                <a:latin typeface="Montserrat"/>
                <a:ea typeface="Montserrat"/>
                <a:cs typeface="Montserrat"/>
                <a:sym typeface="Montserrat"/>
              </a:rPr>
              <a:t>To create a multiclient socket client in Java, you will need to follow these steps:</a:t>
            </a:r>
            <a:endParaRPr/>
          </a:p>
          <a:p>
            <a:pPr indent="0" lvl="0" marL="0" marR="0" rtl="0" algn="l">
              <a:lnSpc>
                <a:spcPct val="160028"/>
              </a:lnSpc>
              <a:spcBef>
                <a:spcPts val="0"/>
              </a:spcBef>
              <a:spcAft>
                <a:spcPts val="0"/>
              </a:spcAft>
              <a:buNone/>
            </a:pPr>
            <a:r>
              <a:rPr b="1" i="0" lang="en-US" sz="3450" u="none" cap="none" strike="noStrike">
                <a:solidFill>
                  <a:srgbClr val="FDFDFD"/>
                </a:solidFill>
                <a:latin typeface="Montserrat"/>
                <a:ea typeface="Montserrat"/>
                <a:cs typeface="Montserrat"/>
                <a:sym typeface="Montserrat"/>
              </a:rPr>
              <a:t>1.Create a Socket object and connect it to the server using the server's IP address and port number.</a:t>
            </a:r>
            <a:endParaRPr/>
          </a:p>
          <a:p>
            <a:pPr indent="0" lvl="0" marL="0" marR="0" rtl="0" algn="l">
              <a:lnSpc>
                <a:spcPct val="160028"/>
              </a:lnSpc>
              <a:spcBef>
                <a:spcPts val="0"/>
              </a:spcBef>
              <a:spcAft>
                <a:spcPts val="0"/>
              </a:spcAft>
              <a:buNone/>
            </a:pPr>
            <a:r>
              <a:rPr b="1" i="0" lang="en-US" sz="3450" u="none" cap="none" strike="noStrike">
                <a:solidFill>
                  <a:srgbClr val="FDFDFD"/>
                </a:solidFill>
                <a:latin typeface="Montserrat"/>
                <a:ea typeface="Montserrat"/>
                <a:cs typeface="Montserrat"/>
                <a:sym typeface="Montserrat"/>
              </a:rPr>
              <a:t>2.Create input and output streams on the Socket to read from and write to the server.</a:t>
            </a:r>
            <a:endParaRPr/>
          </a:p>
          <a:p>
            <a:pPr indent="0" lvl="0" marL="0" marR="0" rtl="0" algn="l">
              <a:lnSpc>
                <a:spcPct val="160028"/>
              </a:lnSpc>
              <a:spcBef>
                <a:spcPts val="0"/>
              </a:spcBef>
              <a:spcAft>
                <a:spcPts val="0"/>
              </a:spcAft>
              <a:buNone/>
            </a:pPr>
            <a:r>
              <a:rPr b="1" i="0" lang="en-US" sz="3450" u="none" cap="none" strike="noStrike">
                <a:solidFill>
                  <a:srgbClr val="FDFDFD"/>
                </a:solidFill>
                <a:latin typeface="Montserrat"/>
                <a:ea typeface="Montserrat"/>
                <a:cs typeface="Montserrat"/>
                <a:sym typeface="Montserrat"/>
              </a:rPr>
              <a:t>3.Communicate with the server using the input and output streams.</a:t>
            </a:r>
            <a:endParaRPr/>
          </a:p>
          <a:p>
            <a:pPr indent="0" lvl="0" marL="0" marR="0" rtl="0" algn="l">
              <a:lnSpc>
                <a:spcPct val="160028"/>
              </a:lnSpc>
              <a:spcBef>
                <a:spcPts val="0"/>
              </a:spcBef>
              <a:spcAft>
                <a:spcPts val="0"/>
              </a:spcAft>
              <a:buNone/>
            </a:pPr>
            <a:r>
              <a:rPr b="1" i="0" lang="en-US" sz="3450" u="none" cap="none" strike="noStrike">
                <a:solidFill>
                  <a:srgbClr val="FDFDFD"/>
                </a:solidFill>
                <a:latin typeface="Montserrat"/>
                <a:ea typeface="Montserrat"/>
                <a:cs typeface="Montserrat"/>
                <a:sym typeface="Montserrat"/>
              </a:rPr>
              <a:t>4.Close the Socket when you are finished.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216" name="Shape 216"/>
        <p:cNvGrpSpPr/>
        <p:nvPr/>
      </p:nvGrpSpPr>
      <p:grpSpPr>
        <a:xfrm>
          <a:off x="0" y="0"/>
          <a:ext cx="0" cy="0"/>
          <a:chOff x="0" y="0"/>
          <a:chExt cx="0" cy="0"/>
        </a:xfrm>
      </p:grpSpPr>
      <p:pic>
        <p:nvPicPr>
          <p:cNvPr id="217" name="Google Shape;217;p11"/>
          <p:cNvPicPr preferRelativeResize="0"/>
          <p:nvPr/>
        </p:nvPicPr>
        <p:blipFill rotWithShape="1">
          <a:blip r:embed="rId3">
            <a:alphaModFix amt="21999"/>
          </a:blip>
          <a:srcRect b="0" l="0" r="0" t="0"/>
          <a:stretch/>
        </p:blipFill>
        <p:spPr>
          <a:xfrm>
            <a:off x="12078484" y="-785455"/>
            <a:ext cx="8137971" cy="8137971"/>
          </a:xfrm>
          <a:prstGeom prst="rect">
            <a:avLst/>
          </a:prstGeom>
          <a:noFill/>
          <a:ln>
            <a:noFill/>
          </a:ln>
        </p:spPr>
      </p:pic>
      <p:sp>
        <p:nvSpPr>
          <p:cNvPr id="218" name="Google Shape;218;p11"/>
          <p:cNvSpPr/>
          <p:nvPr/>
        </p:nvSpPr>
        <p:spPr>
          <a:xfrm>
            <a:off x="1028700" y="1028700"/>
            <a:ext cx="1416025" cy="378489"/>
          </a:xfrm>
          <a:custGeom>
            <a:rect b="b" l="l" r="r" t="t"/>
            <a:pathLst>
              <a:path extrusionOk="0" h="152400" w="570168">
                <a:moveTo>
                  <a:pt x="0" y="0"/>
                </a:moveTo>
                <a:lnTo>
                  <a:pt x="570168" y="0"/>
                </a:lnTo>
                <a:lnTo>
                  <a:pt x="570168" y="152400"/>
                </a:lnTo>
                <a:lnTo>
                  <a:pt x="0" y="152400"/>
                </a:lnTo>
                <a:close/>
              </a:path>
            </a:pathLst>
          </a:custGeom>
          <a:solidFill>
            <a:srgbClr val="FCBF01"/>
          </a:solidFill>
          <a:ln>
            <a:noFill/>
          </a:ln>
        </p:spPr>
      </p:sp>
      <p:sp>
        <p:nvSpPr>
          <p:cNvPr id="219" name="Google Shape;219;p11"/>
          <p:cNvSpPr txBox="1"/>
          <p:nvPr/>
        </p:nvSpPr>
        <p:spPr>
          <a:xfrm>
            <a:off x="1028700" y="2083185"/>
            <a:ext cx="11606821" cy="9173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6962" u="none" cap="none" strike="noStrike">
                <a:solidFill>
                  <a:srgbClr val="FCBF01"/>
                </a:solidFill>
                <a:latin typeface="League Spartan"/>
                <a:ea typeface="League Spartan"/>
                <a:cs typeface="League Spartan"/>
                <a:sym typeface="League Spartan"/>
              </a:rPr>
              <a:t>REAL LIFE APPLICATIONS</a:t>
            </a:r>
            <a:endParaRPr/>
          </a:p>
        </p:txBody>
      </p:sp>
      <p:sp>
        <p:nvSpPr>
          <p:cNvPr id="220" name="Google Shape;220;p11"/>
          <p:cNvSpPr txBox="1"/>
          <p:nvPr/>
        </p:nvSpPr>
        <p:spPr>
          <a:xfrm>
            <a:off x="1572307" y="3495826"/>
            <a:ext cx="14848765" cy="5016421"/>
          </a:xfrm>
          <a:prstGeom prst="rect">
            <a:avLst/>
          </a:prstGeom>
          <a:noFill/>
          <a:ln>
            <a:noFill/>
          </a:ln>
        </p:spPr>
        <p:txBody>
          <a:bodyPr anchorCtr="0" anchor="t" bIns="0" lIns="0" spcFirstLastPara="1" rIns="0" wrap="square" tIns="0">
            <a:spAutoFit/>
          </a:bodyPr>
          <a:lstStyle/>
          <a:p>
            <a:pPr indent="-256715" lvl="1" marL="513431" marR="0" rtl="0" algn="just">
              <a:lnSpc>
                <a:spcPct val="139991"/>
              </a:lnSpc>
              <a:spcBef>
                <a:spcPts val="0"/>
              </a:spcBef>
              <a:spcAft>
                <a:spcPts val="0"/>
              </a:spcAft>
              <a:buClr>
                <a:srgbClr val="EFECE7"/>
              </a:buClr>
              <a:buSzPts val="2378"/>
              <a:buFont typeface="Arial"/>
              <a:buChar char="•"/>
            </a:pPr>
            <a:r>
              <a:rPr b="0" i="0" lang="en-US" sz="2378" u="none" cap="none" strike="noStrike">
                <a:solidFill>
                  <a:srgbClr val="EFECE7"/>
                </a:solidFill>
                <a:latin typeface="Arial"/>
                <a:ea typeface="Arial"/>
                <a:cs typeface="Arial"/>
                <a:sym typeface="Arial"/>
              </a:rPr>
              <a:t>Multiclient sockets are sockets that allow multiple computers to communicate with each other in real-time. There are many real-life applications for multiclient socket programming, such as the chat room in Microsoft's Chat Room software, or the email server in Yahoo Mail.</a:t>
            </a:r>
            <a:endParaRPr/>
          </a:p>
          <a:p>
            <a:pPr indent="-256715" lvl="1" marL="513431" marR="0" rtl="0" algn="just">
              <a:lnSpc>
                <a:spcPct val="139991"/>
              </a:lnSpc>
              <a:spcBef>
                <a:spcPts val="0"/>
              </a:spcBef>
              <a:spcAft>
                <a:spcPts val="0"/>
              </a:spcAft>
              <a:buClr>
                <a:srgbClr val="EFECE7"/>
              </a:buClr>
              <a:buSzPts val="2378"/>
              <a:buFont typeface="Arial"/>
              <a:buChar char="•"/>
            </a:pPr>
            <a:r>
              <a:rPr b="0" i="0" lang="en-US" sz="2378" u="none" cap="none" strike="noStrike">
                <a:solidFill>
                  <a:srgbClr val="EFECE7"/>
                </a:solidFill>
                <a:latin typeface="Arial"/>
                <a:ea typeface="Arial"/>
                <a:cs typeface="Arial"/>
                <a:sym typeface="Arial"/>
              </a:rPr>
              <a:t>It can be used to create a networked game server that is able to accept and manage connections from multiple clients. It can facilitate the exchange of game data between the clients, and allow them to communicate in real-time via the internet.</a:t>
            </a:r>
            <a:endParaRPr/>
          </a:p>
          <a:p>
            <a:pPr indent="-256715" lvl="1" marL="513431" marR="0" rtl="0" algn="just">
              <a:lnSpc>
                <a:spcPct val="139991"/>
              </a:lnSpc>
              <a:spcBef>
                <a:spcPts val="0"/>
              </a:spcBef>
              <a:spcAft>
                <a:spcPts val="0"/>
              </a:spcAft>
              <a:buClr>
                <a:srgbClr val="EFECE7"/>
              </a:buClr>
              <a:buSzPts val="2378"/>
              <a:buFont typeface="Arial"/>
              <a:buChar char="•"/>
            </a:pPr>
            <a:r>
              <a:rPr b="0" i="0" lang="en-US" sz="2378" u="none" cap="none" strike="noStrike">
                <a:solidFill>
                  <a:srgbClr val="EFECE7"/>
                </a:solidFill>
                <a:latin typeface="Arial"/>
                <a:ea typeface="Arial"/>
                <a:cs typeface="Arial"/>
                <a:sym typeface="Arial"/>
              </a:rPr>
              <a:t>It can be used to create a server application that is able to accept and manage connections from multiple clients. It can help to facilitate the exchange of data between the clients and allow them to work on the same document or project in real-time.</a:t>
            </a:r>
            <a:endParaRPr/>
          </a:p>
          <a:p>
            <a:pPr indent="-256715" lvl="1" marL="513431" marR="0" rtl="0" algn="just">
              <a:lnSpc>
                <a:spcPct val="139991"/>
              </a:lnSpc>
              <a:spcBef>
                <a:spcPts val="0"/>
              </a:spcBef>
              <a:spcAft>
                <a:spcPts val="0"/>
              </a:spcAft>
              <a:buClr>
                <a:srgbClr val="EFECE7"/>
              </a:buClr>
              <a:buSzPts val="2378"/>
              <a:buFont typeface="Arial"/>
              <a:buChar char="•"/>
            </a:pPr>
            <a:r>
              <a:rPr b="0" i="0" lang="en-US" sz="2378" u="none" cap="none" strike="noStrike">
                <a:solidFill>
                  <a:srgbClr val="EFECE7"/>
                </a:solidFill>
                <a:latin typeface="Arial"/>
                <a:ea typeface="Arial"/>
                <a:cs typeface="Arial"/>
                <a:sym typeface="Arial"/>
              </a:rPr>
              <a:t>It is a powerful tool that is widely used in a variety of real-life applications. It can be used to create server applications that are able to accept and manage connections from multiple clients, and to facilitate the exchange of data between the different components of the system.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224" name="Shape 224"/>
        <p:cNvGrpSpPr/>
        <p:nvPr/>
      </p:nvGrpSpPr>
      <p:grpSpPr>
        <a:xfrm>
          <a:off x="0" y="0"/>
          <a:ext cx="0" cy="0"/>
          <a:chOff x="0" y="0"/>
          <a:chExt cx="0" cy="0"/>
        </a:xfrm>
      </p:grpSpPr>
      <p:sp>
        <p:nvSpPr>
          <p:cNvPr id="225" name="Google Shape;225;p12"/>
          <p:cNvSpPr/>
          <p:nvPr/>
        </p:nvSpPr>
        <p:spPr>
          <a:xfrm>
            <a:off x="-340116" y="0"/>
            <a:ext cx="2737632" cy="10287000"/>
          </a:xfrm>
          <a:custGeom>
            <a:rect b="b" l="l" r="r" t="t"/>
            <a:pathLst>
              <a:path extrusionOk="0" h="31914542" w="8493272">
                <a:moveTo>
                  <a:pt x="0" y="0"/>
                </a:moveTo>
                <a:lnTo>
                  <a:pt x="8493272" y="0"/>
                </a:lnTo>
                <a:lnTo>
                  <a:pt x="8493272" y="31914542"/>
                </a:lnTo>
                <a:lnTo>
                  <a:pt x="0" y="31914542"/>
                </a:lnTo>
                <a:close/>
              </a:path>
            </a:pathLst>
          </a:custGeom>
          <a:solidFill>
            <a:srgbClr val="F9C041"/>
          </a:solidFill>
          <a:ln>
            <a:noFill/>
          </a:ln>
        </p:spPr>
      </p:sp>
      <p:pic>
        <p:nvPicPr>
          <p:cNvPr id="226" name="Google Shape;226;p12"/>
          <p:cNvPicPr preferRelativeResize="0"/>
          <p:nvPr/>
        </p:nvPicPr>
        <p:blipFill rotWithShape="1">
          <a:blip r:embed="rId3">
            <a:alphaModFix/>
          </a:blip>
          <a:srcRect b="0" l="0" r="0" t="0"/>
          <a:stretch/>
        </p:blipFill>
        <p:spPr>
          <a:xfrm>
            <a:off x="5082857" y="1111264"/>
            <a:ext cx="11650958" cy="8064471"/>
          </a:xfrm>
          <a:prstGeom prst="rect">
            <a:avLst/>
          </a:prstGeom>
          <a:noFill/>
          <a:ln>
            <a:noFill/>
          </a:ln>
        </p:spPr>
      </p:pic>
      <p:sp>
        <p:nvSpPr>
          <p:cNvPr id="227" name="Google Shape;227;p12"/>
          <p:cNvSpPr txBox="1"/>
          <p:nvPr/>
        </p:nvSpPr>
        <p:spPr>
          <a:xfrm rot="-5400000">
            <a:off x="-938997" y="4517069"/>
            <a:ext cx="4202906"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FFFFFF"/>
                </a:solidFill>
                <a:latin typeface="Arial"/>
                <a:ea typeface="Arial"/>
                <a:cs typeface="Arial"/>
                <a:sym typeface="Arial"/>
              </a:rPr>
              <a:t>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231" name="Shape 231"/>
        <p:cNvGrpSpPr/>
        <p:nvPr/>
      </p:nvGrpSpPr>
      <p:grpSpPr>
        <a:xfrm>
          <a:off x="0" y="0"/>
          <a:ext cx="0" cy="0"/>
          <a:chOff x="0" y="0"/>
          <a:chExt cx="0" cy="0"/>
        </a:xfrm>
      </p:grpSpPr>
      <p:sp>
        <p:nvSpPr>
          <p:cNvPr id="232" name="Google Shape;232;p13"/>
          <p:cNvSpPr/>
          <p:nvPr/>
        </p:nvSpPr>
        <p:spPr>
          <a:xfrm rot="5400000">
            <a:off x="7775184" y="525534"/>
            <a:ext cx="2737632" cy="18673169"/>
          </a:xfrm>
          <a:custGeom>
            <a:rect b="b" l="l" r="r" t="t"/>
            <a:pathLst>
              <a:path extrusionOk="0" h="57931918" w="8493272">
                <a:moveTo>
                  <a:pt x="0" y="0"/>
                </a:moveTo>
                <a:lnTo>
                  <a:pt x="8493272" y="0"/>
                </a:lnTo>
                <a:lnTo>
                  <a:pt x="8493272" y="57931918"/>
                </a:lnTo>
                <a:lnTo>
                  <a:pt x="0" y="57931918"/>
                </a:lnTo>
                <a:close/>
              </a:path>
            </a:pathLst>
          </a:custGeom>
          <a:solidFill>
            <a:srgbClr val="F9C041"/>
          </a:solidFill>
          <a:ln>
            <a:noFill/>
          </a:ln>
        </p:spPr>
      </p:sp>
      <p:pic>
        <p:nvPicPr>
          <p:cNvPr id="233" name="Google Shape;233;p13"/>
          <p:cNvPicPr preferRelativeResize="0"/>
          <p:nvPr/>
        </p:nvPicPr>
        <p:blipFill rotWithShape="1">
          <a:blip r:embed="rId3">
            <a:alphaModFix/>
          </a:blip>
          <a:srcRect b="0" l="0" r="0" t="0"/>
          <a:stretch/>
        </p:blipFill>
        <p:spPr>
          <a:xfrm>
            <a:off x="3640971" y="535739"/>
            <a:ext cx="11006059" cy="77502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237" name="Shape 237"/>
        <p:cNvGrpSpPr/>
        <p:nvPr/>
      </p:nvGrpSpPr>
      <p:grpSpPr>
        <a:xfrm>
          <a:off x="0" y="0"/>
          <a:ext cx="0" cy="0"/>
          <a:chOff x="0" y="0"/>
          <a:chExt cx="0" cy="0"/>
        </a:xfrm>
      </p:grpSpPr>
      <p:sp>
        <p:nvSpPr>
          <p:cNvPr id="238" name="Google Shape;238;p14"/>
          <p:cNvSpPr/>
          <p:nvPr/>
        </p:nvSpPr>
        <p:spPr>
          <a:xfrm>
            <a:off x="15890484" y="0"/>
            <a:ext cx="2737632" cy="10287000"/>
          </a:xfrm>
          <a:custGeom>
            <a:rect b="b" l="l" r="r" t="t"/>
            <a:pathLst>
              <a:path extrusionOk="0" h="31914542" w="8493272">
                <a:moveTo>
                  <a:pt x="0" y="0"/>
                </a:moveTo>
                <a:lnTo>
                  <a:pt x="8493272" y="0"/>
                </a:lnTo>
                <a:lnTo>
                  <a:pt x="8493272" y="31914542"/>
                </a:lnTo>
                <a:lnTo>
                  <a:pt x="0" y="31914542"/>
                </a:lnTo>
                <a:close/>
              </a:path>
            </a:pathLst>
          </a:custGeom>
          <a:solidFill>
            <a:srgbClr val="F9C041"/>
          </a:solidFill>
          <a:ln>
            <a:noFill/>
          </a:ln>
        </p:spPr>
      </p:sp>
      <p:pic>
        <p:nvPicPr>
          <p:cNvPr id="239" name="Google Shape;239;p14"/>
          <p:cNvPicPr preferRelativeResize="0"/>
          <p:nvPr/>
        </p:nvPicPr>
        <p:blipFill rotWithShape="1">
          <a:blip r:embed="rId3">
            <a:alphaModFix/>
          </a:blip>
          <a:srcRect b="0" l="0" r="0" t="0"/>
          <a:stretch/>
        </p:blipFill>
        <p:spPr>
          <a:xfrm>
            <a:off x="1907294" y="915056"/>
            <a:ext cx="11925381" cy="84568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243" name="Shape 243"/>
        <p:cNvGrpSpPr/>
        <p:nvPr/>
      </p:nvGrpSpPr>
      <p:grpSpPr>
        <a:xfrm>
          <a:off x="0" y="0"/>
          <a:ext cx="0" cy="0"/>
          <a:chOff x="0" y="0"/>
          <a:chExt cx="0" cy="0"/>
        </a:xfrm>
      </p:grpSpPr>
      <p:pic>
        <p:nvPicPr>
          <p:cNvPr id="244" name="Google Shape;244;p15"/>
          <p:cNvPicPr preferRelativeResize="0"/>
          <p:nvPr/>
        </p:nvPicPr>
        <p:blipFill rotWithShape="1">
          <a:blip r:embed="rId3">
            <a:alphaModFix amt="65999"/>
          </a:blip>
          <a:srcRect b="0" l="0" r="0" t="0"/>
          <a:stretch/>
        </p:blipFill>
        <p:spPr>
          <a:xfrm rot="2700000">
            <a:off x="14364366" y="-2558251"/>
            <a:ext cx="5482085" cy="5482085"/>
          </a:xfrm>
          <a:prstGeom prst="rect">
            <a:avLst/>
          </a:prstGeom>
          <a:noFill/>
          <a:ln>
            <a:noFill/>
          </a:ln>
        </p:spPr>
      </p:pic>
      <p:sp>
        <p:nvSpPr>
          <p:cNvPr id="245" name="Google Shape;245;p15"/>
          <p:cNvSpPr txBox="1"/>
          <p:nvPr/>
        </p:nvSpPr>
        <p:spPr>
          <a:xfrm>
            <a:off x="1028728" y="809625"/>
            <a:ext cx="7844790" cy="193344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1255" u="none" cap="none" strike="noStrike">
                <a:solidFill>
                  <a:srgbClr val="DFAC0D"/>
                </a:solidFill>
                <a:latin typeface="Arial"/>
                <a:ea typeface="Arial"/>
                <a:cs typeface="Arial"/>
                <a:sym typeface="Arial"/>
              </a:rPr>
              <a:t>Conclusion</a:t>
            </a:r>
            <a:endParaRPr/>
          </a:p>
        </p:txBody>
      </p:sp>
      <p:pic>
        <p:nvPicPr>
          <p:cNvPr id="246" name="Google Shape;246;p15"/>
          <p:cNvPicPr preferRelativeResize="0"/>
          <p:nvPr/>
        </p:nvPicPr>
        <p:blipFill rotWithShape="1">
          <a:blip r:embed="rId3">
            <a:alphaModFix amt="65999"/>
          </a:blip>
          <a:srcRect b="0" l="0" r="0" t="0"/>
          <a:stretch/>
        </p:blipFill>
        <p:spPr>
          <a:xfrm rot="-5400000">
            <a:off x="14518258" y="6517258"/>
            <a:ext cx="5482085" cy="5482085"/>
          </a:xfrm>
          <a:prstGeom prst="rect">
            <a:avLst/>
          </a:prstGeom>
          <a:noFill/>
          <a:ln>
            <a:noFill/>
          </a:ln>
        </p:spPr>
      </p:pic>
      <p:sp>
        <p:nvSpPr>
          <p:cNvPr id="247" name="Google Shape;247;p15"/>
          <p:cNvSpPr txBox="1"/>
          <p:nvPr/>
        </p:nvSpPr>
        <p:spPr>
          <a:xfrm>
            <a:off x="1827238" y="3565344"/>
            <a:ext cx="12200289" cy="5216981"/>
          </a:xfrm>
          <a:prstGeom prst="rect">
            <a:avLst/>
          </a:prstGeom>
          <a:noFill/>
          <a:ln>
            <a:noFill/>
          </a:ln>
        </p:spPr>
        <p:txBody>
          <a:bodyPr anchorCtr="0" anchor="t" bIns="0" lIns="0" spcFirstLastPara="1" rIns="0" wrap="square" tIns="0">
            <a:spAutoFit/>
          </a:bodyPr>
          <a:lstStyle/>
          <a:p>
            <a:pPr indent="0" lvl="0" marL="0" marR="0" rtl="0" algn="ctr">
              <a:lnSpc>
                <a:spcPct val="139970"/>
              </a:lnSpc>
              <a:spcBef>
                <a:spcPts val="0"/>
              </a:spcBef>
              <a:spcAft>
                <a:spcPts val="0"/>
              </a:spcAft>
              <a:buNone/>
            </a:pPr>
            <a:r>
              <a:rPr b="0" i="0" lang="en-US" sz="2732" u="none" cap="none" strike="noStrike">
                <a:solidFill>
                  <a:srgbClr val="FAFAFA"/>
                </a:solidFill>
                <a:latin typeface="Arial"/>
                <a:ea typeface="Arial"/>
                <a:cs typeface="Arial"/>
                <a:sym typeface="Arial"/>
              </a:rPr>
              <a:t>In multiclient socket programming, a server can accept connections from multiple clients simultaneously, allowing it to serve multiple clients concurrently. This is achieved by creating a separate thread for each client connection, allowing each client to be serviced independently. The most appropriate approach will depend on the specific requirements of the application and the resources available on the server.</a:t>
            </a:r>
            <a:endParaRPr/>
          </a:p>
          <a:p>
            <a:pPr indent="0" lvl="0" marL="0" marR="0" rtl="0" algn="ctr">
              <a:lnSpc>
                <a:spcPct val="139970"/>
              </a:lnSpc>
              <a:spcBef>
                <a:spcPts val="0"/>
              </a:spcBef>
              <a:spcAft>
                <a:spcPts val="0"/>
              </a:spcAft>
              <a:buNone/>
            </a:pPr>
            <a:r>
              <a:rPr b="0" i="0" lang="en-US" sz="2732" u="none" cap="none" strike="noStrike">
                <a:solidFill>
                  <a:srgbClr val="FAFAFA"/>
                </a:solidFill>
                <a:latin typeface="Arial"/>
                <a:ea typeface="Arial"/>
                <a:cs typeface="Arial"/>
                <a:sym typeface="Arial"/>
              </a:rPr>
              <a:t>Mixed socket programming can be a powerful tool for building robust and scalable networked applications, but it requires careful planning and design to ensure that it is implemented correctly. It is important to consider the scalability and reliability of the multiclient socket server when designing the application.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251" name="Shape 251"/>
        <p:cNvGrpSpPr/>
        <p:nvPr/>
      </p:nvGrpSpPr>
      <p:grpSpPr>
        <a:xfrm>
          <a:off x="0" y="0"/>
          <a:ext cx="0" cy="0"/>
          <a:chOff x="0" y="0"/>
          <a:chExt cx="0" cy="0"/>
        </a:xfrm>
      </p:grpSpPr>
      <p:sp>
        <p:nvSpPr>
          <p:cNvPr id="252" name="Google Shape;252;p16"/>
          <p:cNvSpPr/>
          <p:nvPr/>
        </p:nvSpPr>
        <p:spPr>
          <a:xfrm rot="-3373148">
            <a:off x="-1196405" y="-579246"/>
            <a:ext cx="4303464" cy="2744129"/>
          </a:xfrm>
          <a:custGeom>
            <a:rect b="b" l="l" r="r" t="t"/>
            <a:pathLst>
              <a:path extrusionOk="0" h="1500602" w="2353310">
                <a:moveTo>
                  <a:pt x="784860" y="1433292"/>
                </a:moveTo>
                <a:cubicBezTo>
                  <a:pt x="905510" y="1473932"/>
                  <a:pt x="1042670" y="1500602"/>
                  <a:pt x="1177290" y="1500602"/>
                </a:cubicBezTo>
                <a:cubicBezTo>
                  <a:pt x="1311910" y="1500602"/>
                  <a:pt x="1441450" y="1477742"/>
                  <a:pt x="1560830" y="1437102"/>
                </a:cubicBezTo>
                <a:cubicBezTo>
                  <a:pt x="1563370" y="1435832"/>
                  <a:pt x="1565910" y="1435832"/>
                  <a:pt x="1568450" y="1434562"/>
                </a:cubicBezTo>
                <a:cubicBezTo>
                  <a:pt x="2016760" y="1272002"/>
                  <a:pt x="2346960" y="842742"/>
                  <a:pt x="2353310" y="345303"/>
                </a:cubicBezTo>
                <a:lnTo>
                  <a:pt x="2353310" y="0"/>
                </a:lnTo>
                <a:lnTo>
                  <a:pt x="0" y="0"/>
                </a:lnTo>
                <a:lnTo>
                  <a:pt x="0" y="345085"/>
                </a:lnTo>
                <a:cubicBezTo>
                  <a:pt x="6350" y="845282"/>
                  <a:pt x="331470" y="1274542"/>
                  <a:pt x="784860" y="1433292"/>
                </a:cubicBezTo>
                <a:close/>
              </a:path>
            </a:pathLst>
          </a:custGeom>
          <a:solidFill>
            <a:srgbClr val="F9C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rot="3292812">
            <a:off x="15373939" y="-487223"/>
            <a:ext cx="4303464" cy="2744129"/>
          </a:xfrm>
          <a:custGeom>
            <a:rect b="b" l="l" r="r" t="t"/>
            <a:pathLst>
              <a:path extrusionOk="0" h="1500602" w="2353310">
                <a:moveTo>
                  <a:pt x="784860" y="1433292"/>
                </a:moveTo>
                <a:cubicBezTo>
                  <a:pt x="905510" y="1473932"/>
                  <a:pt x="1042670" y="1500602"/>
                  <a:pt x="1177290" y="1500602"/>
                </a:cubicBezTo>
                <a:cubicBezTo>
                  <a:pt x="1311910" y="1500602"/>
                  <a:pt x="1441450" y="1477742"/>
                  <a:pt x="1560830" y="1437102"/>
                </a:cubicBezTo>
                <a:cubicBezTo>
                  <a:pt x="1563370" y="1435832"/>
                  <a:pt x="1565910" y="1435832"/>
                  <a:pt x="1568450" y="1434562"/>
                </a:cubicBezTo>
                <a:cubicBezTo>
                  <a:pt x="2016760" y="1272002"/>
                  <a:pt x="2346960" y="842742"/>
                  <a:pt x="2353310" y="345303"/>
                </a:cubicBezTo>
                <a:lnTo>
                  <a:pt x="2353310" y="0"/>
                </a:lnTo>
                <a:lnTo>
                  <a:pt x="0" y="0"/>
                </a:lnTo>
                <a:lnTo>
                  <a:pt x="0" y="345085"/>
                </a:lnTo>
                <a:cubicBezTo>
                  <a:pt x="6350" y="845282"/>
                  <a:pt x="331470" y="1274542"/>
                  <a:pt x="784860" y="1433292"/>
                </a:cubicBezTo>
                <a:close/>
              </a:path>
            </a:pathLst>
          </a:custGeom>
          <a:solidFill>
            <a:srgbClr val="F9C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txBox="1"/>
          <p:nvPr/>
        </p:nvSpPr>
        <p:spPr>
          <a:xfrm>
            <a:off x="5623929" y="857250"/>
            <a:ext cx="6429494"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DFAC0D"/>
                </a:solidFill>
                <a:latin typeface="Arial"/>
                <a:ea typeface="Arial"/>
                <a:cs typeface="Arial"/>
                <a:sym typeface="Arial"/>
              </a:rPr>
              <a:t>References</a:t>
            </a:r>
            <a:endParaRPr/>
          </a:p>
        </p:txBody>
      </p:sp>
      <p:sp>
        <p:nvSpPr>
          <p:cNvPr id="255" name="Google Shape;255;p16"/>
          <p:cNvSpPr txBox="1"/>
          <p:nvPr/>
        </p:nvSpPr>
        <p:spPr>
          <a:xfrm>
            <a:off x="1750582" y="3848828"/>
            <a:ext cx="14786836" cy="4092714"/>
          </a:xfrm>
          <a:prstGeom prst="rect">
            <a:avLst/>
          </a:prstGeom>
          <a:noFill/>
          <a:ln>
            <a:noFill/>
          </a:ln>
        </p:spPr>
        <p:txBody>
          <a:bodyPr anchorCtr="0" anchor="t" bIns="0" lIns="0" spcFirstLastPara="1" rIns="0" wrap="square" tIns="0">
            <a:spAutoFit/>
          </a:bodyPr>
          <a:lstStyle/>
          <a:p>
            <a:pPr indent="-417715" lvl="1" marL="835429" marR="0" rtl="0" algn="ctr">
              <a:lnSpc>
                <a:spcPct val="140046"/>
              </a:lnSpc>
              <a:spcBef>
                <a:spcPts val="0"/>
              </a:spcBef>
              <a:spcAft>
                <a:spcPts val="0"/>
              </a:spcAft>
              <a:buClr>
                <a:srgbClr val="38B6FF"/>
              </a:buClr>
              <a:buSzPts val="3868"/>
              <a:buFont typeface="Arial"/>
              <a:buChar char="•"/>
            </a:pPr>
            <a:r>
              <a:rPr b="0" i="0" lang="en-US" sz="3868" u="none" cap="none" strike="noStrike">
                <a:solidFill>
                  <a:srgbClr val="38B6FF"/>
                </a:solidFill>
                <a:latin typeface="Arial"/>
                <a:ea typeface="Arial"/>
                <a:cs typeface="Arial"/>
                <a:sym typeface="Arial"/>
              </a:rPr>
              <a:t>http://makemobiapps.blogspot.com/p/multiple-client-server-chat-programming.html</a:t>
            </a:r>
            <a:endParaRPr/>
          </a:p>
          <a:p>
            <a:pPr indent="-417715" lvl="1" marL="835429" marR="0" rtl="0" algn="ctr">
              <a:lnSpc>
                <a:spcPct val="140046"/>
              </a:lnSpc>
              <a:spcBef>
                <a:spcPts val="0"/>
              </a:spcBef>
              <a:spcAft>
                <a:spcPts val="0"/>
              </a:spcAft>
              <a:buClr>
                <a:srgbClr val="38B6FF"/>
              </a:buClr>
              <a:buSzPts val="3868"/>
              <a:buFont typeface="Arial"/>
              <a:buChar char="•"/>
            </a:pPr>
            <a:r>
              <a:rPr b="0" i="0" lang="en-US" sz="3868" u="none" cap="none" strike="noStrike">
                <a:solidFill>
                  <a:srgbClr val="38B6FF"/>
                </a:solidFill>
                <a:latin typeface="Arial"/>
                <a:ea typeface="Arial"/>
                <a:cs typeface="Arial"/>
                <a:sym typeface="Arial"/>
              </a:rPr>
              <a:t>https://gyawaliamit.medium.com/multi-client-chat-server-using-sockets-and-threads-in-java-2d0b64cad4a7</a:t>
            </a:r>
            <a:endParaRPr/>
          </a:p>
          <a:p>
            <a:pPr indent="-417715" lvl="1" marL="835429" marR="0" rtl="0" algn="ctr">
              <a:lnSpc>
                <a:spcPct val="140046"/>
              </a:lnSpc>
              <a:spcBef>
                <a:spcPts val="0"/>
              </a:spcBef>
              <a:spcAft>
                <a:spcPts val="0"/>
              </a:spcAft>
              <a:buClr>
                <a:srgbClr val="38B6FF"/>
              </a:buClr>
              <a:buSzPts val="3868"/>
              <a:buFont typeface="Arial"/>
              <a:buChar char="•"/>
            </a:pPr>
            <a:r>
              <a:rPr b="0" i="0" lang="en-US" sz="3868" u="none" cap="none" strike="noStrike">
                <a:solidFill>
                  <a:srgbClr val="38B6FF"/>
                </a:solidFill>
                <a:latin typeface="Arial"/>
                <a:ea typeface="Arial"/>
                <a:cs typeface="Arial"/>
                <a:sym typeface="Arial"/>
              </a:rPr>
              <a:t>https://www.slideshare.net/MohammedAbdallaYouss/java-socket-programming-75446299</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259" name="Shape 259"/>
        <p:cNvGrpSpPr/>
        <p:nvPr/>
      </p:nvGrpSpPr>
      <p:grpSpPr>
        <a:xfrm>
          <a:off x="0" y="0"/>
          <a:ext cx="0" cy="0"/>
          <a:chOff x="0" y="0"/>
          <a:chExt cx="0" cy="0"/>
        </a:xfrm>
      </p:grpSpPr>
      <p:sp>
        <p:nvSpPr>
          <p:cNvPr id="260" name="Google Shape;260;p17"/>
          <p:cNvSpPr/>
          <p:nvPr/>
        </p:nvSpPr>
        <p:spPr>
          <a:xfrm>
            <a:off x="1028700" y="1028700"/>
            <a:ext cx="16230600" cy="7824563"/>
          </a:xfrm>
          <a:custGeom>
            <a:rect b="b" l="l" r="r" t="t"/>
            <a:pathLst>
              <a:path extrusionOk="0" h="9580217" w="19872376">
                <a:moveTo>
                  <a:pt x="0" y="0"/>
                </a:moveTo>
                <a:lnTo>
                  <a:pt x="0" y="9580217"/>
                </a:lnTo>
                <a:lnTo>
                  <a:pt x="19872376" y="9580217"/>
                </a:lnTo>
                <a:lnTo>
                  <a:pt x="19872376" y="0"/>
                </a:lnTo>
                <a:lnTo>
                  <a:pt x="0" y="0"/>
                </a:lnTo>
                <a:close/>
                <a:moveTo>
                  <a:pt x="19811417" y="9519256"/>
                </a:moveTo>
                <a:lnTo>
                  <a:pt x="59690" y="9519256"/>
                </a:lnTo>
                <a:lnTo>
                  <a:pt x="59690" y="59690"/>
                </a:lnTo>
                <a:lnTo>
                  <a:pt x="19811417" y="59690"/>
                </a:lnTo>
                <a:lnTo>
                  <a:pt x="19811417" y="9519256"/>
                </a:lnTo>
                <a:close/>
              </a:path>
            </a:pathLst>
          </a:custGeom>
          <a:solidFill>
            <a:srgbClr val="F9C041"/>
          </a:solidFill>
          <a:ln>
            <a:noFill/>
          </a:ln>
        </p:spPr>
      </p:sp>
      <p:pic>
        <p:nvPicPr>
          <p:cNvPr id="261" name="Google Shape;261;p17"/>
          <p:cNvPicPr preferRelativeResize="0"/>
          <p:nvPr/>
        </p:nvPicPr>
        <p:blipFill rotWithShape="1">
          <a:blip r:embed="rId3">
            <a:alphaModFix/>
          </a:blip>
          <a:srcRect b="0" l="0" r="0" t="0"/>
          <a:stretch/>
        </p:blipFill>
        <p:spPr>
          <a:xfrm>
            <a:off x="8500632" y="1828800"/>
            <a:ext cx="1286735" cy="321684"/>
          </a:xfrm>
          <a:prstGeom prst="rect">
            <a:avLst/>
          </a:prstGeom>
          <a:noFill/>
          <a:ln>
            <a:noFill/>
          </a:ln>
        </p:spPr>
      </p:pic>
      <p:pic>
        <p:nvPicPr>
          <p:cNvPr id="262" name="Google Shape;262;p17"/>
          <p:cNvPicPr preferRelativeResize="0"/>
          <p:nvPr/>
        </p:nvPicPr>
        <p:blipFill rotWithShape="1">
          <a:blip r:embed="rId3">
            <a:alphaModFix/>
          </a:blip>
          <a:srcRect b="0" l="0" r="0" t="0"/>
          <a:stretch/>
        </p:blipFill>
        <p:spPr>
          <a:xfrm>
            <a:off x="8500632" y="7315200"/>
            <a:ext cx="1286735" cy="321684"/>
          </a:xfrm>
          <a:prstGeom prst="rect">
            <a:avLst/>
          </a:prstGeom>
          <a:noFill/>
          <a:ln>
            <a:noFill/>
          </a:ln>
        </p:spPr>
      </p:pic>
      <p:sp>
        <p:nvSpPr>
          <p:cNvPr id="263" name="Google Shape;263;p17"/>
          <p:cNvSpPr txBox="1"/>
          <p:nvPr/>
        </p:nvSpPr>
        <p:spPr>
          <a:xfrm>
            <a:off x="2934171" y="3487436"/>
            <a:ext cx="12419657" cy="2786405"/>
          </a:xfrm>
          <a:prstGeom prst="rect">
            <a:avLst/>
          </a:prstGeom>
          <a:noFill/>
          <a:ln>
            <a:noFill/>
          </a:ln>
        </p:spPr>
        <p:txBody>
          <a:bodyPr anchorCtr="0" anchor="t" bIns="0" lIns="0" spcFirstLastPara="1" rIns="0" wrap="square" tIns="0">
            <a:spAutoFit/>
          </a:bodyPr>
          <a:lstStyle/>
          <a:p>
            <a:pPr indent="0" lvl="0" marL="0" marR="0" rtl="0" algn="ctr">
              <a:lnSpc>
                <a:spcPct val="109001"/>
              </a:lnSpc>
              <a:spcBef>
                <a:spcPts val="0"/>
              </a:spcBef>
              <a:spcAft>
                <a:spcPts val="0"/>
              </a:spcAft>
              <a:buNone/>
            </a:pPr>
            <a:r>
              <a:rPr b="0" i="0" lang="en-US" sz="9976" u="none" cap="none" strike="noStrike">
                <a:solidFill>
                  <a:srgbClr val="FFFFFF"/>
                </a:solidFill>
                <a:latin typeface="Arial"/>
                <a:ea typeface="Arial"/>
                <a:cs typeface="Arial"/>
                <a:sym typeface="Arial"/>
              </a:rPr>
              <a:t>THANK</a:t>
            </a:r>
            <a:endParaRPr/>
          </a:p>
          <a:p>
            <a:pPr indent="0" lvl="0" marL="0" marR="0" rtl="0" algn="ctr">
              <a:lnSpc>
                <a:spcPct val="109001"/>
              </a:lnSpc>
              <a:spcBef>
                <a:spcPts val="0"/>
              </a:spcBef>
              <a:spcAft>
                <a:spcPts val="0"/>
              </a:spcAft>
              <a:buNone/>
            </a:pPr>
            <a:r>
              <a:rPr b="0" i="0" lang="en-US" sz="9976" u="none" cap="none" strike="noStrike">
                <a:solidFill>
                  <a:srgbClr val="FFFFFF"/>
                </a:solidFill>
                <a:latin typeface="Arial"/>
                <a:ea typeface="Arial"/>
                <a:cs typeface="Arial"/>
                <a:sym typeface="Arial"/>
              </a:rPr>
              <a:t>YOU</a:t>
            </a:r>
            <a:endParaRPr/>
          </a:p>
        </p:txBody>
      </p:sp>
      <p:pic>
        <p:nvPicPr>
          <p:cNvPr id="264" name="Google Shape;264;p17"/>
          <p:cNvPicPr preferRelativeResize="0"/>
          <p:nvPr/>
        </p:nvPicPr>
        <p:blipFill rotWithShape="1">
          <a:blip r:embed="rId4">
            <a:alphaModFix/>
          </a:blip>
          <a:srcRect b="0" l="0" r="0" t="0"/>
          <a:stretch/>
        </p:blipFill>
        <p:spPr>
          <a:xfrm>
            <a:off x="11877660" y="4166572"/>
            <a:ext cx="3993836" cy="3148628"/>
          </a:xfrm>
          <a:prstGeom prst="rect">
            <a:avLst/>
          </a:prstGeom>
          <a:noFill/>
          <a:ln>
            <a:noFill/>
          </a:ln>
        </p:spPr>
      </p:pic>
      <p:pic>
        <p:nvPicPr>
          <p:cNvPr id="265" name="Google Shape;265;p17"/>
          <p:cNvPicPr preferRelativeResize="0"/>
          <p:nvPr/>
        </p:nvPicPr>
        <p:blipFill rotWithShape="1">
          <a:blip r:embed="rId5">
            <a:alphaModFix amt="42000"/>
          </a:blip>
          <a:srcRect b="0" l="0" r="0" t="0"/>
          <a:stretch/>
        </p:blipFill>
        <p:spPr>
          <a:xfrm>
            <a:off x="-2001656" y="8853263"/>
            <a:ext cx="3030356" cy="2867474"/>
          </a:xfrm>
          <a:prstGeom prst="rect">
            <a:avLst/>
          </a:prstGeom>
          <a:noFill/>
          <a:ln>
            <a:noFill/>
          </a:ln>
        </p:spPr>
      </p:pic>
      <p:pic>
        <p:nvPicPr>
          <p:cNvPr id="266" name="Google Shape;266;p17"/>
          <p:cNvPicPr preferRelativeResize="0"/>
          <p:nvPr/>
        </p:nvPicPr>
        <p:blipFill rotWithShape="1">
          <a:blip r:embed="rId5">
            <a:alphaModFix amt="42000"/>
          </a:blip>
          <a:srcRect b="0" l="0" r="0" t="0"/>
          <a:stretch/>
        </p:blipFill>
        <p:spPr>
          <a:xfrm>
            <a:off x="17259300" y="8853263"/>
            <a:ext cx="3030356" cy="28674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02" name="Shape 102"/>
        <p:cNvGrpSpPr/>
        <p:nvPr/>
      </p:nvGrpSpPr>
      <p:grpSpPr>
        <a:xfrm>
          <a:off x="0" y="0"/>
          <a:ext cx="0" cy="0"/>
          <a:chOff x="0" y="0"/>
          <a:chExt cx="0" cy="0"/>
        </a:xfrm>
      </p:grpSpPr>
      <p:sp>
        <p:nvSpPr>
          <p:cNvPr id="103" name="Google Shape;103;p2"/>
          <p:cNvSpPr txBox="1"/>
          <p:nvPr/>
        </p:nvSpPr>
        <p:spPr>
          <a:xfrm>
            <a:off x="10724333" y="2397468"/>
            <a:ext cx="3582300" cy="215400"/>
          </a:xfrm>
          <a:prstGeom prst="rect">
            <a:avLst/>
          </a:prstGeom>
          <a:noFill/>
          <a:ln>
            <a:noFill/>
          </a:ln>
        </p:spPr>
        <p:txBody>
          <a:bodyPr anchorCtr="0" anchor="t" bIns="0" lIns="0" spcFirstLastPara="1" rIns="0" wrap="square" tIns="0">
            <a:spAutoFit/>
          </a:bodyPr>
          <a:lstStyle/>
          <a:p>
            <a:pPr indent="0" lvl="0" marL="0" marR="0" rtl="0" algn="ctr">
              <a:lnSpc>
                <a:spcPct val="13999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07" name="Shape 107"/>
        <p:cNvGrpSpPr/>
        <p:nvPr/>
      </p:nvGrpSpPr>
      <p:grpSpPr>
        <a:xfrm>
          <a:off x="0" y="0"/>
          <a:ext cx="0" cy="0"/>
          <a:chOff x="0" y="0"/>
          <a:chExt cx="0" cy="0"/>
        </a:xfrm>
      </p:grpSpPr>
      <p:sp>
        <p:nvSpPr>
          <p:cNvPr id="108" name="Google Shape;108;p3"/>
          <p:cNvSpPr/>
          <p:nvPr/>
        </p:nvSpPr>
        <p:spPr>
          <a:xfrm>
            <a:off x="8915400" y="0"/>
            <a:ext cx="9372600" cy="10287000"/>
          </a:xfrm>
          <a:custGeom>
            <a:rect b="b" l="l" r="r" t="t"/>
            <a:pathLst>
              <a:path extrusionOk="0" h="1913890" w="1743766">
                <a:moveTo>
                  <a:pt x="0" y="0"/>
                </a:moveTo>
                <a:lnTo>
                  <a:pt x="1743766" y="0"/>
                </a:lnTo>
                <a:lnTo>
                  <a:pt x="1743766" y="1913890"/>
                </a:lnTo>
                <a:lnTo>
                  <a:pt x="0" y="1913890"/>
                </a:lnTo>
                <a:close/>
              </a:path>
            </a:pathLst>
          </a:custGeom>
          <a:solidFill>
            <a:srgbClr val="F1C024"/>
          </a:solidFill>
          <a:ln>
            <a:noFill/>
          </a:ln>
        </p:spPr>
      </p:sp>
      <p:pic>
        <p:nvPicPr>
          <p:cNvPr id="109" name="Google Shape;109;p3"/>
          <p:cNvPicPr preferRelativeResize="0"/>
          <p:nvPr/>
        </p:nvPicPr>
        <p:blipFill rotWithShape="1">
          <a:blip r:embed="rId3">
            <a:alphaModFix amt="65999"/>
          </a:blip>
          <a:srcRect b="0" l="0" r="0" t="0"/>
          <a:stretch/>
        </p:blipFill>
        <p:spPr>
          <a:xfrm rot="-5400000">
            <a:off x="-2146592" y="-2430798"/>
            <a:ext cx="6367816" cy="6367816"/>
          </a:xfrm>
          <a:prstGeom prst="rect">
            <a:avLst/>
          </a:prstGeom>
          <a:noFill/>
          <a:ln>
            <a:noFill/>
          </a:ln>
        </p:spPr>
      </p:pic>
      <p:sp>
        <p:nvSpPr>
          <p:cNvPr id="110" name="Google Shape;110;p3"/>
          <p:cNvSpPr/>
          <p:nvPr/>
        </p:nvSpPr>
        <p:spPr>
          <a:xfrm>
            <a:off x="10117668" y="380057"/>
            <a:ext cx="1297458" cy="346797"/>
          </a:xfrm>
          <a:custGeom>
            <a:rect b="b" l="l" r="r" t="t"/>
            <a:pathLst>
              <a:path extrusionOk="0" h="152400" w="570168">
                <a:moveTo>
                  <a:pt x="0" y="0"/>
                </a:moveTo>
                <a:lnTo>
                  <a:pt x="570168" y="0"/>
                </a:lnTo>
                <a:lnTo>
                  <a:pt x="570168" y="152400"/>
                </a:lnTo>
                <a:lnTo>
                  <a:pt x="0" y="152400"/>
                </a:lnTo>
                <a:close/>
              </a:path>
            </a:pathLst>
          </a:custGeom>
          <a:solidFill>
            <a:srgbClr val="EFECE7"/>
          </a:solidFill>
          <a:ln>
            <a:noFill/>
          </a:ln>
        </p:spPr>
      </p:sp>
      <p:sp>
        <p:nvSpPr>
          <p:cNvPr id="111" name="Google Shape;111;p3"/>
          <p:cNvSpPr/>
          <p:nvPr/>
        </p:nvSpPr>
        <p:spPr>
          <a:xfrm>
            <a:off x="10117668" y="1441568"/>
            <a:ext cx="1297458" cy="346797"/>
          </a:xfrm>
          <a:custGeom>
            <a:rect b="b" l="l" r="r" t="t"/>
            <a:pathLst>
              <a:path extrusionOk="0" h="152400" w="570168">
                <a:moveTo>
                  <a:pt x="0" y="0"/>
                </a:moveTo>
                <a:lnTo>
                  <a:pt x="570168" y="0"/>
                </a:lnTo>
                <a:lnTo>
                  <a:pt x="570168" y="152400"/>
                </a:lnTo>
                <a:lnTo>
                  <a:pt x="0" y="152400"/>
                </a:lnTo>
                <a:close/>
              </a:path>
            </a:pathLst>
          </a:custGeom>
          <a:solidFill>
            <a:srgbClr val="EFECE7"/>
          </a:solidFill>
          <a:ln>
            <a:noFill/>
          </a:ln>
        </p:spPr>
      </p:sp>
      <p:sp>
        <p:nvSpPr>
          <p:cNvPr id="112" name="Google Shape;112;p3"/>
          <p:cNvSpPr/>
          <p:nvPr/>
        </p:nvSpPr>
        <p:spPr>
          <a:xfrm>
            <a:off x="10117668" y="2533548"/>
            <a:ext cx="1297458" cy="346797"/>
          </a:xfrm>
          <a:custGeom>
            <a:rect b="b" l="l" r="r" t="t"/>
            <a:pathLst>
              <a:path extrusionOk="0" h="152400" w="570168">
                <a:moveTo>
                  <a:pt x="0" y="0"/>
                </a:moveTo>
                <a:lnTo>
                  <a:pt x="570168" y="0"/>
                </a:lnTo>
                <a:lnTo>
                  <a:pt x="570168" y="152400"/>
                </a:lnTo>
                <a:lnTo>
                  <a:pt x="0" y="152400"/>
                </a:lnTo>
                <a:close/>
              </a:path>
            </a:pathLst>
          </a:custGeom>
          <a:solidFill>
            <a:srgbClr val="EFECE7"/>
          </a:solidFill>
          <a:ln>
            <a:noFill/>
          </a:ln>
        </p:spPr>
      </p:sp>
      <p:sp>
        <p:nvSpPr>
          <p:cNvPr id="113" name="Google Shape;113;p3"/>
          <p:cNvSpPr/>
          <p:nvPr/>
        </p:nvSpPr>
        <p:spPr>
          <a:xfrm>
            <a:off x="10142103" y="3625528"/>
            <a:ext cx="1297458" cy="346797"/>
          </a:xfrm>
          <a:custGeom>
            <a:rect b="b" l="l" r="r" t="t"/>
            <a:pathLst>
              <a:path extrusionOk="0" h="152400" w="570168">
                <a:moveTo>
                  <a:pt x="0" y="0"/>
                </a:moveTo>
                <a:lnTo>
                  <a:pt x="570168" y="0"/>
                </a:lnTo>
                <a:lnTo>
                  <a:pt x="570168" y="152400"/>
                </a:lnTo>
                <a:lnTo>
                  <a:pt x="0" y="152400"/>
                </a:lnTo>
                <a:close/>
              </a:path>
            </a:pathLst>
          </a:custGeom>
          <a:solidFill>
            <a:srgbClr val="EFECE7"/>
          </a:solidFill>
          <a:ln>
            <a:noFill/>
          </a:ln>
        </p:spPr>
      </p:sp>
      <p:sp>
        <p:nvSpPr>
          <p:cNvPr id="114" name="Google Shape;114;p3"/>
          <p:cNvSpPr/>
          <p:nvPr/>
        </p:nvSpPr>
        <p:spPr>
          <a:xfrm>
            <a:off x="10142103" y="4687040"/>
            <a:ext cx="1297458" cy="346797"/>
          </a:xfrm>
          <a:custGeom>
            <a:rect b="b" l="l" r="r" t="t"/>
            <a:pathLst>
              <a:path extrusionOk="0" h="152400" w="570168">
                <a:moveTo>
                  <a:pt x="0" y="0"/>
                </a:moveTo>
                <a:lnTo>
                  <a:pt x="570168" y="0"/>
                </a:lnTo>
                <a:lnTo>
                  <a:pt x="570168" y="152400"/>
                </a:lnTo>
                <a:lnTo>
                  <a:pt x="0" y="152400"/>
                </a:lnTo>
                <a:close/>
              </a:path>
            </a:pathLst>
          </a:custGeom>
          <a:solidFill>
            <a:srgbClr val="EFECE7"/>
          </a:solidFill>
          <a:ln>
            <a:noFill/>
          </a:ln>
        </p:spPr>
      </p:sp>
      <p:sp>
        <p:nvSpPr>
          <p:cNvPr id="115" name="Google Shape;115;p3"/>
          <p:cNvSpPr/>
          <p:nvPr/>
        </p:nvSpPr>
        <p:spPr>
          <a:xfrm>
            <a:off x="10142103" y="5779020"/>
            <a:ext cx="1297458" cy="346797"/>
          </a:xfrm>
          <a:custGeom>
            <a:rect b="b" l="l" r="r" t="t"/>
            <a:pathLst>
              <a:path extrusionOk="0" h="152400" w="570168">
                <a:moveTo>
                  <a:pt x="0" y="0"/>
                </a:moveTo>
                <a:lnTo>
                  <a:pt x="570168" y="0"/>
                </a:lnTo>
                <a:lnTo>
                  <a:pt x="570168" y="152400"/>
                </a:lnTo>
                <a:lnTo>
                  <a:pt x="0" y="152400"/>
                </a:lnTo>
                <a:close/>
              </a:path>
            </a:pathLst>
          </a:custGeom>
          <a:solidFill>
            <a:srgbClr val="EFECE7"/>
          </a:solidFill>
          <a:ln>
            <a:noFill/>
          </a:ln>
        </p:spPr>
      </p:sp>
      <p:sp>
        <p:nvSpPr>
          <p:cNvPr id="116" name="Google Shape;116;p3"/>
          <p:cNvSpPr/>
          <p:nvPr/>
        </p:nvSpPr>
        <p:spPr>
          <a:xfrm>
            <a:off x="10129886" y="6842688"/>
            <a:ext cx="1297458" cy="346797"/>
          </a:xfrm>
          <a:custGeom>
            <a:rect b="b" l="l" r="r" t="t"/>
            <a:pathLst>
              <a:path extrusionOk="0" h="152400" w="570168">
                <a:moveTo>
                  <a:pt x="0" y="0"/>
                </a:moveTo>
                <a:lnTo>
                  <a:pt x="570168" y="0"/>
                </a:lnTo>
                <a:lnTo>
                  <a:pt x="570168" y="152400"/>
                </a:lnTo>
                <a:lnTo>
                  <a:pt x="0" y="152400"/>
                </a:lnTo>
                <a:close/>
              </a:path>
            </a:pathLst>
          </a:custGeom>
          <a:solidFill>
            <a:srgbClr val="EFECE7"/>
          </a:solidFill>
          <a:ln>
            <a:noFill/>
          </a:ln>
        </p:spPr>
      </p:sp>
      <p:sp>
        <p:nvSpPr>
          <p:cNvPr id="117" name="Google Shape;117;p3"/>
          <p:cNvSpPr/>
          <p:nvPr/>
        </p:nvSpPr>
        <p:spPr>
          <a:xfrm>
            <a:off x="10129886" y="7904200"/>
            <a:ext cx="1297458" cy="346797"/>
          </a:xfrm>
          <a:custGeom>
            <a:rect b="b" l="l" r="r" t="t"/>
            <a:pathLst>
              <a:path extrusionOk="0" h="152400" w="570168">
                <a:moveTo>
                  <a:pt x="0" y="0"/>
                </a:moveTo>
                <a:lnTo>
                  <a:pt x="570168" y="0"/>
                </a:lnTo>
                <a:lnTo>
                  <a:pt x="570168" y="152400"/>
                </a:lnTo>
                <a:lnTo>
                  <a:pt x="0" y="152400"/>
                </a:lnTo>
                <a:close/>
              </a:path>
            </a:pathLst>
          </a:custGeom>
          <a:solidFill>
            <a:srgbClr val="EFECE7"/>
          </a:solidFill>
          <a:ln>
            <a:noFill/>
          </a:ln>
        </p:spPr>
      </p:sp>
      <p:sp>
        <p:nvSpPr>
          <p:cNvPr id="118" name="Google Shape;118;p3"/>
          <p:cNvSpPr/>
          <p:nvPr/>
        </p:nvSpPr>
        <p:spPr>
          <a:xfrm>
            <a:off x="10129886" y="8996180"/>
            <a:ext cx="1297458" cy="346797"/>
          </a:xfrm>
          <a:custGeom>
            <a:rect b="b" l="l" r="r" t="t"/>
            <a:pathLst>
              <a:path extrusionOk="0" h="152400" w="570168">
                <a:moveTo>
                  <a:pt x="0" y="0"/>
                </a:moveTo>
                <a:lnTo>
                  <a:pt x="570168" y="0"/>
                </a:lnTo>
                <a:lnTo>
                  <a:pt x="570168" y="152400"/>
                </a:lnTo>
                <a:lnTo>
                  <a:pt x="0" y="152400"/>
                </a:lnTo>
                <a:close/>
              </a:path>
            </a:pathLst>
          </a:custGeom>
          <a:solidFill>
            <a:srgbClr val="EFECE7"/>
          </a:solidFill>
          <a:ln>
            <a:noFill/>
          </a:ln>
        </p:spPr>
      </p:sp>
      <p:grpSp>
        <p:nvGrpSpPr>
          <p:cNvPr id="119" name="Google Shape;119;p3"/>
          <p:cNvGrpSpPr/>
          <p:nvPr/>
        </p:nvGrpSpPr>
        <p:grpSpPr>
          <a:xfrm>
            <a:off x="1450371" y="5180920"/>
            <a:ext cx="5143500" cy="4733285"/>
            <a:chOff x="0" y="0"/>
            <a:chExt cx="6858000" cy="6311047"/>
          </a:xfrm>
        </p:grpSpPr>
        <p:sp>
          <p:nvSpPr>
            <p:cNvPr id="120" name="Google Shape;120;p3"/>
            <p:cNvSpPr/>
            <p:nvPr/>
          </p:nvSpPr>
          <p:spPr>
            <a:xfrm>
              <a:off x="1886391" y="5486400"/>
              <a:ext cx="3085218" cy="824647"/>
            </a:xfrm>
            <a:custGeom>
              <a:rect b="b" l="l" r="r" t="t"/>
              <a:pathLst>
                <a:path extrusionOk="0" h="152400" w="570168">
                  <a:moveTo>
                    <a:pt x="0" y="0"/>
                  </a:moveTo>
                  <a:lnTo>
                    <a:pt x="570168" y="0"/>
                  </a:lnTo>
                  <a:lnTo>
                    <a:pt x="570168" y="152400"/>
                  </a:lnTo>
                  <a:lnTo>
                    <a:pt x="0" y="152400"/>
                  </a:lnTo>
                  <a:close/>
                </a:path>
              </a:pathLst>
            </a:custGeom>
            <a:solidFill>
              <a:srgbClr val="FCBF01"/>
            </a:solidFill>
            <a:ln>
              <a:noFill/>
            </a:ln>
          </p:spPr>
        </p:sp>
        <p:pic>
          <p:nvPicPr>
            <p:cNvPr id="121" name="Google Shape;121;p3"/>
            <p:cNvPicPr preferRelativeResize="0"/>
            <p:nvPr/>
          </p:nvPicPr>
          <p:blipFill rotWithShape="1">
            <a:blip r:embed="rId4">
              <a:alphaModFix/>
            </a:blip>
            <a:srcRect b="0" l="0" r="0" t="0"/>
            <a:stretch/>
          </p:blipFill>
          <p:spPr>
            <a:xfrm>
              <a:off x="0" y="0"/>
              <a:ext cx="6858000" cy="5486400"/>
            </a:xfrm>
            <a:prstGeom prst="rect">
              <a:avLst/>
            </a:prstGeom>
            <a:noFill/>
            <a:ln>
              <a:noFill/>
            </a:ln>
          </p:spPr>
        </p:pic>
      </p:grpSp>
      <p:sp>
        <p:nvSpPr>
          <p:cNvPr id="122" name="Google Shape;122;p3"/>
          <p:cNvSpPr txBox="1"/>
          <p:nvPr/>
        </p:nvSpPr>
        <p:spPr>
          <a:xfrm>
            <a:off x="805130" y="3665801"/>
            <a:ext cx="6433982" cy="117561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8784" u="none" cap="none" strike="noStrike">
                <a:solidFill>
                  <a:srgbClr val="FFFFFF"/>
                </a:solidFill>
                <a:latin typeface="Arial"/>
                <a:ea typeface="Arial"/>
                <a:cs typeface="Arial"/>
                <a:sym typeface="Arial"/>
              </a:rPr>
              <a:t>CONTENTS</a:t>
            </a:r>
            <a:endParaRPr/>
          </a:p>
        </p:txBody>
      </p:sp>
      <p:sp>
        <p:nvSpPr>
          <p:cNvPr id="123" name="Google Shape;123;p3"/>
          <p:cNvSpPr txBox="1"/>
          <p:nvPr/>
        </p:nvSpPr>
        <p:spPr>
          <a:xfrm>
            <a:off x="805130" y="3061191"/>
            <a:ext cx="6832190" cy="317119"/>
          </a:xfrm>
          <a:prstGeom prst="rect">
            <a:avLst/>
          </a:prstGeom>
          <a:noFill/>
          <a:ln>
            <a:noFill/>
          </a:ln>
        </p:spPr>
        <p:txBody>
          <a:bodyPr anchorCtr="0" anchor="t" bIns="0" lIns="0" spcFirstLastPara="1" rIns="0" wrap="square" tIns="0">
            <a:spAutoFit/>
          </a:bodyPr>
          <a:lstStyle/>
          <a:p>
            <a:pPr indent="0" lvl="0" marL="0" marR="0" rtl="0" algn="l">
              <a:lnSpc>
                <a:spcPct val="105999"/>
              </a:lnSpc>
              <a:spcBef>
                <a:spcPts val="0"/>
              </a:spcBef>
              <a:spcAft>
                <a:spcPts val="0"/>
              </a:spcAft>
              <a:buNone/>
            </a:pPr>
            <a:r>
              <a:rPr b="1" i="0" lang="en-US" sz="2300" u="none" cap="none" strike="noStrike">
                <a:solidFill>
                  <a:srgbClr val="F9C041"/>
                </a:solidFill>
                <a:latin typeface="Montserrat"/>
                <a:ea typeface="Montserrat"/>
                <a:cs typeface="Montserrat"/>
                <a:sym typeface="Montserrat"/>
              </a:rPr>
              <a:t>MULTICLIENT SOCKET PROGRAMMING'S</a:t>
            </a:r>
            <a:endParaRPr/>
          </a:p>
        </p:txBody>
      </p:sp>
      <p:sp>
        <p:nvSpPr>
          <p:cNvPr id="124" name="Google Shape;124;p3"/>
          <p:cNvSpPr txBox="1"/>
          <p:nvPr/>
        </p:nvSpPr>
        <p:spPr>
          <a:xfrm>
            <a:off x="10142103" y="833577"/>
            <a:ext cx="3196937" cy="464504"/>
          </a:xfrm>
          <a:prstGeom prst="rect">
            <a:avLst/>
          </a:prstGeom>
          <a:noFill/>
          <a:ln>
            <a:noFill/>
          </a:ln>
        </p:spPr>
        <p:txBody>
          <a:bodyPr anchorCtr="0" anchor="t" bIns="0" lIns="0" spcFirstLastPara="1" rIns="0" wrap="square" tIns="0">
            <a:spAutoFit/>
          </a:bodyPr>
          <a:lstStyle/>
          <a:p>
            <a:pPr indent="0" lvl="1" marL="0" marR="0" rtl="0" algn="l">
              <a:lnSpc>
                <a:spcPct val="150038"/>
              </a:lnSpc>
              <a:spcBef>
                <a:spcPts val="0"/>
              </a:spcBef>
              <a:spcAft>
                <a:spcPts val="0"/>
              </a:spcAft>
              <a:buNone/>
            </a:pPr>
            <a:r>
              <a:rPr b="0" i="0" lang="en-US" sz="2632" u="none" cap="none" strike="noStrike">
                <a:solidFill>
                  <a:srgbClr val="000000"/>
                </a:solidFill>
                <a:latin typeface="Arial"/>
                <a:ea typeface="Arial"/>
                <a:cs typeface="Arial"/>
                <a:sym typeface="Arial"/>
              </a:rPr>
              <a:t>ABSTRACT</a:t>
            </a:r>
            <a:endParaRPr/>
          </a:p>
        </p:txBody>
      </p:sp>
      <p:sp>
        <p:nvSpPr>
          <p:cNvPr id="125" name="Google Shape;125;p3"/>
          <p:cNvSpPr txBox="1"/>
          <p:nvPr/>
        </p:nvSpPr>
        <p:spPr>
          <a:xfrm>
            <a:off x="10142103" y="1895089"/>
            <a:ext cx="3899614" cy="464504"/>
          </a:xfrm>
          <a:prstGeom prst="rect">
            <a:avLst/>
          </a:prstGeom>
          <a:noFill/>
          <a:ln>
            <a:noFill/>
          </a:ln>
        </p:spPr>
        <p:txBody>
          <a:bodyPr anchorCtr="0" anchor="t" bIns="0" lIns="0" spcFirstLastPara="1" rIns="0" wrap="square" tIns="0">
            <a:spAutoFit/>
          </a:bodyPr>
          <a:lstStyle/>
          <a:p>
            <a:pPr indent="0" lvl="1" marL="0" marR="0" rtl="0" algn="l">
              <a:lnSpc>
                <a:spcPct val="150038"/>
              </a:lnSpc>
              <a:spcBef>
                <a:spcPts val="0"/>
              </a:spcBef>
              <a:spcAft>
                <a:spcPts val="0"/>
              </a:spcAft>
              <a:buNone/>
            </a:pPr>
            <a:r>
              <a:rPr b="0" i="0" lang="en-US" sz="2632" u="none" cap="none" strike="noStrike">
                <a:solidFill>
                  <a:srgbClr val="000000"/>
                </a:solidFill>
                <a:latin typeface="Arial"/>
                <a:ea typeface="Arial"/>
                <a:cs typeface="Arial"/>
                <a:sym typeface="Arial"/>
              </a:rPr>
              <a:t>INTRODUCTION</a:t>
            </a:r>
            <a:endParaRPr/>
          </a:p>
        </p:txBody>
      </p:sp>
      <p:sp>
        <p:nvSpPr>
          <p:cNvPr id="126" name="Google Shape;126;p3"/>
          <p:cNvSpPr txBox="1"/>
          <p:nvPr/>
        </p:nvSpPr>
        <p:spPr>
          <a:xfrm>
            <a:off x="10142103" y="2987069"/>
            <a:ext cx="3196937" cy="464504"/>
          </a:xfrm>
          <a:prstGeom prst="rect">
            <a:avLst/>
          </a:prstGeom>
          <a:noFill/>
          <a:ln>
            <a:noFill/>
          </a:ln>
        </p:spPr>
        <p:txBody>
          <a:bodyPr anchorCtr="0" anchor="t" bIns="0" lIns="0" spcFirstLastPara="1" rIns="0" wrap="square" tIns="0">
            <a:spAutoFit/>
          </a:bodyPr>
          <a:lstStyle/>
          <a:p>
            <a:pPr indent="0" lvl="1" marL="0" marR="0" rtl="0" algn="l">
              <a:lnSpc>
                <a:spcPct val="150038"/>
              </a:lnSpc>
              <a:spcBef>
                <a:spcPts val="0"/>
              </a:spcBef>
              <a:spcAft>
                <a:spcPts val="0"/>
              </a:spcAft>
              <a:buNone/>
            </a:pPr>
            <a:r>
              <a:rPr b="0" i="0" lang="en-US" sz="2632" u="none" cap="none" strike="noStrike">
                <a:solidFill>
                  <a:srgbClr val="000000"/>
                </a:solidFill>
                <a:latin typeface="Arial"/>
                <a:ea typeface="Arial"/>
                <a:cs typeface="Arial"/>
                <a:sym typeface="Arial"/>
              </a:rPr>
              <a:t>TCP SOCKET</a:t>
            </a:r>
            <a:endParaRPr/>
          </a:p>
        </p:txBody>
      </p:sp>
      <p:sp>
        <p:nvSpPr>
          <p:cNvPr id="127" name="Google Shape;127;p3"/>
          <p:cNvSpPr txBox="1"/>
          <p:nvPr/>
        </p:nvSpPr>
        <p:spPr>
          <a:xfrm>
            <a:off x="10166538" y="4125798"/>
            <a:ext cx="7345000" cy="395773"/>
          </a:xfrm>
          <a:prstGeom prst="rect">
            <a:avLst/>
          </a:prstGeom>
          <a:noFill/>
          <a:ln>
            <a:noFill/>
          </a:ln>
        </p:spPr>
        <p:txBody>
          <a:bodyPr anchorCtr="0" anchor="t" bIns="0" lIns="0" spcFirstLastPara="1" rIns="0" wrap="square" tIns="0">
            <a:spAutoFit/>
          </a:bodyPr>
          <a:lstStyle/>
          <a:p>
            <a:pPr indent="0" lvl="1" marL="0" marR="0" rtl="0" algn="l">
              <a:lnSpc>
                <a:spcPct val="150022"/>
              </a:lnSpc>
              <a:spcBef>
                <a:spcPts val="0"/>
              </a:spcBef>
              <a:spcAft>
                <a:spcPts val="0"/>
              </a:spcAft>
              <a:buNone/>
            </a:pPr>
            <a:r>
              <a:rPr b="0" i="0" lang="en-US" sz="2219" u="none" cap="none" strike="noStrike">
                <a:solidFill>
                  <a:srgbClr val="000000"/>
                </a:solidFill>
                <a:latin typeface="Arial"/>
                <a:ea typeface="Arial"/>
                <a:cs typeface="Arial"/>
                <a:sym typeface="Arial"/>
              </a:rPr>
              <a:t>WHAT IS MULTI SOCKET PROGRAMMING ?</a:t>
            </a:r>
            <a:endParaRPr/>
          </a:p>
        </p:txBody>
      </p:sp>
      <p:sp>
        <p:nvSpPr>
          <p:cNvPr id="128" name="Google Shape;128;p3"/>
          <p:cNvSpPr txBox="1"/>
          <p:nvPr/>
        </p:nvSpPr>
        <p:spPr>
          <a:xfrm>
            <a:off x="10166538" y="6232540"/>
            <a:ext cx="4670293" cy="464504"/>
          </a:xfrm>
          <a:prstGeom prst="rect">
            <a:avLst/>
          </a:prstGeom>
          <a:noFill/>
          <a:ln>
            <a:noFill/>
          </a:ln>
        </p:spPr>
        <p:txBody>
          <a:bodyPr anchorCtr="0" anchor="t" bIns="0" lIns="0" spcFirstLastPara="1" rIns="0" wrap="square" tIns="0">
            <a:spAutoFit/>
          </a:bodyPr>
          <a:lstStyle/>
          <a:p>
            <a:pPr indent="0" lvl="1" marL="0" marR="0" rtl="0" algn="l">
              <a:lnSpc>
                <a:spcPct val="150038"/>
              </a:lnSpc>
              <a:spcBef>
                <a:spcPts val="0"/>
              </a:spcBef>
              <a:spcAft>
                <a:spcPts val="0"/>
              </a:spcAft>
              <a:buNone/>
            </a:pPr>
            <a:r>
              <a:rPr b="0" i="0" lang="en-US" sz="2632" u="none" cap="none" strike="noStrike">
                <a:solidFill>
                  <a:srgbClr val="000000"/>
                </a:solidFill>
                <a:latin typeface="Arial"/>
                <a:ea typeface="Arial"/>
                <a:cs typeface="Arial"/>
                <a:sym typeface="Arial"/>
              </a:rPr>
              <a:t>REAL LIFE APPLICATIONS</a:t>
            </a:r>
            <a:endParaRPr/>
          </a:p>
        </p:txBody>
      </p:sp>
      <p:sp>
        <p:nvSpPr>
          <p:cNvPr id="129" name="Google Shape;129;p3"/>
          <p:cNvSpPr txBox="1"/>
          <p:nvPr/>
        </p:nvSpPr>
        <p:spPr>
          <a:xfrm>
            <a:off x="10166538" y="5104720"/>
            <a:ext cx="5440971" cy="458616"/>
          </a:xfrm>
          <a:prstGeom prst="rect">
            <a:avLst/>
          </a:prstGeom>
          <a:noFill/>
          <a:ln>
            <a:noFill/>
          </a:ln>
        </p:spPr>
        <p:txBody>
          <a:bodyPr anchorCtr="0" anchor="t" bIns="0" lIns="0" spcFirstLastPara="1" rIns="0" wrap="square" tIns="0">
            <a:spAutoFit/>
          </a:bodyPr>
          <a:lstStyle/>
          <a:p>
            <a:pPr indent="0" lvl="1" marL="0" marR="0" rtl="0" algn="l">
              <a:lnSpc>
                <a:spcPct val="149980"/>
              </a:lnSpc>
              <a:spcBef>
                <a:spcPts val="0"/>
              </a:spcBef>
              <a:spcAft>
                <a:spcPts val="0"/>
              </a:spcAft>
              <a:buNone/>
            </a:pPr>
            <a:r>
              <a:rPr b="0" i="0" lang="en-US" sz="2509" u="none" cap="none" strike="noStrike">
                <a:solidFill>
                  <a:srgbClr val="000000"/>
                </a:solidFill>
                <a:latin typeface="Arial"/>
                <a:ea typeface="Arial"/>
                <a:cs typeface="Arial"/>
                <a:sym typeface="Arial"/>
              </a:rPr>
              <a:t>ESTABLISHING CONNECTIONS</a:t>
            </a:r>
            <a:endParaRPr/>
          </a:p>
        </p:txBody>
      </p:sp>
      <p:sp>
        <p:nvSpPr>
          <p:cNvPr id="130" name="Google Shape;130;p3"/>
          <p:cNvSpPr txBox="1"/>
          <p:nvPr/>
        </p:nvSpPr>
        <p:spPr>
          <a:xfrm>
            <a:off x="10154321" y="7296209"/>
            <a:ext cx="3196937" cy="464504"/>
          </a:xfrm>
          <a:prstGeom prst="rect">
            <a:avLst/>
          </a:prstGeom>
          <a:noFill/>
          <a:ln>
            <a:noFill/>
          </a:ln>
        </p:spPr>
        <p:txBody>
          <a:bodyPr anchorCtr="0" anchor="t" bIns="0" lIns="0" spcFirstLastPara="1" rIns="0" wrap="square" tIns="0">
            <a:spAutoFit/>
          </a:bodyPr>
          <a:lstStyle/>
          <a:p>
            <a:pPr indent="0" lvl="1" marL="0" marR="0" rtl="0" algn="l">
              <a:lnSpc>
                <a:spcPct val="150038"/>
              </a:lnSpc>
              <a:spcBef>
                <a:spcPts val="0"/>
              </a:spcBef>
              <a:spcAft>
                <a:spcPts val="0"/>
              </a:spcAft>
              <a:buNone/>
            </a:pPr>
            <a:r>
              <a:rPr b="0" i="0" lang="en-US" sz="2632" u="none" cap="none" strike="noStrike">
                <a:solidFill>
                  <a:srgbClr val="000000"/>
                </a:solidFill>
                <a:latin typeface="Arial"/>
                <a:ea typeface="Arial"/>
                <a:cs typeface="Arial"/>
                <a:sym typeface="Arial"/>
              </a:rPr>
              <a:t>RESULTS</a:t>
            </a:r>
            <a:endParaRPr/>
          </a:p>
        </p:txBody>
      </p:sp>
      <p:sp>
        <p:nvSpPr>
          <p:cNvPr id="131" name="Google Shape;131;p3"/>
          <p:cNvSpPr txBox="1"/>
          <p:nvPr/>
        </p:nvSpPr>
        <p:spPr>
          <a:xfrm>
            <a:off x="10154321" y="8357721"/>
            <a:ext cx="3899614" cy="464504"/>
          </a:xfrm>
          <a:prstGeom prst="rect">
            <a:avLst/>
          </a:prstGeom>
          <a:noFill/>
          <a:ln>
            <a:noFill/>
          </a:ln>
        </p:spPr>
        <p:txBody>
          <a:bodyPr anchorCtr="0" anchor="t" bIns="0" lIns="0" spcFirstLastPara="1" rIns="0" wrap="square" tIns="0">
            <a:spAutoFit/>
          </a:bodyPr>
          <a:lstStyle/>
          <a:p>
            <a:pPr indent="0" lvl="1" marL="0" marR="0" rtl="0" algn="l">
              <a:lnSpc>
                <a:spcPct val="150038"/>
              </a:lnSpc>
              <a:spcBef>
                <a:spcPts val="0"/>
              </a:spcBef>
              <a:spcAft>
                <a:spcPts val="0"/>
              </a:spcAft>
              <a:buNone/>
            </a:pPr>
            <a:r>
              <a:rPr b="0" i="0" lang="en-US" sz="2632" u="none" cap="none" strike="noStrike">
                <a:solidFill>
                  <a:srgbClr val="000000"/>
                </a:solidFill>
                <a:latin typeface="Arial"/>
                <a:ea typeface="Arial"/>
                <a:cs typeface="Arial"/>
                <a:sym typeface="Arial"/>
              </a:rPr>
              <a:t>CONCLUSION</a:t>
            </a:r>
            <a:endParaRPr/>
          </a:p>
        </p:txBody>
      </p:sp>
      <p:sp>
        <p:nvSpPr>
          <p:cNvPr id="132" name="Google Shape;132;p3"/>
          <p:cNvSpPr txBox="1"/>
          <p:nvPr/>
        </p:nvSpPr>
        <p:spPr>
          <a:xfrm>
            <a:off x="10154321" y="9449700"/>
            <a:ext cx="3196937" cy="464504"/>
          </a:xfrm>
          <a:prstGeom prst="rect">
            <a:avLst/>
          </a:prstGeom>
          <a:noFill/>
          <a:ln>
            <a:noFill/>
          </a:ln>
        </p:spPr>
        <p:txBody>
          <a:bodyPr anchorCtr="0" anchor="t" bIns="0" lIns="0" spcFirstLastPara="1" rIns="0" wrap="square" tIns="0">
            <a:spAutoFit/>
          </a:bodyPr>
          <a:lstStyle/>
          <a:p>
            <a:pPr indent="0" lvl="1" marL="0" marR="0" rtl="0" algn="l">
              <a:lnSpc>
                <a:spcPct val="150038"/>
              </a:lnSpc>
              <a:spcBef>
                <a:spcPts val="0"/>
              </a:spcBef>
              <a:spcAft>
                <a:spcPts val="0"/>
              </a:spcAft>
              <a:buNone/>
            </a:pPr>
            <a:r>
              <a:rPr b="0" i="0" lang="en-US" sz="2632" u="none" cap="none" strike="noStrike">
                <a:solidFill>
                  <a:srgbClr val="000000"/>
                </a:solidFill>
                <a:latin typeface="Arial"/>
                <a:ea typeface="Arial"/>
                <a:cs typeface="Arial"/>
                <a:sym typeface="Arial"/>
              </a:rPr>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36" name="Shape 136"/>
        <p:cNvGrpSpPr/>
        <p:nvPr/>
      </p:nvGrpSpPr>
      <p:grpSpPr>
        <a:xfrm>
          <a:off x="0" y="0"/>
          <a:ext cx="0" cy="0"/>
          <a:chOff x="0" y="0"/>
          <a:chExt cx="0" cy="0"/>
        </a:xfrm>
      </p:grpSpPr>
      <p:pic>
        <p:nvPicPr>
          <p:cNvPr id="137" name="Google Shape;137;p4"/>
          <p:cNvPicPr preferRelativeResize="0"/>
          <p:nvPr/>
        </p:nvPicPr>
        <p:blipFill rotWithShape="1">
          <a:blip r:embed="rId3">
            <a:alphaModFix/>
          </a:blip>
          <a:srcRect b="0" l="0" r="0" t="0"/>
          <a:stretch/>
        </p:blipFill>
        <p:spPr>
          <a:xfrm>
            <a:off x="1028700" y="1269259"/>
            <a:ext cx="1286735" cy="321684"/>
          </a:xfrm>
          <a:prstGeom prst="rect">
            <a:avLst/>
          </a:prstGeom>
          <a:noFill/>
          <a:ln>
            <a:noFill/>
          </a:ln>
        </p:spPr>
      </p:pic>
      <p:pic>
        <p:nvPicPr>
          <p:cNvPr id="138" name="Google Shape;138;p4"/>
          <p:cNvPicPr preferRelativeResize="0"/>
          <p:nvPr/>
        </p:nvPicPr>
        <p:blipFill rotWithShape="1">
          <a:blip r:embed="rId4">
            <a:alphaModFix amt="42000"/>
          </a:blip>
          <a:srcRect b="0" l="0" r="0" t="0"/>
          <a:stretch/>
        </p:blipFill>
        <p:spPr>
          <a:xfrm rot="2542121">
            <a:off x="8470669" y="-1928592"/>
            <a:ext cx="4190985" cy="3965720"/>
          </a:xfrm>
          <a:prstGeom prst="rect">
            <a:avLst/>
          </a:prstGeom>
          <a:noFill/>
          <a:ln>
            <a:noFill/>
          </a:ln>
        </p:spPr>
      </p:pic>
      <p:sp>
        <p:nvSpPr>
          <p:cNvPr id="139" name="Google Shape;139;p4"/>
          <p:cNvSpPr/>
          <p:nvPr/>
        </p:nvSpPr>
        <p:spPr>
          <a:xfrm>
            <a:off x="11923534" y="2931402"/>
            <a:ext cx="15553584" cy="15623298"/>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11888678" y="3813342"/>
            <a:ext cx="7400719" cy="7400719"/>
          </a:xfrm>
          <a:custGeom>
            <a:rect b="b" l="l" r="r" t="t"/>
            <a:pathLst>
              <a:path extrusionOk="0" h="6350000" w="6350000">
                <a:moveTo>
                  <a:pt x="0" y="6350000"/>
                </a:moveTo>
                <a:lnTo>
                  <a:pt x="6350000" y="6350000"/>
                </a:lnTo>
                <a:lnTo>
                  <a:pt x="6350000" y="0"/>
                </a:lnTo>
                <a:cubicBezTo>
                  <a:pt x="2843530" y="0"/>
                  <a:pt x="0" y="2843530"/>
                  <a:pt x="0" y="6350000"/>
                </a:cubicBezTo>
                <a:close/>
              </a:path>
            </a:pathLst>
          </a:custGeom>
          <a:blipFill rotWithShape="1">
            <a:blip r:embed="rId5">
              <a:alphaModFix/>
            </a:blip>
            <a:stretch>
              <a:fillRect b="0" l="-24998" r="-24998"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txBox="1"/>
          <p:nvPr/>
        </p:nvSpPr>
        <p:spPr>
          <a:xfrm>
            <a:off x="1028700" y="1837074"/>
            <a:ext cx="6411721" cy="1641575"/>
          </a:xfrm>
          <a:prstGeom prst="rect">
            <a:avLst/>
          </a:prstGeom>
          <a:noFill/>
          <a:ln>
            <a:noFill/>
          </a:ln>
        </p:spPr>
        <p:txBody>
          <a:bodyPr anchorCtr="0" anchor="t" bIns="0" lIns="0" spcFirstLastPara="1" rIns="0" wrap="square" tIns="0">
            <a:spAutoFit/>
          </a:bodyPr>
          <a:lstStyle/>
          <a:p>
            <a:pPr indent="0" lvl="0" marL="0" marR="0" rtl="0" algn="l">
              <a:lnSpc>
                <a:spcPct val="139995"/>
              </a:lnSpc>
              <a:spcBef>
                <a:spcPts val="0"/>
              </a:spcBef>
              <a:spcAft>
                <a:spcPts val="0"/>
              </a:spcAft>
              <a:buNone/>
            </a:pPr>
            <a:r>
              <a:rPr b="0" i="0" lang="en-US" sz="9621" u="none" cap="none" strike="noStrike">
                <a:solidFill>
                  <a:srgbClr val="FFFFFF"/>
                </a:solidFill>
                <a:latin typeface="DM Sans"/>
                <a:ea typeface="DM Sans"/>
                <a:cs typeface="DM Sans"/>
                <a:sym typeface="DM Sans"/>
              </a:rPr>
              <a:t>Abstract</a:t>
            </a:r>
            <a:endParaRPr/>
          </a:p>
        </p:txBody>
      </p:sp>
      <p:sp>
        <p:nvSpPr>
          <p:cNvPr id="142" name="Google Shape;142;p4"/>
          <p:cNvSpPr txBox="1"/>
          <p:nvPr/>
        </p:nvSpPr>
        <p:spPr>
          <a:xfrm>
            <a:off x="1028700" y="4032030"/>
            <a:ext cx="13888124" cy="512761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50" u="none" cap="none" strike="noStrike">
                <a:solidFill>
                  <a:srgbClr val="E8E8E8"/>
                </a:solidFill>
                <a:latin typeface="Open Sans"/>
                <a:ea typeface="Open Sans"/>
                <a:cs typeface="Open Sans"/>
                <a:sym typeface="Open Sans"/>
              </a:rPr>
              <a:t>Multiclient socket programming involves creating a server application that is able to accept and manage connections from multiple clients simultaneously. This type of programming is commonly used in networked applications such as chat rooms, online gaming, and</a:t>
            </a:r>
            <a:endParaRPr/>
          </a:p>
          <a:p>
            <a:pPr indent="0" lvl="0" marL="0" marR="0" rtl="0" algn="l">
              <a:lnSpc>
                <a:spcPct val="140000"/>
              </a:lnSpc>
              <a:spcBef>
                <a:spcPts val="0"/>
              </a:spcBef>
              <a:spcAft>
                <a:spcPts val="0"/>
              </a:spcAft>
              <a:buNone/>
            </a:pPr>
            <a:r>
              <a:rPr b="0" i="0" lang="en-US" sz="3250" u="none" cap="none" strike="noStrike">
                <a:solidFill>
                  <a:srgbClr val="E8E8E8"/>
                </a:solidFill>
                <a:latin typeface="Open Sans"/>
                <a:ea typeface="Open Sans"/>
                <a:cs typeface="Open Sans"/>
                <a:sym typeface="Open Sans"/>
              </a:rPr>
              <a:t> other applications that require real-time communication </a:t>
            </a:r>
            <a:endParaRPr/>
          </a:p>
          <a:p>
            <a:pPr indent="0" lvl="0" marL="0" marR="0" rtl="0" algn="l">
              <a:lnSpc>
                <a:spcPct val="140000"/>
              </a:lnSpc>
              <a:spcBef>
                <a:spcPts val="0"/>
              </a:spcBef>
              <a:spcAft>
                <a:spcPts val="0"/>
              </a:spcAft>
              <a:buNone/>
            </a:pPr>
            <a:r>
              <a:rPr b="0" i="0" lang="en-US" sz="3250" u="none" cap="none" strike="noStrike">
                <a:solidFill>
                  <a:srgbClr val="E8E8E8"/>
                </a:solidFill>
                <a:latin typeface="Open Sans"/>
                <a:ea typeface="Open Sans"/>
                <a:cs typeface="Open Sans"/>
                <a:sym typeface="Open Sans"/>
              </a:rPr>
              <a:t>between multiple users. To implement multiclient sockets</a:t>
            </a:r>
            <a:endParaRPr/>
          </a:p>
          <a:p>
            <a:pPr indent="0" lvl="0" marL="0" marR="0" rtl="0" algn="l">
              <a:lnSpc>
                <a:spcPct val="140000"/>
              </a:lnSpc>
              <a:spcBef>
                <a:spcPts val="0"/>
              </a:spcBef>
              <a:spcAft>
                <a:spcPts val="0"/>
              </a:spcAft>
              <a:buNone/>
            </a:pPr>
            <a:r>
              <a:rPr b="0" i="0" lang="en-US" sz="3250" u="none" cap="none" strike="noStrike">
                <a:solidFill>
                  <a:srgbClr val="E8E8E8"/>
                </a:solidFill>
                <a:latin typeface="Open Sans"/>
                <a:ea typeface="Open Sans"/>
                <a:cs typeface="Open Sans"/>
                <a:sym typeface="Open Sans"/>
              </a:rPr>
              <a:t> programming in Java, the server application must create </a:t>
            </a:r>
            <a:endParaRPr/>
          </a:p>
          <a:p>
            <a:pPr indent="0" lvl="0" marL="0" marR="0" rtl="0" algn="l">
              <a:lnSpc>
                <a:spcPct val="140000"/>
              </a:lnSpc>
              <a:spcBef>
                <a:spcPts val="0"/>
              </a:spcBef>
              <a:spcAft>
                <a:spcPts val="0"/>
              </a:spcAft>
              <a:buNone/>
            </a:pPr>
            <a:r>
              <a:rPr b="0" i="0" lang="en-US" sz="3250" u="none" cap="none" strike="noStrike">
                <a:solidFill>
                  <a:srgbClr val="E8E8E8"/>
                </a:solidFill>
                <a:latin typeface="Open Sans"/>
                <a:ea typeface="Open Sans"/>
                <a:cs typeface="Open Sans"/>
                <a:sym typeface="Open Sans"/>
              </a:rPr>
              <a:t>a ServerSocket object and bind it to a port on the server</a:t>
            </a:r>
            <a:endParaRPr/>
          </a:p>
          <a:p>
            <a:pPr indent="0" lvl="0" marL="0" marR="0" rtl="0" algn="l">
              <a:lnSpc>
                <a:spcPct val="140000"/>
              </a:lnSpc>
              <a:spcBef>
                <a:spcPts val="0"/>
              </a:spcBef>
              <a:spcAft>
                <a:spcPts val="0"/>
              </a:spcAft>
              <a:buNone/>
            </a:pPr>
            <a:r>
              <a:rPr b="0" i="0" lang="en-US" sz="3250" u="none" cap="none" strike="noStrike">
                <a:solidFill>
                  <a:srgbClr val="E8E8E8"/>
                </a:solidFill>
                <a:latin typeface="Open Sans"/>
                <a:ea typeface="Open Sans"/>
                <a:cs typeface="Open Sans"/>
                <a:sym typeface="Open Sans"/>
              </a:rPr>
              <a:t> machine.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46" name="Shape 146"/>
        <p:cNvGrpSpPr/>
        <p:nvPr/>
      </p:nvGrpSpPr>
      <p:grpSpPr>
        <a:xfrm>
          <a:off x="0" y="0"/>
          <a:ext cx="0" cy="0"/>
          <a:chOff x="0" y="0"/>
          <a:chExt cx="0" cy="0"/>
        </a:xfrm>
      </p:grpSpPr>
      <p:sp>
        <p:nvSpPr>
          <p:cNvPr id="147" name="Google Shape;147;p5"/>
          <p:cNvSpPr/>
          <p:nvPr/>
        </p:nvSpPr>
        <p:spPr>
          <a:xfrm>
            <a:off x="13666576" y="0"/>
            <a:ext cx="5748772" cy="10287000"/>
          </a:xfrm>
          <a:custGeom>
            <a:rect b="b" l="l" r="r" t="t"/>
            <a:pathLst>
              <a:path extrusionOk="0" h="1913890" w="1069556">
                <a:moveTo>
                  <a:pt x="0" y="0"/>
                </a:moveTo>
                <a:lnTo>
                  <a:pt x="1069556" y="0"/>
                </a:lnTo>
                <a:lnTo>
                  <a:pt x="1069556" y="1913890"/>
                </a:lnTo>
                <a:lnTo>
                  <a:pt x="0" y="1913890"/>
                </a:lnTo>
                <a:close/>
              </a:path>
            </a:pathLst>
          </a:custGeom>
          <a:solidFill>
            <a:srgbClr val="F1C024"/>
          </a:solidFill>
          <a:ln>
            <a:noFill/>
          </a:ln>
        </p:spPr>
      </p:sp>
      <p:grpSp>
        <p:nvGrpSpPr>
          <p:cNvPr id="148" name="Google Shape;148;p5"/>
          <p:cNvGrpSpPr/>
          <p:nvPr/>
        </p:nvGrpSpPr>
        <p:grpSpPr>
          <a:xfrm>
            <a:off x="10176284" y="1611887"/>
            <a:ext cx="6980583" cy="7344788"/>
            <a:chOff x="0" y="0"/>
            <a:chExt cx="5842000" cy="6146800"/>
          </a:xfrm>
        </p:grpSpPr>
        <p:sp>
          <p:nvSpPr>
            <p:cNvPr id="149" name="Google Shape;149;p5"/>
            <p:cNvSpPr/>
            <p:nvPr/>
          </p:nvSpPr>
          <p:spPr>
            <a:xfrm>
              <a:off x="0" y="0"/>
              <a:ext cx="5842000" cy="6146800"/>
            </a:xfrm>
            <a:custGeom>
              <a:rect b="b" l="l" r="r" t="t"/>
              <a:pathLst>
                <a:path extrusionOk="0" h="6146800" w="5842000">
                  <a:moveTo>
                    <a:pt x="5842000" y="6146800"/>
                  </a:moveTo>
                  <a:lnTo>
                    <a:pt x="0" y="6146800"/>
                  </a:lnTo>
                  <a:lnTo>
                    <a:pt x="0" y="0"/>
                  </a:lnTo>
                  <a:lnTo>
                    <a:pt x="5842000" y="0"/>
                  </a:lnTo>
                  <a:lnTo>
                    <a:pt x="5842000" y="6146800"/>
                  </a:lnTo>
                  <a:close/>
                </a:path>
              </a:pathLst>
            </a:custGeom>
            <a:blipFill rotWithShape="1">
              <a:blip r:embed="rId3">
                <a:alphaModFix/>
              </a:blip>
              <a:stretch>
                <a:fillRect b="-32168" l="-51190" r="-29126" t="-7993"/>
              </a:stretch>
            </a:blipFill>
            <a:ln>
              <a:noFill/>
            </a:ln>
          </p:spPr>
        </p:sp>
        <p:sp>
          <p:nvSpPr>
            <p:cNvPr id="150" name="Google Shape;150;p5"/>
            <p:cNvSpPr/>
            <p:nvPr/>
          </p:nvSpPr>
          <p:spPr>
            <a:xfrm>
              <a:off x="0" y="0"/>
              <a:ext cx="5842000" cy="6146800"/>
            </a:xfrm>
            <a:custGeom>
              <a:rect b="b" l="l" r="r" t="t"/>
              <a:pathLst>
                <a:path extrusionOk="0" h="6146800" w="5842000">
                  <a:moveTo>
                    <a:pt x="5842000" y="6146800"/>
                  </a:moveTo>
                  <a:lnTo>
                    <a:pt x="0" y="6146800"/>
                  </a:lnTo>
                  <a:lnTo>
                    <a:pt x="0" y="0"/>
                  </a:lnTo>
                  <a:lnTo>
                    <a:pt x="5842000" y="0"/>
                  </a:lnTo>
                  <a:lnTo>
                    <a:pt x="5842000" y="6146800"/>
                  </a:lnTo>
                  <a:close/>
                </a:path>
              </a:pathLst>
            </a:custGeom>
            <a:blipFill rotWithShape="1">
              <a:blip r:embed="rId4">
                <a:alphaModFix/>
              </a:blip>
              <a:stretch>
                <a:fillRect b="-284" l="0" r="0" t="-285"/>
              </a:stretch>
            </a:blipFill>
            <a:ln>
              <a:noFill/>
            </a:ln>
          </p:spPr>
        </p:sp>
      </p:grpSp>
      <p:sp>
        <p:nvSpPr>
          <p:cNvPr id="151" name="Google Shape;151;p5"/>
          <p:cNvSpPr txBox="1"/>
          <p:nvPr/>
        </p:nvSpPr>
        <p:spPr>
          <a:xfrm>
            <a:off x="746863" y="4745038"/>
            <a:ext cx="7746602" cy="930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6999" u="none" cap="none" strike="noStrike">
                <a:solidFill>
                  <a:srgbClr val="FCBF01"/>
                </a:solidFill>
                <a:latin typeface="League Spartan"/>
                <a:ea typeface="League Spartan"/>
                <a:cs typeface="League Spartan"/>
                <a:sym typeface="League Spartan"/>
              </a:rPr>
              <a:t>INTRODUCTION</a:t>
            </a:r>
            <a:endParaRPr/>
          </a:p>
        </p:txBody>
      </p:sp>
      <p:pic>
        <p:nvPicPr>
          <p:cNvPr id="152" name="Google Shape;152;p5"/>
          <p:cNvPicPr preferRelativeResize="0"/>
          <p:nvPr/>
        </p:nvPicPr>
        <p:blipFill rotWithShape="1">
          <a:blip r:embed="rId5">
            <a:alphaModFix/>
          </a:blip>
          <a:srcRect b="0" l="0" r="0" t="0"/>
          <a:stretch/>
        </p:blipFill>
        <p:spPr>
          <a:xfrm>
            <a:off x="1028700" y="1028700"/>
            <a:ext cx="1286735" cy="321684"/>
          </a:xfrm>
          <a:prstGeom prst="rect">
            <a:avLst/>
          </a:prstGeom>
          <a:noFill/>
          <a:ln>
            <a:noFill/>
          </a:ln>
        </p:spPr>
      </p:pic>
      <p:pic>
        <p:nvPicPr>
          <p:cNvPr id="153" name="Google Shape;153;p5"/>
          <p:cNvPicPr preferRelativeResize="0"/>
          <p:nvPr/>
        </p:nvPicPr>
        <p:blipFill rotWithShape="1">
          <a:blip r:embed="rId6">
            <a:alphaModFix amt="29000"/>
          </a:blip>
          <a:srcRect b="0" l="0" r="0" t="0"/>
          <a:stretch/>
        </p:blipFill>
        <p:spPr>
          <a:xfrm rot="2700000">
            <a:off x="8957545" y="3982374"/>
            <a:ext cx="2437479" cy="23222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57" name="Shape 157"/>
        <p:cNvGrpSpPr/>
        <p:nvPr/>
      </p:nvGrpSpPr>
      <p:grpSpPr>
        <a:xfrm>
          <a:off x="0" y="0"/>
          <a:ext cx="0" cy="0"/>
          <a:chOff x="0" y="0"/>
          <a:chExt cx="0" cy="0"/>
        </a:xfrm>
      </p:grpSpPr>
      <p:sp>
        <p:nvSpPr>
          <p:cNvPr id="158" name="Google Shape;158;p6"/>
          <p:cNvSpPr/>
          <p:nvPr/>
        </p:nvSpPr>
        <p:spPr>
          <a:xfrm>
            <a:off x="16559131" y="3814080"/>
            <a:ext cx="1728869" cy="2767274"/>
          </a:xfrm>
          <a:custGeom>
            <a:rect b="b" l="l" r="r" t="t"/>
            <a:pathLst>
              <a:path extrusionOk="0" h="1009509" w="630696">
                <a:moveTo>
                  <a:pt x="0" y="0"/>
                </a:moveTo>
                <a:lnTo>
                  <a:pt x="630696" y="0"/>
                </a:lnTo>
                <a:lnTo>
                  <a:pt x="630696" y="1009509"/>
                </a:lnTo>
                <a:lnTo>
                  <a:pt x="0" y="1009509"/>
                </a:lnTo>
                <a:close/>
              </a:path>
            </a:pathLst>
          </a:custGeom>
          <a:solidFill>
            <a:srgbClr val="FCBF01"/>
          </a:solidFill>
          <a:ln>
            <a:noFill/>
          </a:ln>
        </p:spPr>
      </p:sp>
      <p:grpSp>
        <p:nvGrpSpPr>
          <p:cNvPr id="159" name="Google Shape;159;p6"/>
          <p:cNvGrpSpPr/>
          <p:nvPr/>
        </p:nvGrpSpPr>
        <p:grpSpPr>
          <a:xfrm>
            <a:off x="11311638" y="1257151"/>
            <a:ext cx="5606265" cy="7769693"/>
            <a:chOff x="0" y="-2540"/>
            <a:chExt cx="4735830" cy="6563361"/>
          </a:xfrm>
        </p:grpSpPr>
        <p:sp>
          <p:nvSpPr>
            <p:cNvPr id="160" name="Google Shape;160;p6"/>
            <p:cNvSpPr/>
            <p:nvPr/>
          </p:nvSpPr>
          <p:spPr>
            <a:xfrm>
              <a:off x="36830" y="50800"/>
              <a:ext cx="4645660" cy="6473190"/>
            </a:xfrm>
            <a:custGeom>
              <a:rect b="b" l="l" r="r" t="t"/>
              <a:pathLst>
                <a:path extrusionOk="0" h="6473190" w="4645660">
                  <a:moveTo>
                    <a:pt x="4368800" y="0"/>
                  </a:moveTo>
                  <a:lnTo>
                    <a:pt x="276860" y="0"/>
                  </a:lnTo>
                  <a:cubicBezTo>
                    <a:pt x="124460" y="0"/>
                    <a:pt x="0" y="123190"/>
                    <a:pt x="0" y="276860"/>
                  </a:cubicBezTo>
                  <a:lnTo>
                    <a:pt x="0" y="6196330"/>
                  </a:lnTo>
                  <a:cubicBezTo>
                    <a:pt x="0" y="6350000"/>
                    <a:pt x="124460" y="6473190"/>
                    <a:pt x="276860" y="6473190"/>
                  </a:cubicBezTo>
                  <a:lnTo>
                    <a:pt x="4368800" y="6473190"/>
                  </a:lnTo>
                  <a:cubicBezTo>
                    <a:pt x="4522470" y="6473190"/>
                    <a:pt x="4645660" y="6348730"/>
                    <a:pt x="4645660" y="6196330"/>
                  </a:cubicBezTo>
                  <a:lnTo>
                    <a:pt x="4645660" y="276860"/>
                  </a:lnTo>
                  <a:cubicBezTo>
                    <a:pt x="4645660" y="123190"/>
                    <a:pt x="4522470" y="0"/>
                    <a:pt x="4368800" y="0"/>
                  </a:cubicBezTo>
                  <a:close/>
                  <a:moveTo>
                    <a:pt x="4425950" y="6156960"/>
                  </a:moveTo>
                  <a:cubicBezTo>
                    <a:pt x="4425950" y="6212840"/>
                    <a:pt x="4380230" y="6258560"/>
                    <a:pt x="4324350" y="6258560"/>
                  </a:cubicBezTo>
                  <a:lnTo>
                    <a:pt x="321310" y="6258560"/>
                  </a:lnTo>
                  <a:cubicBezTo>
                    <a:pt x="265430" y="6258560"/>
                    <a:pt x="219710" y="6212840"/>
                    <a:pt x="219710" y="6156960"/>
                  </a:cubicBezTo>
                  <a:lnTo>
                    <a:pt x="219710" y="316230"/>
                  </a:lnTo>
                  <a:cubicBezTo>
                    <a:pt x="219710" y="260350"/>
                    <a:pt x="265430" y="214630"/>
                    <a:pt x="321310" y="214630"/>
                  </a:cubicBezTo>
                  <a:lnTo>
                    <a:pt x="4325620" y="214630"/>
                  </a:lnTo>
                  <a:cubicBezTo>
                    <a:pt x="4381500" y="214630"/>
                    <a:pt x="4427220" y="260350"/>
                    <a:pt x="4427220" y="316230"/>
                  </a:cubicBezTo>
                  <a:lnTo>
                    <a:pt x="4427220" y="6156960"/>
                  </a:lnTo>
                  <a:close/>
                </a:path>
              </a:pathLst>
            </a:custGeom>
            <a:solidFill>
              <a:srgbClr val="DFAC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0" y="16511"/>
              <a:ext cx="4716780" cy="6544310"/>
            </a:xfrm>
            <a:custGeom>
              <a:rect b="b" l="l" r="r" t="t"/>
              <a:pathLst>
                <a:path extrusionOk="0" h="6544310" w="4716780">
                  <a:moveTo>
                    <a:pt x="4395470" y="36829"/>
                  </a:moveTo>
                  <a:cubicBezTo>
                    <a:pt x="4552950" y="36829"/>
                    <a:pt x="4681220" y="165099"/>
                    <a:pt x="4681220" y="322579"/>
                  </a:cubicBezTo>
                  <a:lnTo>
                    <a:pt x="4681220" y="6222999"/>
                  </a:lnTo>
                  <a:cubicBezTo>
                    <a:pt x="4681220" y="6380479"/>
                    <a:pt x="4552950" y="6508750"/>
                    <a:pt x="4395470" y="6508750"/>
                  </a:cubicBezTo>
                  <a:lnTo>
                    <a:pt x="321310" y="6508750"/>
                  </a:lnTo>
                  <a:cubicBezTo>
                    <a:pt x="163830" y="6508750"/>
                    <a:pt x="35560" y="6380480"/>
                    <a:pt x="35560" y="6223000"/>
                  </a:cubicBezTo>
                  <a:lnTo>
                    <a:pt x="35560" y="322580"/>
                  </a:lnTo>
                  <a:cubicBezTo>
                    <a:pt x="35560" y="165100"/>
                    <a:pt x="163830" y="36830"/>
                    <a:pt x="321310" y="36830"/>
                  </a:cubicBezTo>
                  <a:lnTo>
                    <a:pt x="4395470" y="36830"/>
                  </a:lnTo>
                  <a:moveTo>
                    <a:pt x="4395470" y="0"/>
                  </a:moveTo>
                  <a:lnTo>
                    <a:pt x="321310" y="0"/>
                  </a:lnTo>
                  <a:cubicBezTo>
                    <a:pt x="143510" y="0"/>
                    <a:pt x="0" y="144780"/>
                    <a:pt x="0" y="322580"/>
                  </a:cubicBezTo>
                  <a:lnTo>
                    <a:pt x="0" y="6223000"/>
                  </a:lnTo>
                  <a:cubicBezTo>
                    <a:pt x="0" y="6400800"/>
                    <a:pt x="143510" y="6544309"/>
                    <a:pt x="321310" y="6544309"/>
                  </a:cubicBezTo>
                  <a:lnTo>
                    <a:pt x="4395470" y="6544309"/>
                  </a:lnTo>
                  <a:cubicBezTo>
                    <a:pt x="4573270" y="6544309"/>
                    <a:pt x="4716780" y="6400800"/>
                    <a:pt x="4716780" y="6223000"/>
                  </a:cubicBezTo>
                  <a:lnTo>
                    <a:pt x="4716780" y="322580"/>
                  </a:lnTo>
                  <a:cubicBezTo>
                    <a:pt x="4716780" y="144780"/>
                    <a:pt x="4573270" y="0"/>
                    <a:pt x="4395470" y="0"/>
                  </a:cubicBezTo>
                  <a:close/>
                </a:path>
              </a:pathLst>
            </a:custGeom>
            <a:solidFill>
              <a:srgbClr val="56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a:off x="256540" y="265430"/>
              <a:ext cx="4207510" cy="6043930"/>
            </a:xfrm>
            <a:custGeom>
              <a:rect b="b" l="l" r="r" t="t"/>
              <a:pathLst>
                <a:path extrusionOk="0" h="6043930" w="4207510">
                  <a:moveTo>
                    <a:pt x="4206240" y="5942330"/>
                  </a:moveTo>
                  <a:cubicBezTo>
                    <a:pt x="4206240" y="5998210"/>
                    <a:pt x="4160520" y="6043930"/>
                    <a:pt x="4104640" y="6043930"/>
                  </a:cubicBezTo>
                  <a:lnTo>
                    <a:pt x="101600" y="6043930"/>
                  </a:lnTo>
                  <a:cubicBezTo>
                    <a:pt x="45720" y="6043930"/>
                    <a:pt x="0" y="5998210"/>
                    <a:pt x="0" y="5942330"/>
                  </a:cubicBezTo>
                  <a:lnTo>
                    <a:pt x="0" y="101600"/>
                  </a:lnTo>
                  <a:cubicBezTo>
                    <a:pt x="0" y="45720"/>
                    <a:pt x="45720" y="0"/>
                    <a:pt x="101600" y="0"/>
                  </a:cubicBezTo>
                  <a:lnTo>
                    <a:pt x="4105910" y="0"/>
                  </a:lnTo>
                  <a:cubicBezTo>
                    <a:pt x="4161790" y="0"/>
                    <a:pt x="4207510" y="45720"/>
                    <a:pt x="4207510" y="101600"/>
                  </a:cubicBezTo>
                  <a:lnTo>
                    <a:pt x="4207510" y="5942330"/>
                  </a:lnTo>
                  <a:close/>
                </a:path>
              </a:pathLst>
            </a:custGeom>
            <a:blipFill rotWithShape="1">
              <a:blip r:embed="rId3">
                <a:alphaModFix/>
              </a:blip>
              <a:stretch>
                <a:fillRect b="-27740" l="-45020" r="-103958" t="-1083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1951378" y="120589"/>
              <a:ext cx="79963" cy="76322"/>
            </a:xfrm>
            <a:custGeom>
              <a:rect b="b" l="l" r="r" t="t"/>
              <a:pathLst>
                <a:path extrusionOk="0" h="76322" w="79963">
                  <a:moveTo>
                    <a:pt x="39982" y="61"/>
                  </a:moveTo>
                  <a:cubicBezTo>
                    <a:pt x="26330" y="0"/>
                    <a:pt x="13688" y="7248"/>
                    <a:pt x="6844" y="19062"/>
                  </a:cubicBezTo>
                  <a:cubicBezTo>
                    <a:pt x="0" y="30875"/>
                    <a:pt x="0" y="45447"/>
                    <a:pt x="6844" y="57260"/>
                  </a:cubicBezTo>
                  <a:cubicBezTo>
                    <a:pt x="13688" y="69074"/>
                    <a:pt x="26330" y="76322"/>
                    <a:pt x="39982" y="76261"/>
                  </a:cubicBezTo>
                  <a:cubicBezTo>
                    <a:pt x="53634" y="76322"/>
                    <a:pt x="66276" y="69074"/>
                    <a:pt x="73120" y="57260"/>
                  </a:cubicBezTo>
                  <a:cubicBezTo>
                    <a:pt x="79964" y="45447"/>
                    <a:pt x="79964" y="30875"/>
                    <a:pt x="73120" y="19062"/>
                  </a:cubicBezTo>
                  <a:cubicBezTo>
                    <a:pt x="66276" y="7248"/>
                    <a:pt x="53634" y="0"/>
                    <a:pt x="39982" y="6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2119473" y="104052"/>
              <a:ext cx="114614" cy="109395"/>
            </a:xfrm>
            <a:custGeom>
              <a:rect b="b" l="l" r="r" t="t"/>
              <a:pathLst>
                <a:path extrusionOk="0" h="109395" w="114614">
                  <a:moveTo>
                    <a:pt x="57307" y="88"/>
                  </a:moveTo>
                  <a:cubicBezTo>
                    <a:pt x="37739" y="0"/>
                    <a:pt x="19619" y="10390"/>
                    <a:pt x="9809" y="27322"/>
                  </a:cubicBezTo>
                  <a:cubicBezTo>
                    <a:pt x="0" y="44255"/>
                    <a:pt x="0" y="65141"/>
                    <a:pt x="9809" y="82074"/>
                  </a:cubicBezTo>
                  <a:cubicBezTo>
                    <a:pt x="19619" y="99006"/>
                    <a:pt x="37739" y="109396"/>
                    <a:pt x="57307" y="109308"/>
                  </a:cubicBezTo>
                  <a:cubicBezTo>
                    <a:pt x="76875" y="109396"/>
                    <a:pt x="94995" y="99006"/>
                    <a:pt x="104804" y="82074"/>
                  </a:cubicBezTo>
                  <a:cubicBezTo>
                    <a:pt x="114614" y="65141"/>
                    <a:pt x="114614" y="44255"/>
                    <a:pt x="104804" y="27322"/>
                  </a:cubicBezTo>
                  <a:cubicBezTo>
                    <a:pt x="94995" y="10390"/>
                    <a:pt x="76875" y="0"/>
                    <a:pt x="57307" y="88"/>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2328944" y="128221"/>
              <a:ext cx="63971" cy="61058"/>
            </a:xfrm>
            <a:custGeom>
              <a:rect b="b" l="l" r="r" t="t"/>
              <a:pathLst>
                <a:path extrusionOk="0" h="61058" w="63971">
                  <a:moveTo>
                    <a:pt x="31986" y="49"/>
                  </a:moveTo>
                  <a:cubicBezTo>
                    <a:pt x="21064" y="0"/>
                    <a:pt x="10951" y="5799"/>
                    <a:pt x="5476" y="15250"/>
                  </a:cubicBezTo>
                  <a:cubicBezTo>
                    <a:pt x="0" y="24700"/>
                    <a:pt x="0" y="36358"/>
                    <a:pt x="5476" y="45808"/>
                  </a:cubicBezTo>
                  <a:cubicBezTo>
                    <a:pt x="10951" y="55259"/>
                    <a:pt x="21064" y="61058"/>
                    <a:pt x="31986" y="61009"/>
                  </a:cubicBezTo>
                  <a:cubicBezTo>
                    <a:pt x="42908" y="61058"/>
                    <a:pt x="53021" y="55259"/>
                    <a:pt x="58496" y="45808"/>
                  </a:cubicBezTo>
                  <a:cubicBezTo>
                    <a:pt x="63971" y="36358"/>
                    <a:pt x="63971" y="24700"/>
                    <a:pt x="58496" y="15250"/>
                  </a:cubicBezTo>
                  <a:cubicBezTo>
                    <a:pt x="53021" y="5799"/>
                    <a:pt x="42908" y="0"/>
                    <a:pt x="31986" y="49"/>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a:off x="2346270" y="144758"/>
              <a:ext cx="29320" cy="27985"/>
            </a:xfrm>
            <a:custGeom>
              <a:rect b="b" l="l" r="r" t="t"/>
              <a:pathLst>
                <a:path extrusionOk="0" h="27985" w="29320">
                  <a:moveTo>
                    <a:pt x="14660" y="22"/>
                  </a:moveTo>
                  <a:cubicBezTo>
                    <a:pt x="9654" y="0"/>
                    <a:pt x="5019" y="2657"/>
                    <a:pt x="2509" y="6989"/>
                  </a:cubicBezTo>
                  <a:cubicBezTo>
                    <a:pt x="0" y="11320"/>
                    <a:pt x="0" y="16664"/>
                    <a:pt x="2509" y="20995"/>
                  </a:cubicBezTo>
                  <a:cubicBezTo>
                    <a:pt x="5019" y="25327"/>
                    <a:pt x="9654" y="27984"/>
                    <a:pt x="14660" y="27962"/>
                  </a:cubicBezTo>
                  <a:cubicBezTo>
                    <a:pt x="19666" y="27984"/>
                    <a:pt x="24301" y="25327"/>
                    <a:pt x="26811" y="20995"/>
                  </a:cubicBezTo>
                  <a:cubicBezTo>
                    <a:pt x="29320" y="16664"/>
                    <a:pt x="29320" y="11320"/>
                    <a:pt x="26811" y="6989"/>
                  </a:cubicBezTo>
                  <a:cubicBezTo>
                    <a:pt x="24301" y="2657"/>
                    <a:pt x="19666" y="0"/>
                    <a:pt x="14660" y="22"/>
                  </a:cubicBezTo>
                  <a:close/>
                </a:path>
              </a:pathLst>
            </a:custGeom>
            <a:solidFill>
              <a:srgbClr val="E9E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a:off x="2344044" y="144768"/>
              <a:ext cx="15993" cy="15264"/>
            </a:xfrm>
            <a:custGeom>
              <a:rect b="b" l="l" r="r" t="t"/>
              <a:pathLst>
                <a:path extrusionOk="0" h="15264" w="15993">
                  <a:moveTo>
                    <a:pt x="7996" y="12"/>
                  </a:moveTo>
                  <a:cubicBezTo>
                    <a:pt x="5266" y="0"/>
                    <a:pt x="2737" y="1449"/>
                    <a:pt x="1368" y="3812"/>
                  </a:cubicBezTo>
                  <a:cubicBezTo>
                    <a:pt x="0" y="6175"/>
                    <a:pt x="0" y="9089"/>
                    <a:pt x="1368" y="11452"/>
                  </a:cubicBezTo>
                  <a:cubicBezTo>
                    <a:pt x="2737" y="13815"/>
                    <a:pt x="5266" y="15264"/>
                    <a:pt x="7996" y="15252"/>
                  </a:cubicBezTo>
                  <a:cubicBezTo>
                    <a:pt x="10726" y="15264"/>
                    <a:pt x="13255" y="13815"/>
                    <a:pt x="14623" y="11452"/>
                  </a:cubicBezTo>
                  <a:cubicBezTo>
                    <a:pt x="15992" y="9089"/>
                    <a:pt x="15992" y="6175"/>
                    <a:pt x="14623" y="3812"/>
                  </a:cubicBezTo>
                  <a:cubicBezTo>
                    <a:pt x="13255" y="1449"/>
                    <a:pt x="10726" y="0"/>
                    <a:pt x="7996" y="12"/>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4716780" y="534670"/>
              <a:ext cx="19050" cy="278130"/>
            </a:xfrm>
            <a:custGeom>
              <a:rect b="b" l="l" r="r" t="t"/>
              <a:pathLst>
                <a:path extrusionOk="0" h="278130" w="19050">
                  <a:moveTo>
                    <a:pt x="0" y="0"/>
                  </a:moveTo>
                  <a:lnTo>
                    <a:pt x="0" y="278130"/>
                  </a:lnTo>
                  <a:cubicBezTo>
                    <a:pt x="19050" y="278130"/>
                    <a:pt x="16510" y="262890"/>
                    <a:pt x="16510" y="243840"/>
                  </a:cubicBezTo>
                  <a:lnTo>
                    <a:pt x="16510" y="35560"/>
                  </a:lnTo>
                  <a:cubicBezTo>
                    <a:pt x="16510" y="16510"/>
                    <a:pt x="19050" y="0"/>
                    <a:pt x="0"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4716780" y="861060"/>
              <a:ext cx="19050" cy="278130"/>
            </a:xfrm>
            <a:custGeom>
              <a:rect b="b" l="l" r="r" t="t"/>
              <a:pathLst>
                <a:path extrusionOk="0" h="278130" w="19050">
                  <a:moveTo>
                    <a:pt x="0" y="0"/>
                  </a:moveTo>
                  <a:lnTo>
                    <a:pt x="0" y="278130"/>
                  </a:lnTo>
                  <a:cubicBezTo>
                    <a:pt x="19050" y="278130"/>
                    <a:pt x="16510" y="262890"/>
                    <a:pt x="16510" y="243840"/>
                  </a:cubicBezTo>
                  <a:lnTo>
                    <a:pt x="16510" y="35560"/>
                  </a:lnTo>
                  <a:cubicBezTo>
                    <a:pt x="16510" y="16510"/>
                    <a:pt x="19050" y="0"/>
                    <a:pt x="0"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4064000" y="-2540"/>
              <a:ext cx="320040" cy="19050"/>
            </a:xfrm>
            <a:custGeom>
              <a:rect b="b" l="l" r="r" t="t"/>
              <a:pathLst>
                <a:path extrusionOk="0" h="19050" w="320040">
                  <a:moveTo>
                    <a:pt x="0" y="19050"/>
                  </a:moveTo>
                  <a:lnTo>
                    <a:pt x="320040" y="19050"/>
                  </a:lnTo>
                  <a:cubicBezTo>
                    <a:pt x="320040" y="0"/>
                    <a:pt x="304800" y="2540"/>
                    <a:pt x="285750" y="2540"/>
                  </a:cubicBezTo>
                  <a:lnTo>
                    <a:pt x="34290" y="2540"/>
                  </a:lnTo>
                  <a:cubicBezTo>
                    <a:pt x="15240" y="2540"/>
                    <a:pt x="0" y="0"/>
                    <a:pt x="0" y="1905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1" name="Google Shape;171;p6"/>
          <p:cNvPicPr preferRelativeResize="0"/>
          <p:nvPr/>
        </p:nvPicPr>
        <p:blipFill rotWithShape="1">
          <a:blip r:embed="rId4">
            <a:alphaModFix amt="26000"/>
          </a:blip>
          <a:srcRect b="0" l="0" r="0" t="0"/>
          <a:stretch/>
        </p:blipFill>
        <p:spPr>
          <a:xfrm flipH="1" rot="10800000">
            <a:off x="-1062719" y="-1422191"/>
            <a:ext cx="4806532" cy="4806532"/>
          </a:xfrm>
          <a:prstGeom prst="rect">
            <a:avLst/>
          </a:prstGeom>
          <a:noFill/>
          <a:ln>
            <a:noFill/>
          </a:ln>
        </p:spPr>
      </p:pic>
      <p:sp>
        <p:nvSpPr>
          <p:cNvPr id="172" name="Google Shape;172;p6"/>
          <p:cNvSpPr txBox="1"/>
          <p:nvPr/>
        </p:nvSpPr>
        <p:spPr>
          <a:xfrm>
            <a:off x="864295" y="1449499"/>
            <a:ext cx="8115300" cy="12858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500" u="none" cap="none" strike="noStrike">
                <a:solidFill>
                  <a:srgbClr val="F1C024"/>
                </a:solidFill>
                <a:latin typeface="Arial"/>
                <a:ea typeface="Arial"/>
                <a:cs typeface="Arial"/>
                <a:sym typeface="Arial"/>
              </a:rPr>
              <a:t>what is socket ?</a:t>
            </a:r>
            <a:endParaRPr/>
          </a:p>
        </p:txBody>
      </p:sp>
      <p:sp>
        <p:nvSpPr>
          <p:cNvPr id="173" name="Google Shape;173;p6"/>
          <p:cNvSpPr txBox="1"/>
          <p:nvPr/>
        </p:nvSpPr>
        <p:spPr>
          <a:xfrm>
            <a:off x="864295" y="3317666"/>
            <a:ext cx="9644995" cy="53809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E9E8E9"/>
                </a:solidFill>
                <a:latin typeface="Arial"/>
                <a:ea typeface="Arial"/>
                <a:cs typeface="Arial"/>
                <a:sym typeface="Arial"/>
              </a:rPr>
              <a:t>In network programming, sockets are used to establish connections between processes on the same or different machines. A socket has a unique address, which consists of an IP address and a port number. The IP address identifies the machine on which the socket is running, while the port number identifies a specific application or process on that machine.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77" name="Shape 177"/>
        <p:cNvGrpSpPr/>
        <p:nvPr/>
      </p:nvGrpSpPr>
      <p:grpSpPr>
        <a:xfrm>
          <a:off x="0" y="0"/>
          <a:ext cx="0" cy="0"/>
          <a:chOff x="0" y="0"/>
          <a:chExt cx="0" cy="0"/>
        </a:xfrm>
      </p:grpSpPr>
      <p:pic>
        <p:nvPicPr>
          <p:cNvPr id="178" name="Google Shape;178;p7"/>
          <p:cNvPicPr preferRelativeResize="0"/>
          <p:nvPr/>
        </p:nvPicPr>
        <p:blipFill rotWithShape="1">
          <a:blip r:embed="rId3">
            <a:alphaModFix amt="65999"/>
          </a:blip>
          <a:srcRect b="0" l="0" r="0" t="0"/>
          <a:stretch/>
        </p:blipFill>
        <p:spPr>
          <a:xfrm>
            <a:off x="13434055" y="-1224316"/>
            <a:ext cx="6367816" cy="6367816"/>
          </a:xfrm>
          <a:prstGeom prst="rect">
            <a:avLst/>
          </a:prstGeom>
          <a:noFill/>
          <a:ln>
            <a:noFill/>
          </a:ln>
        </p:spPr>
      </p:pic>
      <p:pic>
        <p:nvPicPr>
          <p:cNvPr id="179" name="Google Shape;179;p7"/>
          <p:cNvPicPr preferRelativeResize="0"/>
          <p:nvPr/>
        </p:nvPicPr>
        <p:blipFill rotWithShape="1">
          <a:blip r:embed="rId4">
            <a:alphaModFix/>
          </a:blip>
          <a:srcRect b="0" l="6242" r="0" t="0"/>
          <a:stretch/>
        </p:blipFill>
        <p:spPr>
          <a:xfrm>
            <a:off x="9763970" y="5225600"/>
            <a:ext cx="9085204" cy="5588000"/>
          </a:xfrm>
          <a:prstGeom prst="rect">
            <a:avLst/>
          </a:prstGeom>
          <a:noFill/>
          <a:ln>
            <a:noFill/>
          </a:ln>
        </p:spPr>
      </p:pic>
      <p:pic>
        <p:nvPicPr>
          <p:cNvPr id="180" name="Google Shape;180;p7"/>
          <p:cNvPicPr preferRelativeResize="0"/>
          <p:nvPr/>
        </p:nvPicPr>
        <p:blipFill rotWithShape="1">
          <a:blip r:embed="rId5">
            <a:alphaModFix/>
          </a:blip>
          <a:srcRect b="0" l="0" r="0" t="0"/>
          <a:stretch/>
        </p:blipFill>
        <p:spPr>
          <a:xfrm rot="-2700000">
            <a:off x="10119662" y="-787690"/>
            <a:ext cx="2032757" cy="1926037"/>
          </a:xfrm>
          <a:prstGeom prst="rect">
            <a:avLst/>
          </a:prstGeom>
          <a:noFill/>
          <a:ln>
            <a:noFill/>
          </a:ln>
        </p:spPr>
      </p:pic>
      <p:sp>
        <p:nvSpPr>
          <p:cNvPr id="181" name="Google Shape;181;p7"/>
          <p:cNvSpPr txBox="1"/>
          <p:nvPr/>
        </p:nvSpPr>
        <p:spPr>
          <a:xfrm>
            <a:off x="1028700" y="895350"/>
            <a:ext cx="9687999" cy="1227012"/>
          </a:xfrm>
          <a:prstGeom prst="rect">
            <a:avLst/>
          </a:prstGeom>
          <a:noFill/>
          <a:ln>
            <a:noFill/>
          </a:ln>
        </p:spPr>
        <p:txBody>
          <a:bodyPr anchorCtr="0" anchor="t" bIns="0" lIns="0" spcFirstLastPara="1" rIns="0" wrap="square" tIns="0">
            <a:spAutoFit/>
          </a:bodyPr>
          <a:lstStyle/>
          <a:p>
            <a:pPr indent="0" lvl="0" marL="0" marR="0" rtl="0" algn="l">
              <a:lnSpc>
                <a:spcPct val="140002"/>
              </a:lnSpc>
              <a:spcBef>
                <a:spcPts val="0"/>
              </a:spcBef>
              <a:spcAft>
                <a:spcPts val="0"/>
              </a:spcAft>
              <a:buNone/>
            </a:pPr>
            <a:r>
              <a:rPr b="0" i="0" lang="en-US" sz="7192" u="none" cap="none" strike="noStrike">
                <a:solidFill>
                  <a:srgbClr val="F1C024"/>
                </a:solidFill>
                <a:latin typeface="Arial"/>
                <a:ea typeface="Arial"/>
                <a:cs typeface="Arial"/>
                <a:sym typeface="Arial"/>
              </a:rPr>
              <a:t>TCP SOCKET</a:t>
            </a:r>
            <a:endParaRPr/>
          </a:p>
        </p:txBody>
      </p:sp>
      <p:sp>
        <p:nvSpPr>
          <p:cNvPr id="182" name="Google Shape;182;p7"/>
          <p:cNvSpPr txBox="1"/>
          <p:nvPr/>
        </p:nvSpPr>
        <p:spPr>
          <a:xfrm>
            <a:off x="1028700" y="3825854"/>
            <a:ext cx="8707696" cy="50686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EFECE7"/>
                </a:solidFill>
                <a:latin typeface="DM Sans"/>
                <a:ea typeface="DM Sans"/>
                <a:cs typeface="DM Sans"/>
                <a:sym typeface="DM Sans"/>
              </a:rPr>
              <a:t>TCP provides a connection oriented service, since it is based on connections between clients and servers. This means that a connection is established before processes can exchange data. It is also reliable because when a client sends data to a server, it requires an acknowledgement in return. If an acknowledgement is not received, the data has to wait for a longer period of time.</a:t>
            </a:r>
            <a:endParaRPr/>
          </a:p>
        </p:txBody>
      </p:sp>
      <p:sp>
        <p:nvSpPr>
          <p:cNvPr id="183" name="Google Shape;183;p7"/>
          <p:cNvSpPr txBox="1"/>
          <p:nvPr/>
        </p:nvSpPr>
        <p:spPr>
          <a:xfrm>
            <a:off x="1028700" y="3115876"/>
            <a:ext cx="7153037" cy="422275"/>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0" i="0" lang="en-US" sz="2499" u="none" cap="none" strike="noStrike">
                <a:solidFill>
                  <a:srgbClr val="FFFFFF"/>
                </a:solidFill>
                <a:latin typeface="Arial"/>
                <a:ea typeface="Arial"/>
                <a:cs typeface="Arial"/>
                <a:sym typeface="Arial"/>
              </a:rPr>
              <a:t>TCP stands for Transmission Control Protocol.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87" name="Shape 187"/>
        <p:cNvGrpSpPr/>
        <p:nvPr/>
      </p:nvGrpSpPr>
      <p:grpSpPr>
        <a:xfrm>
          <a:off x="0" y="0"/>
          <a:ext cx="0" cy="0"/>
          <a:chOff x="0" y="0"/>
          <a:chExt cx="0" cy="0"/>
        </a:xfrm>
      </p:grpSpPr>
      <p:cxnSp>
        <p:nvCxnSpPr>
          <p:cNvPr id="188" name="Google Shape;188;p8"/>
          <p:cNvCxnSpPr/>
          <p:nvPr/>
        </p:nvCxnSpPr>
        <p:spPr>
          <a:xfrm>
            <a:off x="1161746" y="2339487"/>
            <a:ext cx="10334390" cy="0"/>
          </a:xfrm>
          <a:prstGeom prst="straightConnector1">
            <a:avLst/>
          </a:prstGeom>
          <a:noFill/>
          <a:ln cap="flat" cmpd="sng" w="19050">
            <a:solidFill>
              <a:srgbClr val="FFFFFF"/>
            </a:solidFill>
            <a:prstDash val="solid"/>
            <a:round/>
            <a:headEnd len="sm" w="sm" type="none"/>
            <a:tailEnd len="sm" w="sm" type="none"/>
          </a:ln>
        </p:spPr>
      </p:cxnSp>
      <p:sp>
        <p:nvSpPr>
          <p:cNvPr id="189" name="Google Shape;189;p8"/>
          <p:cNvSpPr/>
          <p:nvPr/>
        </p:nvSpPr>
        <p:spPr>
          <a:xfrm>
            <a:off x="17260356" y="994698"/>
            <a:ext cx="471066" cy="473177"/>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1C0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17260356" y="8769023"/>
            <a:ext cx="471066" cy="473177"/>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1C0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rot="-7704742">
            <a:off x="-755449" y="5743234"/>
            <a:ext cx="4303464" cy="5939243"/>
          </a:xfrm>
          <a:custGeom>
            <a:rect b="b" l="l" r="r" t="t"/>
            <a:pathLst>
              <a:path extrusionOk="0" h="3247821" w="2353310">
                <a:moveTo>
                  <a:pt x="784860" y="3180511"/>
                </a:moveTo>
                <a:cubicBezTo>
                  <a:pt x="905510" y="3221151"/>
                  <a:pt x="1042670" y="3247821"/>
                  <a:pt x="1177290" y="3247821"/>
                </a:cubicBezTo>
                <a:cubicBezTo>
                  <a:pt x="1311910" y="3247821"/>
                  <a:pt x="1441450" y="3224961"/>
                  <a:pt x="1560830" y="3184321"/>
                </a:cubicBezTo>
                <a:cubicBezTo>
                  <a:pt x="1563370" y="3183051"/>
                  <a:pt x="1565910" y="3183051"/>
                  <a:pt x="1568450" y="3181781"/>
                </a:cubicBezTo>
                <a:cubicBezTo>
                  <a:pt x="2016760" y="3019221"/>
                  <a:pt x="2346960" y="2589961"/>
                  <a:pt x="2353310" y="2087145"/>
                </a:cubicBezTo>
                <a:lnTo>
                  <a:pt x="2353310" y="0"/>
                </a:lnTo>
                <a:lnTo>
                  <a:pt x="0" y="0"/>
                </a:lnTo>
                <a:lnTo>
                  <a:pt x="0" y="2085584"/>
                </a:lnTo>
                <a:cubicBezTo>
                  <a:pt x="6350" y="2592501"/>
                  <a:pt x="331470" y="3021761"/>
                  <a:pt x="784860" y="3180511"/>
                </a:cubicBezTo>
                <a:close/>
              </a:path>
            </a:pathLst>
          </a:custGeom>
          <a:solidFill>
            <a:srgbClr val="F9C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8"/>
          <p:cNvPicPr preferRelativeResize="0"/>
          <p:nvPr/>
        </p:nvPicPr>
        <p:blipFill rotWithShape="1">
          <a:blip r:embed="rId3">
            <a:alphaModFix/>
          </a:blip>
          <a:srcRect b="0" l="0" r="0" t="0"/>
          <a:stretch/>
        </p:blipFill>
        <p:spPr>
          <a:xfrm>
            <a:off x="1028700" y="8181690"/>
            <a:ext cx="266091" cy="1060509"/>
          </a:xfrm>
          <a:prstGeom prst="rect">
            <a:avLst/>
          </a:prstGeom>
          <a:noFill/>
          <a:ln>
            <a:noFill/>
          </a:ln>
        </p:spPr>
      </p:pic>
      <p:sp>
        <p:nvSpPr>
          <p:cNvPr id="193" name="Google Shape;193;p8"/>
          <p:cNvSpPr txBox="1"/>
          <p:nvPr/>
        </p:nvSpPr>
        <p:spPr>
          <a:xfrm>
            <a:off x="1028700" y="1879705"/>
            <a:ext cx="11071240" cy="459782"/>
          </a:xfrm>
          <a:prstGeom prst="rect">
            <a:avLst/>
          </a:prstGeom>
          <a:noFill/>
          <a:ln>
            <a:noFill/>
          </a:ln>
        </p:spPr>
        <p:txBody>
          <a:bodyPr anchorCtr="0" anchor="t" bIns="0" lIns="0" spcFirstLastPara="1" rIns="0" wrap="square" tIns="0">
            <a:spAutoFit/>
          </a:bodyPr>
          <a:lstStyle/>
          <a:p>
            <a:pPr indent="0" lvl="0" marL="0" marR="0" rtl="0" algn="l">
              <a:lnSpc>
                <a:spcPct val="104986"/>
              </a:lnSpc>
              <a:spcBef>
                <a:spcPts val="0"/>
              </a:spcBef>
              <a:spcAft>
                <a:spcPts val="0"/>
              </a:spcAft>
              <a:buNone/>
            </a:pPr>
            <a:r>
              <a:rPr b="0" i="0" lang="en-US" sz="3329" u="none" cap="none" strike="noStrike">
                <a:solidFill>
                  <a:srgbClr val="F9C041"/>
                </a:solidFill>
                <a:latin typeface="Arial"/>
                <a:ea typeface="Arial"/>
                <a:cs typeface="Arial"/>
                <a:sym typeface="Arial"/>
              </a:rPr>
              <a:t>WHAT IS MULTI-CLIENT SOCKET PROGRAMMING ?</a:t>
            </a:r>
            <a:endParaRPr/>
          </a:p>
        </p:txBody>
      </p:sp>
      <p:sp>
        <p:nvSpPr>
          <p:cNvPr id="194" name="Google Shape;194;p8"/>
          <p:cNvSpPr txBox="1"/>
          <p:nvPr/>
        </p:nvSpPr>
        <p:spPr>
          <a:xfrm>
            <a:off x="4502270" y="3233131"/>
            <a:ext cx="12345929" cy="5255779"/>
          </a:xfrm>
          <a:prstGeom prst="rect">
            <a:avLst/>
          </a:prstGeom>
          <a:noFill/>
          <a:ln>
            <a:noFill/>
          </a:ln>
        </p:spPr>
        <p:txBody>
          <a:bodyPr anchorCtr="0" anchor="t" bIns="0" lIns="0" spcFirstLastPara="1" rIns="0" wrap="square" tIns="0">
            <a:spAutoFit/>
          </a:bodyPr>
          <a:lstStyle/>
          <a:p>
            <a:pPr indent="0" lvl="0" marL="0" marR="0" rtl="0" algn="l">
              <a:lnSpc>
                <a:spcPct val="140021"/>
              </a:lnSpc>
              <a:spcBef>
                <a:spcPts val="0"/>
              </a:spcBef>
              <a:spcAft>
                <a:spcPts val="0"/>
              </a:spcAft>
              <a:buNone/>
            </a:pPr>
            <a:r>
              <a:rPr b="0" i="0" lang="en-US" sz="3728" u="none" cap="none" strike="noStrike">
                <a:solidFill>
                  <a:srgbClr val="EFECE7"/>
                </a:solidFill>
                <a:latin typeface="Arial"/>
                <a:ea typeface="Arial"/>
                <a:cs typeface="Arial"/>
                <a:sym typeface="Arial"/>
              </a:rPr>
              <a:t>In network programming, a socket is a endpoint of a bidirectional interprocess communication flow across a computer network. Multiclient socket programming allows a server to accept Connections from multiple clients at the same time. This is achieved using the concept of "multiplexing", which allows the server to handle multiple client connections concurrently using a single socket.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98" name="Shape 198"/>
        <p:cNvGrpSpPr/>
        <p:nvPr/>
      </p:nvGrpSpPr>
      <p:grpSpPr>
        <a:xfrm>
          <a:off x="0" y="0"/>
          <a:ext cx="0" cy="0"/>
          <a:chOff x="0" y="0"/>
          <a:chExt cx="0" cy="0"/>
        </a:xfrm>
      </p:grpSpPr>
      <p:sp>
        <p:nvSpPr>
          <p:cNvPr id="199" name="Google Shape;199;p9"/>
          <p:cNvSpPr/>
          <p:nvPr/>
        </p:nvSpPr>
        <p:spPr>
          <a:xfrm>
            <a:off x="-3740267" y="0"/>
            <a:ext cx="5748772" cy="10287000"/>
          </a:xfrm>
          <a:custGeom>
            <a:rect b="b" l="l" r="r" t="t"/>
            <a:pathLst>
              <a:path extrusionOk="0" h="1913890" w="1069556">
                <a:moveTo>
                  <a:pt x="0" y="0"/>
                </a:moveTo>
                <a:lnTo>
                  <a:pt x="1069556" y="0"/>
                </a:lnTo>
                <a:lnTo>
                  <a:pt x="1069556" y="1913890"/>
                </a:lnTo>
                <a:lnTo>
                  <a:pt x="0" y="1913890"/>
                </a:lnTo>
                <a:close/>
              </a:path>
            </a:pathLst>
          </a:custGeom>
          <a:solidFill>
            <a:srgbClr val="F1C024"/>
          </a:solidFill>
          <a:ln>
            <a:noFill/>
          </a:ln>
        </p:spPr>
      </p:sp>
      <p:pic>
        <p:nvPicPr>
          <p:cNvPr id="200" name="Google Shape;200;p9"/>
          <p:cNvPicPr preferRelativeResize="0"/>
          <p:nvPr/>
        </p:nvPicPr>
        <p:blipFill rotWithShape="1">
          <a:blip r:embed="rId3">
            <a:alphaModFix/>
          </a:blip>
          <a:srcRect b="0" l="0" r="0" t="0"/>
          <a:stretch/>
        </p:blipFill>
        <p:spPr>
          <a:xfrm>
            <a:off x="16230600" y="9258300"/>
            <a:ext cx="1286735" cy="321684"/>
          </a:xfrm>
          <a:prstGeom prst="rect">
            <a:avLst/>
          </a:prstGeom>
          <a:noFill/>
          <a:ln>
            <a:noFill/>
          </a:ln>
        </p:spPr>
      </p:pic>
      <p:sp>
        <p:nvSpPr>
          <p:cNvPr id="201" name="Google Shape;201;p9"/>
          <p:cNvSpPr/>
          <p:nvPr/>
        </p:nvSpPr>
        <p:spPr>
          <a:xfrm>
            <a:off x="15664815" y="7618296"/>
            <a:ext cx="4179570" cy="4179570"/>
          </a:xfrm>
          <a:custGeom>
            <a:rect b="b" l="l" r="r" t="t"/>
            <a:pathLst>
              <a:path extrusionOk="0" h="2787650" w="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FFFFFF">
              <a:alpha val="1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txBox="1"/>
          <p:nvPr/>
        </p:nvSpPr>
        <p:spPr>
          <a:xfrm>
            <a:off x="4304001" y="1133475"/>
            <a:ext cx="11183783" cy="7127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5392" u="none" cap="none" strike="noStrike">
                <a:solidFill>
                  <a:srgbClr val="FCBF01"/>
                </a:solidFill>
                <a:latin typeface="League Spartan"/>
                <a:ea typeface="League Spartan"/>
                <a:cs typeface="League Spartan"/>
                <a:sym typeface="League Spartan"/>
              </a:rPr>
              <a:t>ESTABLISHING CONNECTIONS</a:t>
            </a:r>
            <a:endParaRPr/>
          </a:p>
        </p:txBody>
      </p:sp>
      <p:sp>
        <p:nvSpPr>
          <p:cNvPr id="203" name="Google Shape;203;p9"/>
          <p:cNvSpPr txBox="1"/>
          <p:nvPr/>
        </p:nvSpPr>
        <p:spPr>
          <a:xfrm>
            <a:off x="2768476" y="3855272"/>
            <a:ext cx="14490824" cy="3993863"/>
          </a:xfrm>
          <a:prstGeom prst="rect">
            <a:avLst/>
          </a:prstGeom>
          <a:noFill/>
          <a:ln>
            <a:noFill/>
          </a:ln>
        </p:spPr>
        <p:txBody>
          <a:bodyPr anchorCtr="0" anchor="t" bIns="0" lIns="0" spcFirstLastPara="1" rIns="0" wrap="square" tIns="0">
            <a:spAutoFit/>
          </a:bodyPr>
          <a:lstStyle/>
          <a:p>
            <a:pPr indent="0" lvl="0" marL="0" marR="0" rtl="0" algn="l">
              <a:lnSpc>
                <a:spcPct val="160016"/>
              </a:lnSpc>
              <a:spcBef>
                <a:spcPts val="0"/>
              </a:spcBef>
              <a:spcAft>
                <a:spcPts val="0"/>
              </a:spcAft>
              <a:buNone/>
            </a:pPr>
            <a:r>
              <a:rPr b="1" i="0" lang="en-US" sz="2491" u="none" cap="none" strike="noStrike">
                <a:solidFill>
                  <a:srgbClr val="FDFDFD"/>
                </a:solidFill>
                <a:latin typeface="Montserrat"/>
                <a:ea typeface="Montserrat"/>
                <a:cs typeface="Montserrat"/>
                <a:sym typeface="Montserrat"/>
              </a:rPr>
              <a:t>To create a multiclient socket program in Java, you will need to follow these steps:</a:t>
            </a:r>
            <a:endParaRPr/>
          </a:p>
          <a:p>
            <a:pPr indent="0" lvl="0" marL="0" marR="0" rtl="0" algn="l">
              <a:lnSpc>
                <a:spcPct val="160016"/>
              </a:lnSpc>
              <a:spcBef>
                <a:spcPts val="0"/>
              </a:spcBef>
              <a:spcAft>
                <a:spcPts val="0"/>
              </a:spcAft>
              <a:buNone/>
            </a:pPr>
            <a:r>
              <a:t/>
            </a:r>
            <a:endParaRPr b="1" i="0" sz="2491" u="none" cap="none" strike="noStrike">
              <a:solidFill>
                <a:srgbClr val="FDFDFD"/>
              </a:solidFill>
              <a:latin typeface="Montserrat"/>
              <a:ea typeface="Montserrat"/>
              <a:cs typeface="Montserrat"/>
              <a:sym typeface="Montserrat"/>
            </a:endParaRPr>
          </a:p>
          <a:p>
            <a:pPr indent="0" lvl="0" marL="0" marR="0" rtl="0" algn="l">
              <a:lnSpc>
                <a:spcPct val="160016"/>
              </a:lnSpc>
              <a:spcBef>
                <a:spcPts val="0"/>
              </a:spcBef>
              <a:spcAft>
                <a:spcPts val="0"/>
              </a:spcAft>
              <a:buNone/>
            </a:pPr>
            <a:r>
              <a:rPr b="1" i="0" lang="en-US" sz="2491" u="none" cap="none" strike="noStrike">
                <a:solidFill>
                  <a:srgbClr val="FDFDFD"/>
                </a:solidFill>
                <a:latin typeface="Montserrat"/>
                <a:ea typeface="Montserrat"/>
                <a:cs typeface="Montserrat"/>
                <a:sym typeface="Montserrat"/>
              </a:rPr>
              <a:t>1.Create a ServerSocket object and bind it to a port on the server machine.</a:t>
            </a:r>
            <a:endParaRPr/>
          </a:p>
          <a:p>
            <a:pPr indent="0" lvl="0" marL="0" marR="0" rtl="0" algn="l">
              <a:lnSpc>
                <a:spcPct val="160016"/>
              </a:lnSpc>
              <a:spcBef>
                <a:spcPts val="0"/>
              </a:spcBef>
              <a:spcAft>
                <a:spcPts val="0"/>
              </a:spcAft>
              <a:buNone/>
            </a:pPr>
            <a:r>
              <a:rPr b="1" i="0" lang="en-US" sz="2491" u="none" cap="none" strike="noStrike">
                <a:solidFill>
                  <a:srgbClr val="FDFDFD"/>
                </a:solidFill>
                <a:latin typeface="Montserrat"/>
                <a:ea typeface="Montserrat"/>
                <a:cs typeface="Montserrat"/>
                <a:sym typeface="Montserrat"/>
              </a:rPr>
              <a:t>2.Start listening for incoming client connections with the ServerSocket's accept() method.</a:t>
            </a:r>
            <a:endParaRPr/>
          </a:p>
          <a:p>
            <a:pPr indent="0" lvl="0" marL="0" marR="0" rtl="0" algn="l">
              <a:lnSpc>
                <a:spcPct val="160016"/>
              </a:lnSpc>
              <a:spcBef>
                <a:spcPts val="0"/>
              </a:spcBef>
              <a:spcAft>
                <a:spcPts val="0"/>
              </a:spcAft>
              <a:buNone/>
            </a:pPr>
            <a:r>
              <a:rPr b="1" i="0" lang="en-US" sz="2491" u="none" cap="none" strike="noStrike">
                <a:solidFill>
                  <a:srgbClr val="FDFDFD"/>
                </a:solidFill>
                <a:latin typeface="Montserrat"/>
                <a:ea typeface="Montserrat"/>
                <a:cs typeface="Montserrat"/>
                <a:sym typeface="Montserrat"/>
              </a:rPr>
              <a:t>3.For each client that connects, create a new Socket object to represent the connection.</a:t>
            </a:r>
            <a:endParaRPr/>
          </a:p>
          <a:p>
            <a:pPr indent="0" lvl="0" marL="0" marR="0" rtl="0" algn="l">
              <a:lnSpc>
                <a:spcPct val="160016"/>
              </a:lnSpc>
              <a:spcBef>
                <a:spcPts val="0"/>
              </a:spcBef>
              <a:spcAft>
                <a:spcPts val="0"/>
              </a:spcAft>
              <a:buNone/>
            </a:pPr>
            <a:r>
              <a:rPr b="1" i="0" lang="en-US" sz="2491" u="none" cap="none" strike="noStrike">
                <a:solidFill>
                  <a:srgbClr val="FDFDFD"/>
                </a:solidFill>
                <a:latin typeface="Montserrat"/>
                <a:ea typeface="Montserrat"/>
                <a:cs typeface="Montserrat"/>
                <a:sym typeface="Montserrat"/>
              </a:rPr>
              <a:t>4.Create input and output streams on the Socket to read from and write to the client.</a:t>
            </a:r>
            <a:endParaRPr/>
          </a:p>
          <a:p>
            <a:pPr indent="0" lvl="0" marL="0" marR="0" rtl="0" algn="l">
              <a:lnSpc>
                <a:spcPct val="160016"/>
              </a:lnSpc>
              <a:spcBef>
                <a:spcPts val="0"/>
              </a:spcBef>
              <a:spcAft>
                <a:spcPts val="0"/>
              </a:spcAft>
              <a:buNone/>
            </a:pPr>
            <a:r>
              <a:rPr b="1" i="0" lang="en-US" sz="2491" u="none" cap="none" strike="noStrike">
                <a:solidFill>
                  <a:srgbClr val="FDFDFD"/>
                </a:solidFill>
                <a:latin typeface="Montserrat"/>
                <a:ea typeface="Montserrat"/>
                <a:cs typeface="Montserrat"/>
                <a:sym typeface="Montserrat"/>
              </a:rPr>
              <a:t>5.Communicate with the client using the input and output streams.</a:t>
            </a:r>
            <a:endParaRPr/>
          </a:p>
          <a:p>
            <a:pPr indent="0" lvl="0" marL="0" marR="0" rtl="0" algn="l">
              <a:lnSpc>
                <a:spcPct val="160016"/>
              </a:lnSpc>
              <a:spcBef>
                <a:spcPts val="0"/>
              </a:spcBef>
              <a:spcAft>
                <a:spcPts val="0"/>
              </a:spcAft>
              <a:buNone/>
            </a:pPr>
            <a:r>
              <a:rPr b="1" i="0" lang="en-US" sz="2491" u="none" cap="none" strike="noStrike">
                <a:solidFill>
                  <a:srgbClr val="FDFDFD"/>
                </a:solidFill>
                <a:latin typeface="Montserrat"/>
                <a:ea typeface="Montserrat"/>
                <a:cs typeface="Montserrat"/>
                <a:sym typeface="Montserrat"/>
              </a:rPr>
              <a:t>6.Close the Socket and repeat the process for the next client that connects.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