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tiff" ContentType="image/tiff"/>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webextensions/taskpanes.xml" ContentType="application/vnd.ms-office.webextensiontaskpan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9" r:id="rId3"/>
    <p:sldId id="276" r:id="rId4"/>
    <p:sldId id="328" r:id="rId5"/>
    <p:sldId id="274" r:id="rId6"/>
    <p:sldId id="329" r:id="rId7"/>
    <p:sldId id="330" r:id="rId8"/>
    <p:sldId id="331" r:id="rId9"/>
    <p:sldId id="332" r:id="rId10"/>
    <p:sldId id="334" r:id="rId11"/>
    <p:sldId id="333" r:id="rId12"/>
    <p:sldId id="335" r:id="rId13"/>
    <p:sldId id="336" r:id="rId14"/>
    <p:sldId id="303" r:id="rId15"/>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8" autoAdjust="0"/>
    <p:restoredTop sz="71948" autoAdjust="0"/>
  </p:normalViewPr>
  <p:slideViewPr>
    <p:cSldViewPr snapToGrid="0" snapToObjects="1">
      <p:cViewPr varScale="1">
        <p:scale>
          <a:sx n="47" d="100"/>
          <a:sy n="47" d="100"/>
        </p:scale>
        <p:origin x="-1656" y="-102"/>
      </p:cViewPr>
      <p:guideLst>
        <p:guide orient="horz" pos="2160"/>
        <p:guide pos="3840"/>
      </p:guideLst>
    </p:cSldViewPr>
  </p:slideViewPr>
  <p:outlineViewPr>
    <p:cViewPr>
      <p:scale>
        <a:sx n="33" d="100"/>
        <a:sy n="33" d="100"/>
      </p:scale>
      <p:origin x="0" y="-3048"/>
    </p:cViewPr>
  </p:outlin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464E6-D49C-4C87-907C-9DF0B88DF7E9}" type="doc">
      <dgm:prSet loTypeId="urn:microsoft.com/office/officeart/2016/7/layout/VerticalDownArrowProcess" loCatId="process" qsTypeId="urn:microsoft.com/office/officeart/2005/8/quickstyle/simple1" qsCatId="simple" csTypeId="urn:microsoft.com/office/officeart/2005/8/colors/ColorSchemeForSuggestions" csCatId="other" phldr="1"/>
      <dgm:spPr/>
      <dgm:t>
        <a:bodyPr/>
        <a:lstStyle/>
        <a:p>
          <a:endParaRPr lang="en-US"/>
        </a:p>
      </dgm:t>
    </dgm:pt>
    <dgm:pt modelId="{93BD2194-5953-4295-83F6-7E113A4C2E78}">
      <dgm:prSet/>
      <dgm:spPr/>
      <dgm:t>
        <a:bodyPr/>
        <a:lstStyle/>
        <a:p>
          <a:r>
            <a:rPr lang="en-US" b="1" dirty="0"/>
            <a:t>Peer Response(s):</a:t>
          </a:r>
          <a:r>
            <a:rPr lang="en-US" dirty="0"/>
            <a:t>  Peer Response(s) are due by </a:t>
          </a:r>
          <a:r>
            <a:rPr lang="en-US" b="1" dirty="0"/>
            <a:t>Sunday, November 26th </a:t>
          </a:r>
          <a:r>
            <a:rPr lang="en-US" dirty="0"/>
            <a:t>(11:59:59pm ET)</a:t>
          </a:r>
        </a:p>
      </dgm:t>
    </dgm:pt>
    <dgm:pt modelId="{CDA7C96C-4A17-4495-8D6F-87088DC29490}" type="parTrans" cxnId="{DEAF1185-5320-4DE6-B3FF-22344ECB33A2}">
      <dgm:prSet/>
      <dgm:spPr/>
      <dgm:t>
        <a:bodyPr/>
        <a:lstStyle/>
        <a:p>
          <a:endParaRPr lang="en-US"/>
        </a:p>
      </dgm:t>
    </dgm:pt>
    <dgm:pt modelId="{7495845B-9A77-4D10-92D5-C6410C411969}" type="sibTrans" cxnId="{DEAF1185-5320-4DE6-B3FF-22344ECB33A2}">
      <dgm:prSet/>
      <dgm:spPr/>
      <dgm:t>
        <a:bodyPr/>
        <a:lstStyle/>
        <a:p>
          <a:endParaRPr lang="en-US"/>
        </a:p>
      </dgm:t>
    </dgm:pt>
    <dgm:pt modelId="{77C94453-CCA3-4D44-ADA8-77E6FF394791}">
      <dgm:prSet/>
      <dgm:spPr/>
      <dgm:t>
        <a:bodyPr/>
        <a:lstStyle/>
        <a:p>
          <a:r>
            <a:rPr lang="en-US" b="1" dirty="0"/>
            <a:t>Primary Task Response:</a:t>
          </a:r>
          <a:endParaRPr lang="en-US" dirty="0"/>
        </a:p>
      </dgm:t>
    </dgm:pt>
    <dgm:pt modelId="{C52DB503-6109-4F96-877A-770FB369FC5C}" type="parTrans" cxnId="{04708378-A839-42E6-B159-38D4F28A3555}">
      <dgm:prSet/>
      <dgm:spPr/>
      <dgm:t>
        <a:bodyPr/>
        <a:lstStyle/>
        <a:p>
          <a:endParaRPr lang="en-US"/>
        </a:p>
      </dgm:t>
    </dgm:pt>
    <dgm:pt modelId="{88D16C7E-53D8-4C13-B1DC-9E93400497B9}" type="sibTrans" cxnId="{04708378-A839-42E6-B159-38D4F28A3555}">
      <dgm:prSet/>
      <dgm:spPr/>
      <dgm:t>
        <a:bodyPr/>
        <a:lstStyle/>
        <a:p>
          <a:endParaRPr lang="en-US"/>
        </a:p>
      </dgm:t>
    </dgm:pt>
    <dgm:pt modelId="{AD5EB74A-0267-403B-9488-8B08C59A3642}">
      <dgm:prSet/>
      <dgm:spPr/>
      <dgm:t>
        <a:bodyPr/>
        <a:lstStyle/>
        <a:p>
          <a:pPr>
            <a:buNone/>
          </a:pPr>
          <a:r>
            <a:rPr lang="en-US" sz="1300" b="1"/>
            <a:t>Primary Task Response:</a:t>
          </a:r>
          <a:endParaRPr lang="en-US" sz="1300" dirty="0"/>
        </a:p>
      </dgm:t>
    </dgm:pt>
    <dgm:pt modelId="{3B1ADB5D-2364-44FA-881F-4134F1C18E99}" type="parTrans" cxnId="{61F0256A-886C-490C-8352-D38DD3506614}">
      <dgm:prSet/>
      <dgm:spPr/>
      <dgm:t>
        <a:bodyPr/>
        <a:lstStyle/>
        <a:p>
          <a:endParaRPr lang="en-US"/>
        </a:p>
      </dgm:t>
    </dgm:pt>
    <dgm:pt modelId="{BB3A43CA-48D9-4C7E-A9B9-899907034003}" type="sibTrans" cxnId="{61F0256A-886C-490C-8352-D38DD3506614}">
      <dgm:prSet/>
      <dgm:spPr/>
      <dgm:t>
        <a:bodyPr/>
        <a:lstStyle/>
        <a:p>
          <a:endParaRPr lang="en-US"/>
        </a:p>
      </dgm:t>
    </dgm:pt>
    <dgm:pt modelId="{5A5CC249-8718-4963-97B3-FF9B77A8E8DC}">
      <dgm:prSet/>
      <dgm:spPr/>
      <dgm:t>
        <a:bodyPr/>
        <a:lstStyle/>
        <a:p>
          <a:r>
            <a:rPr lang="en-US" b="1" dirty="0"/>
            <a:t>Primary Response: </a:t>
          </a:r>
          <a:r>
            <a:rPr lang="en-US" dirty="0"/>
            <a:t>Primary Discussion Response is due by </a:t>
          </a:r>
          <a:r>
            <a:rPr lang="en-US" b="1" dirty="0"/>
            <a:t>Wednesday, November 22nd </a:t>
          </a:r>
          <a:r>
            <a:rPr lang="en-US" dirty="0"/>
            <a:t>(11:59:59pm Eastern Time Zone (ET))</a:t>
          </a:r>
        </a:p>
      </dgm:t>
    </dgm:pt>
    <dgm:pt modelId="{FDD76DB1-B9BD-43A2-A866-146B3DACD23E}" type="sibTrans" cxnId="{F6937C45-5C10-4C64-A100-CF4DFAB7C865}">
      <dgm:prSet/>
      <dgm:spPr/>
      <dgm:t>
        <a:bodyPr/>
        <a:lstStyle/>
        <a:p>
          <a:endParaRPr lang="en-US"/>
        </a:p>
      </dgm:t>
    </dgm:pt>
    <dgm:pt modelId="{BEA416D3-1C4C-422C-BB4C-62421BE09565}" type="parTrans" cxnId="{F6937C45-5C10-4C64-A100-CF4DFAB7C865}">
      <dgm:prSet/>
      <dgm:spPr/>
      <dgm:t>
        <a:bodyPr/>
        <a:lstStyle/>
        <a:p>
          <a:endParaRPr lang="en-US"/>
        </a:p>
      </dgm:t>
    </dgm:pt>
    <dgm:pt modelId="{595CFA95-D09B-42F1-AECD-CAE576D40F4C}">
      <dgm:prSet/>
      <dgm:spPr/>
      <dgm:t>
        <a:bodyPr/>
        <a:lstStyle/>
        <a:p>
          <a:r>
            <a:rPr lang="en-US" dirty="0"/>
            <a:t>Symposium Reflection</a:t>
          </a:r>
        </a:p>
      </dgm:t>
    </dgm:pt>
    <dgm:pt modelId="{58BAEA23-E6FF-49EA-9E24-EE8D273847D5}" type="sibTrans" cxnId="{120A1A48-83B9-4CC7-8EF6-EAC9C4903037}">
      <dgm:prSet/>
      <dgm:spPr/>
      <dgm:t>
        <a:bodyPr/>
        <a:lstStyle/>
        <a:p>
          <a:endParaRPr lang="en-US"/>
        </a:p>
      </dgm:t>
    </dgm:pt>
    <dgm:pt modelId="{2730DC74-AE58-4EE6-9E26-BA3AC27AE6C2}" type="parTrans" cxnId="{120A1A48-83B9-4CC7-8EF6-EAC9C4903037}">
      <dgm:prSet/>
      <dgm:spPr/>
      <dgm:t>
        <a:bodyPr/>
        <a:lstStyle/>
        <a:p>
          <a:endParaRPr lang="en-US"/>
        </a:p>
      </dgm:t>
    </dgm:pt>
    <dgm:pt modelId="{0F7C4D13-0B87-4036-A4EF-2068E55D9292}">
      <dgm:prSet/>
      <dgm:spPr/>
      <dgm:t>
        <a:bodyPr/>
        <a:lstStyle/>
        <a:p>
          <a:pPr>
            <a:buFont typeface="Symbol" panose="05050102010706020507" pitchFamily="18" charset="2"/>
            <a:buChar char=""/>
          </a:pPr>
          <a:r>
            <a:rPr lang="en-US" b="0" i="0"/>
            <a:t>Following the Payment Council Industry Data Security Standards (PCI DSS) is just good business. Such standards help ensure healthy and trustworthy payment card transactions for the hundreds of millions of people worldwide that use their cards every day.</a:t>
          </a:r>
          <a:endParaRPr lang="en-US" dirty="0"/>
        </a:p>
      </dgm:t>
    </dgm:pt>
    <dgm:pt modelId="{75340ACB-653D-4F98-B866-95CA59F67394}" type="parTrans" cxnId="{D56AFD3F-FA40-4F68-97AD-2D6994BEC5CC}">
      <dgm:prSet/>
      <dgm:spPr/>
      <dgm:t>
        <a:bodyPr/>
        <a:lstStyle/>
        <a:p>
          <a:endParaRPr lang="en-US"/>
        </a:p>
      </dgm:t>
    </dgm:pt>
    <dgm:pt modelId="{F551F899-2D3F-47FE-A25C-2D3519B93646}" type="sibTrans" cxnId="{D56AFD3F-FA40-4F68-97AD-2D6994BEC5CC}">
      <dgm:prSet/>
      <dgm:spPr/>
      <dgm:t>
        <a:bodyPr/>
        <a:lstStyle/>
        <a:p>
          <a:endParaRPr lang="en-US"/>
        </a:p>
      </dgm:t>
    </dgm:pt>
    <dgm:pt modelId="{798D1D76-9707-4BD8-A99A-1DC95FAE6880}">
      <dgm:prSet/>
      <dgm:spPr/>
      <dgm:t>
        <a:bodyPr/>
        <a:lstStyle/>
        <a:p>
          <a:pPr>
            <a:buFont typeface="Arial" panose="020B0604020202020204" pitchFamily="34" charset="0"/>
            <a:buChar char="•"/>
          </a:pPr>
          <a:r>
            <a:rPr lang="en-US" b="0" i="0" dirty="0"/>
            <a:t>Please define and describe the PCI DSS</a:t>
          </a:r>
        </a:p>
      </dgm:t>
    </dgm:pt>
    <dgm:pt modelId="{F17F021A-85B2-4A30-8B46-E20EF33AD8C2}" type="parTrans" cxnId="{0121BC2A-4CDB-46D0-9BE2-46EC0316DFE4}">
      <dgm:prSet/>
      <dgm:spPr/>
      <dgm:t>
        <a:bodyPr/>
        <a:lstStyle/>
        <a:p>
          <a:endParaRPr lang="en-US"/>
        </a:p>
      </dgm:t>
    </dgm:pt>
    <dgm:pt modelId="{17D2736E-8284-41C0-8321-79F075C2D774}" type="sibTrans" cxnId="{0121BC2A-4CDB-46D0-9BE2-46EC0316DFE4}">
      <dgm:prSet/>
      <dgm:spPr/>
      <dgm:t>
        <a:bodyPr/>
        <a:lstStyle/>
        <a:p>
          <a:endParaRPr lang="en-US"/>
        </a:p>
      </dgm:t>
    </dgm:pt>
    <dgm:pt modelId="{FABE3DA9-CFC8-49D4-ACEF-8D0B5A9141F9}">
      <dgm:prSet/>
      <dgm:spPr/>
      <dgm:t>
        <a:bodyPr/>
        <a:lstStyle/>
        <a:p>
          <a:pPr>
            <a:buFont typeface="Arial" panose="020B0604020202020204" pitchFamily="34" charset="0"/>
            <a:buChar char="•"/>
          </a:pPr>
          <a:r>
            <a:rPr lang="en-US" b="0" i="0" dirty="0"/>
            <a:t>What data are thieves after?</a:t>
          </a:r>
        </a:p>
      </dgm:t>
    </dgm:pt>
    <dgm:pt modelId="{341B38E6-F60B-4A40-BDA4-7090FAE0EC4B}" type="parTrans" cxnId="{3E4E8F3E-2018-4A4C-BDAE-EDA9BEFC146D}">
      <dgm:prSet/>
      <dgm:spPr/>
      <dgm:t>
        <a:bodyPr/>
        <a:lstStyle/>
        <a:p>
          <a:endParaRPr lang="en-US"/>
        </a:p>
      </dgm:t>
    </dgm:pt>
    <dgm:pt modelId="{D2FC8C38-DA8F-43AE-B12C-143BAA05BA2C}" type="sibTrans" cxnId="{3E4E8F3E-2018-4A4C-BDAE-EDA9BEFC146D}">
      <dgm:prSet/>
      <dgm:spPr/>
      <dgm:t>
        <a:bodyPr/>
        <a:lstStyle/>
        <a:p>
          <a:endParaRPr lang="en-US"/>
        </a:p>
      </dgm:t>
    </dgm:pt>
    <dgm:pt modelId="{1D895D43-EEA9-436C-8E61-E76EEE615688}">
      <dgm:prSet/>
      <dgm:spPr/>
      <dgm:t>
        <a:bodyPr/>
        <a:lstStyle/>
        <a:p>
          <a:pPr>
            <a:buFont typeface="Arial" panose="020B0604020202020204" pitchFamily="34" charset="0"/>
            <a:buChar char="•"/>
          </a:pPr>
          <a:r>
            <a:rPr lang="en-US" b="0" i="0" dirty="0"/>
            <a:t>What are potential liabilities from not following PCI DSS?</a:t>
          </a:r>
        </a:p>
      </dgm:t>
    </dgm:pt>
    <dgm:pt modelId="{F3873F98-56BF-4E1A-933D-40303AD8FBFA}" type="sibTrans" cxnId="{4204586C-96BF-4F65-A430-7B3955321328}">
      <dgm:prSet/>
      <dgm:spPr/>
      <dgm:t>
        <a:bodyPr/>
        <a:lstStyle/>
        <a:p>
          <a:endParaRPr lang="en-US"/>
        </a:p>
      </dgm:t>
    </dgm:pt>
    <dgm:pt modelId="{5CFB029C-6880-46AC-BE22-93358EE628C0}" type="parTrans" cxnId="{4204586C-96BF-4F65-A430-7B3955321328}">
      <dgm:prSet/>
      <dgm:spPr/>
      <dgm:t>
        <a:bodyPr/>
        <a:lstStyle/>
        <a:p>
          <a:endParaRPr lang="en-US"/>
        </a:p>
      </dgm:t>
    </dgm:pt>
    <dgm:pt modelId="{31352EBD-3438-4A48-8CB7-D4B16AF4B40F}">
      <dgm:prSet/>
      <dgm:spPr/>
      <dgm:t>
        <a:bodyPr/>
        <a:lstStyle/>
        <a:p>
          <a:pPr>
            <a:buFont typeface="Arial" panose="020B0604020202020204" pitchFamily="34" charset="0"/>
            <a:buChar char="•"/>
          </a:pPr>
          <a:r>
            <a:rPr lang="en-US" b="0" i="0" dirty="0"/>
            <a:t>With regards to payment security:</a:t>
          </a:r>
        </a:p>
      </dgm:t>
    </dgm:pt>
    <dgm:pt modelId="{4B55F518-A3B8-45D2-B4E3-F4575100E768}" type="sibTrans" cxnId="{BC8DD881-91A8-4242-98EE-D2860564CFB0}">
      <dgm:prSet/>
      <dgm:spPr/>
      <dgm:t>
        <a:bodyPr/>
        <a:lstStyle/>
        <a:p>
          <a:endParaRPr lang="en-US"/>
        </a:p>
      </dgm:t>
    </dgm:pt>
    <dgm:pt modelId="{4283E774-D955-40ED-81A1-55CE80450262}" type="parTrans" cxnId="{BC8DD881-91A8-4242-98EE-D2860564CFB0}">
      <dgm:prSet/>
      <dgm:spPr/>
      <dgm:t>
        <a:bodyPr/>
        <a:lstStyle/>
        <a:p>
          <a:endParaRPr lang="en-US"/>
        </a:p>
      </dgm:t>
    </dgm:pt>
    <dgm:pt modelId="{66677FE5-CF4C-48F4-9E6C-2C6F099DE3F5}">
      <dgm:prSet/>
      <dgm:spPr/>
      <dgm:t>
        <a:bodyPr/>
        <a:lstStyle/>
        <a:p>
          <a:pPr>
            <a:buFont typeface="Arial" panose="020B0604020202020204" pitchFamily="34" charset="0"/>
            <a:buChar char="•"/>
          </a:pPr>
          <a:r>
            <a:rPr lang="en-US" b="0" i="0" dirty="0"/>
            <a:t>What needs to be secured?</a:t>
          </a:r>
        </a:p>
      </dgm:t>
    </dgm:pt>
    <dgm:pt modelId="{71E5D79A-A021-460C-95BC-8DC45D809C9B}" type="sibTrans" cxnId="{0022C812-0A87-4832-9054-BB4E5331D343}">
      <dgm:prSet/>
      <dgm:spPr/>
      <dgm:t>
        <a:bodyPr/>
        <a:lstStyle/>
        <a:p>
          <a:endParaRPr lang="en-US"/>
        </a:p>
      </dgm:t>
    </dgm:pt>
    <dgm:pt modelId="{EA077AD3-CD82-49E9-8D7E-30D4CA5A593D}" type="parTrans" cxnId="{0022C812-0A87-4832-9054-BB4E5331D343}">
      <dgm:prSet/>
      <dgm:spPr/>
      <dgm:t>
        <a:bodyPr/>
        <a:lstStyle/>
        <a:p>
          <a:endParaRPr lang="en-US"/>
        </a:p>
      </dgm:t>
    </dgm:pt>
    <dgm:pt modelId="{D4E3F820-E20E-4C4E-9335-D9C7FC9128DD}">
      <dgm:prSet/>
      <dgm:spPr/>
      <dgm:t>
        <a:bodyPr/>
        <a:lstStyle/>
        <a:p>
          <a:pPr>
            <a:buFont typeface="Arial" panose="020B0604020202020204" pitchFamily="34" charset="0"/>
            <a:buChar char="•"/>
          </a:pPr>
          <a:r>
            <a:rPr lang="en-US" b="0" i="0" dirty="0"/>
            <a:t>Where do thieves steal data?</a:t>
          </a:r>
        </a:p>
      </dgm:t>
    </dgm:pt>
    <dgm:pt modelId="{60C4D8F7-6B70-41E7-AD29-0FFB5885FAD6}" type="sibTrans" cxnId="{975E97C6-208E-4C3A-9336-03A869837EEB}">
      <dgm:prSet/>
      <dgm:spPr/>
      <dgm:t>
        <a:bodyPr/>
        <a:lstStyle/>
        <a:p>
          <a:endParaRPr lang="en-US"/>
        </a:p>
      </dgm:t>
    </dgm:pt>
    <dgm:pt modelId="{69B3E9D4-9A44-4B18-8AFC-6F13B891B166}" type="parTrans" cxnId="{975E97C6-208E-4C3A-9336-03A869837EEB}">
      <dgm:prSet/>
      <dgm:spPr/>
      <dgm:t>
        <a:bodyPr/>
        <a:lstStyle/>
        <a:p>
          <a:endParaRPr lang="en-US"/>
        </a:p>
      </dgm:t>
    </dgm:pt>
    <dgm:pt modelId="{A86EC753-1D78-4C8D-BA40-83A01A6CF5FA}" type="pres">
      <dgm:prSet presAssocID="{2C5464E6-D49C-4C87-907C-9DF0B88DF7E9}" presName="Name0" presStyleCnt="0">
        <dgm:presLayoutVars>
          <dgm:dir/>
          <dgm:animLvl val="lvl"/>
          <dgm:resizeHandles val="exact"/>
        </dgm:presLayoutVars>
      </dgm:prSet>
      <dgm:spPr/>
      <dgm:t>
        <a:bodyPr/>
        <a:lstStyle/>
        <a:p>
          <a:endParaRPr lang="en-US"/>
        </a:p>
      </dgm:t>
    </dgm:pt>
    <dgm:pt modelId="{3D6AC438-5F5B-41EE-B734-EC9AFD521FEA}" type="pres">
      <dgm:prSet presAssocID="{77C94453-CCA3-4D44-ADA8-77E6FF394791}" presName="boxAndChildren" presStyleCnt="0"/>
      <dgm:spPr/>
    </dgm:pt>
    <dgm:pt modelId="{2BC8DA84-9AE5-4FC4-AE07-1A7D657119F6}" type="pres">
      <dgm:prSet presAssocID="{77C94453-CCA3-4D44-ADA8-77E6FF394791}" presName="parentTextBox" presStyleLbl="alignNode1" presStyleIdx="0" presStyleCnt="2"/>
      <dgm:spPr/>
      <dgm:t>
        <a:bodyPr/>
        <a:lstStyle/>
        <a:p>
          <a:endParaRPr lang="en-US"/>
        </a:p>
      </dgm:t>
    </dgm:pt>
    <dgm:pt modelId="{5CC93588-BD41-470A-B4C7-4D1A2F6F68E7}" type="pres">
      <dgm:prSet presAssocID="{77C94453-CCA3-4D44-ADA8-77E6FF394791}" presName="descendantBox" presStyleLbl="bgAccFollowNode1" presStyleIdx="0" presStyleCnt="2"/>
      <dgm:spPr/>
      <dgm:t>
        <a:bodyPr/>
        <a:lstStyle/>
        <a:p>
          <a:endParaRPr lang="en-US"/>
        </a:p>
      </dgm:t>
    </dgm:pt>
    <dgm:pt modelId="{1AF4372A-2C76-40A7-9385-90A861536830}" type="pres">
      <dgm:prSet presAssocID="{58BAEA23-E6FF-49EA-9E24-EE8D273847D5}" presName="sp" presStyleCnt="0"/>
      <dgm:spPr/>
    </dgm:pt>
    <dgm:pt modelId="{1232449B-CD6F-4581-9AF2-3B502E89CD08}" type="pres">
      <dgm:prSet presAssocID="{595CFA95-D09B-42F1-AECD-CAE576D40F4C}" presName="arrowAndChildren" presStyleCnt="0"/>
      <dgm:spPr/>
    </dgm:pt>
    <dgm:pt modelId="{6017EA48-FF72-49F7-9C5D-87392D506447}" type="pres">
      <dgm:prSet presAssocID="{595CFA95-D09B-42F1-AECD-CAE576D40F4C}" presName="parentTextArrow" presStyleLbl="node1" presStyleIdx="0" presStyleCnt="0"/>
      <dgm:spPr/>
      <dgm:t>
        <a:bodyPr/>
        <a:lstStyle/>
        <a:p>
          <a:endParaRPr lang="en-US"/>
        </a:p>
      </dgm:t>
    </dgm:pt>
    <dgm:pt modelId="{20AE337D-EAAC-4511-A648-641C20B59A78}" type="pres">
      <dgm:prSet presAssocID="{595CFA95-D09B-42F1-AECD-CAE576D40F4C}" presName="arrow" presStyleLbl="alignNode1" presStyleIdx="1" presStyleCnt="2"/>
      <dgm:spPr/>
      <dgm:t>
        <a:bodyPr/>
        <a:lstStyle/>
        <a:p>
          <a:endParaRPr lang="en-US"/>
        </a:p>
      </dgm:t>
    </dgm:pt>
    <dgm:pt modelId="{1E46CDBB-B9C7-42F9-88E6-070FEE9C6DF3}" type="pres">
      <dgm:prSet presAssocID="{595CFA95-D09B-42F1-AECD-CAE576D40F4C}" presName="descendantArrow" presStyleLbl="bgAccFollowNode1" presStyleIdx="1" presStyleCnt="2" custLinFactNeighborX="0" custLinFactNeighborY="-114"/>
      <dgm:spPr/>
      <dgm:t>
        <a:bodyPr/>
        <a:lstStyle/>
        <a:p>
          <a:endParaRPr lang="en-US"/>
        </a:p>
      </dgm:t>
    </dgm:pt>
  </dgm:ptLst>
  <dgm:cxnLst>
    <dgm:cxn modelId="{EA10CD1B-29EF-406A-8939-C737FC23B337}" type="presOf" srcId="{595CFA95-D09B-42F1-AECD-CAE576D40F4C}" destId="{6017EA48-FF72-49F7-9C5D-87392D506447}" srcOrd="0" destOrd="0" presId="urn:microsoft.com/office/officeart/2016/7/layout/VerticalDownArrowProcess"/>
    <dgm:cxn modelId="{05D2EB19-B752-40DC-81E1-8A675DA0FE7E}" type="presOf" srcId="{595CFA95-D09B-42F1-AECD-CAE576D40F4C}" destId="{20AE337D-EAAC-4511-A648-641C20B59A78}" srcOrd="1" destOrd="0" presId="urn:microsoft.com/office/officeart/2016/7/layout/VerticalDownArrowProcess"/>
    <dgm:cxn modelId="{BC8DD881-91A8-4242-98EE-D2860564CFB0}" srcId="{0F7C4D13-0B87-4036-A4EF-2068E55D9292}" destId="{31352EBD-3438-4A48-8CB7-D4B16AF4B40F}" srcOrd="2" destOrd="0" parTransId="{4283E774-D955-40ED-81A1-55CE80450262}" sibTransId="{4B55F518-A3B8-45D2-B4E3-F4575100E768}"/>
    <dgm:cxn modelId="{0022C812-0A87-4832-9054-BB4E5331D343}" srcId="{31352EBD-3438-4A48-8CB7-D4B16AF4B40F}" destId="{66677FE5-CF4C-48F4-9E6C-2C6F099DE3F5}" srcOrd="2" destOrd="0" parTransId="{EA077AD3-CD82-49E9-8D7E-30D4CA5A593D}" sibTransId="{71E5D79A-A021-460C-95BC-8DC45D809C9B}"/>
    <dgm:cxn modelId="{2CA11507-B2E2-4436-9302-DDF963246F2F}" type="presOf" srcId="{93BD2194-5953-4295-83F6-7E113A4C2E78}" destId="{1E46CDBB-B9C7-42F9-88E6-070FEE9C6DF3}" srcOrd="0" destOrd="1" presId="urn:microsoft.com/office/officeart/2016/7/layout/VerticalDownArrowProcess"/>
    <dgm:cxn modelId="{7FF5E2A6-AA9A-4B72-9667-F40B93CB8D4E}" type="presOf" srcId="{0F7C4D13-0B87-4036-A4EF-2068E55D9292}" destId="{5CC93588-BD41-470A-B4C7-4D1A2F6F68E7}" srcOrd="0" destOrd="1" presId="urn:microsoft.com/office/officeart/2016/7/layout/VerticalDownArrowProcess"/>
    <dgm:cxn modelId="{9B3094BF-9DCE-4969-9276-F46AEE640D15}" type="presOf" srcId="{77C94453-CCA3-4D44-ADA8-77E6FF394791}" destId="{2BC8DA84-9AE5-4FC4-AE07-1A7D657119F6}" srcOrd="0" destOrd="0" presId="urn:microsoft.com/office/officeart/2016/7/layout/VerticalDownArrowProcess"/>
    <dgm:cxn modelId="{D7EB6357-FC11-4F8F-9B8E-E4803362B4E8}" type="presOf" srcId="{66677FE5-CF4C-48F4-9E6C-2C6F099DE3F5}" destId="{5CC93588-BD41-470A-B4C7-4D1A2F6F68E7}" srcOrd="0" destOrd="7" presId="urn:microsoft.com/office/officeart/2016/7/layout/VerticalDownArrowProcess"/>
    <dgm:cxn modelId="{18E819F8-6D6E-4611-9EDF-A3A1A46C8B1E}" type="presOf" srcId="{5A5CC249-8718-4963-97B3-FF9B77A8E8DC}" destId="{1E46CDBB-B9C7-42F9-88E6-070FEE9C6DF3}" srcOrd="0" destOrd="0" presId="urn:microsoft.com/office/officeart/2016/7/layout/VerticalDownArrowProcess"/>
    <dgm:cxn modelId="{0D75ABB0-9A70-4C20-97CB-20FF73F55D89}" type="presOf" srcId="{AD5EB74A-0267-403B-9488-8B08C59A3642}" destId="{5CC93588-BD41-470A-B4C7-4D1A2F6F68E7}" srcOrd="0" destOrd="0" presId="urn:microsoft.com/office/officeart/2016/7/layout/VerticalDownArrowProcess"/>
    <dgm:cxn modelId="{551C9D45-AE01-4A2C-99CB-A3EA89770020}" type="presOf" srcId="{2C5464E6-D49C-4C87-907C-9DF0B88DF7E9}" destId="{A86EC753-1D78-4C8D-BA40-83A01A6CF5FA}" srcOrd="0" destOrd="0" presId="urn:microsoft.com/office/officeart/2016/7/layout/VerticalDownArrowProcess"/>
    <dgm:cxn modelId="{F6937C45-5C10-4C64-A100-CF4DFAB7C865}" srcId="{595CFA95-D09B-42F1-AECD-CAE576D40F4C}" destId="{5A5CC249-8718-4963-97B3-FF9B77A8E8DC}" srcOrd="0" destOrd="0" parTransId="{BEA416D3-1C4C-422C-BB4C-62421BE09565}" sibTransId="{FDD76DB1-B9BD-43A2-A866-146B3DACD23E}"/>
    <dgm:cxn modelId="{120A1A48-83B9-4CC7-8EF6-EAC9C4903037}" srcId="{2C5464E6-D49C-4C87-907C-9DF0B88DF7E9}" destId="{595CFA95-D09B-42F1-AECD-CAE576D40F4C}" srcOrd="0" destOrd="0" parTransId="{2730DC74-AE58-4EE6-9E26-BA3AC27AE6C2}" sibTransId="{58BAEA23-E6FF-49EA-9E24-EE8D273847D5}"/>
    <dgm:cxn modelId="{4204586C-96BF-4F65-A430-7B3955321328}" srcId="{0F7C4D13-0B87-4036-A4EF-2068E55D9292}" destId="{1D895D43-EEA9-436C-8E61-E76EEE615688}" srcOrd="1" destOrd="0" parTransId="{5CFB029C-6880-46AC-BE22-93358EE628C0}" sibTransId="{F3873F98-56BF-4E1A-933D-40303AD8FBFA}"/>
    <dgm:cxn modelId="{04708378-A839-42E6-B159-38D4F28A3555}" srcId="{2C5464E6-D49C-4C87-907C-9DF0B88DF7E9}" destId="{77C94453-CCA3-4D44-ADA8-77E6FF394791}" srcOrd="1" destOrd="0" parTransId="{C52DB503-6109-4F96-877A-770FB369FC5C}" sibTransId="{88D16C7E-53D8-4C13-B1DC-9E93400497B9}"/>
    <dgm:cxn modelId="{883D22E0-71B6-4B61-ACE8-F58B2585D228}" type="presOf" srcId="{D4E3F820-E20E-4C4E-9335-D9C7FC9128DD}" destId="{5CC93588-BD41-470A-B4C7-4D1A2F6F68E7}" srcOrd="0" destOrd="6" presId="urn:microsoft.com/office/officeart/2016/7/layout/VerticalDownArrowProcess"/>
    <dgm:cxn modelId="{A62A2139-7644-41E6-8833-6E5880C0D570}" type="presOf" srcId="{1D895D43-EEA9-436C-8E61-E76EEE615688}" destId="{5CC93588-BD41-470A-B4C7-4D1A2F6F68E7}" srcOrd="0" destOrd="3" presId="urn:microsoft.com/office/officeart/2016/7/layout/VerticalDownArrowProcess"/>
    <dgm:cxn modelId="{0121BC2A-4CDB-46D0-9BE2-46EC0316DFE4}" srcId="{0F7C4D13-0B87-4036-A4EF-2068E55D9292}" destId="{798D1D76-9707-4BD8-A99A-1DC95FAE6880}" srcOrd="0" destOrd="0" parTransId="{F17F021A-85B2-4A30-8B46-E20EF33AD8C2}" sibTransId="{17D2736E-8284-41C0-8321-79F075C2D774}"/>
    <dgm:cxn modelId="{61F0256A-886C-490C-8352-D38DD3506614}" srcId="{77C94453-CCA3-4D44-ADA8-77E6FF394791}" destId="{AD5EB74A-0267-403B-9488-8B08C59A3642}" srcOrd="0" destOrd="0" parTransId="{3B1ADB5D-2364-44FA-881F-4134F1C18E99}" sibTransId="{BB3A43CA-48D9-4C7E-A9B9-899907034003}"/>
    <dgm:cxn modelId="{3E4E8F3E-2018-4A4C-BDAE-EDA9BEFC146D}" srcId="{31352EBD-3438-4A48-8CB7-D4B16AF4B40F}" destId="{FABE3DA9-CFC8-49D4-ACEF-8D0B5A9141F9}" srcOrd="0" destOrd="0" parTransId="{341B38E6-F60B-4A40-BDA4-7090FAE0EC4B}" sibTransId="{D2FC8C38-DA8F-43AE-B12C-143BAA05BA2C}"/>
    <dgm:cxn modelId="{DEAF1185-5320-4DE6-B3FF-22344ECB33A2}" srcId="{595CFA95-D09B-42F1-AECD-CAE576D40F4C}" destId="{93BD2194-5953-4295-83F6-7E113A4C2E78}" srcOrd="1" destOrd="0" parTransId="{CDA7C96C-4A17-4495-8D6F-87088DC29490}" sibTransId="{7495845B-9A77-4D10-92D5-C6410C411969}"/>
    <dgm:cxn modelId="{975E97C6-208E-4C3A-9336-03A869837EEB}" srcId="{31352EBD-3438-4A48-8CB7-D4B16AF4B40F}" destId="{D4E3F820-E20E-4C4E-9335-D9C7FC9128DD}" srcOrd="1" destOrd="0" parTransId="{69B3E9D4-9A44-4B18-8AFC-6F13B891B166}" sibTransId="{60C4D8F7-6B70-41E7-AD29-0FFB5885FAD6}"/>
    <dgm:cxn modelId="{979A9128-207E-45B9-8862-917953AACBA1}" type="presOf" srcId="{31352EBD-3438-4A48-8CB7-D4B16AF4B40F}" destId="{5CC93588-BD41-470A-B4C7-4D1A2F6F68E7}" srcOrd="0" destOrd="4" presId="urn:microsoft.com/office/officeart/2016/7/layout/VerticalDownArrowProcess"/>
    <dgm:cxn modelId="{D56AFD3F-FA40-4F68-97AD-2D6994BEC5CC}" srcId="{AD5EB74A-0267-403B-9488-8B08C59A3642}" destId="{0F7C4D13-0B87-4036-A4EF-2068E55D9292}" srcOrd="0" destOrd="0" parTransId="{75340ACB-653D-4F98-B866-95CA59F67394}" sibTransId="{F551F899-2D3F-47FE-A25C-2D3519B93646}"/>
    <dgm:cxn modelId="{265C600C-71E6-437C-B868-69212B1F076A}" type="presOf" srcId="{798D1D76-9707-4BD8-A99A-1DC95FAE6880}" destId="{5CC93588-BD41-470A-B4C7-4D1A2F6F68E7}" srcOrd="0" destOrd="2" presId="urn:microsoft.com/office/officeart/2016/7/layout/VerticalDownArrowProcess"/>
    <dgm:cxn modelId="{28DDE3CB-F03A-403C-8575-D0340DC47744}" type="presOf" srcId="{FABE3DA9-CFC8-49D4-ACEF-8D0B5A9141F9}" destId="{5CC93588-BD41-470A-B4C7-4D1A2F6F68E7}" srcOrd="0" destOrd="5" presId="urn:microsoft.com/office/officeart/2016/7/layout/VerticalDownArrowProcess"/>
    <dgm:cxn modelId="{D7340DD9-6A91-47DB-AAB2-B5F890690A7C}" type="presParOf" srcId="{A86EC753-1D78-4C8D-BA40-83A01A6CF5FA}" destId="{3D6AC438-5F5B-41EE-B734-EC9AFD521FEA}" srcOrd="0" destOrd="0" presId="urn:microsoft.com/office/officeart/2016/7/layout/VerticalDownArrowProcess"/>
    <dgm:cxn modelId="{E10DCB01-9F81-48AF-876F-401099B3FCE9}" type="presParOf" srcId="{3D6AC438-5F5B-41EE-B734-EC9AFD521FEA}" destId="{2BC8DA84-9AE5-4FC4-AE07-1A7D657119F6}" srcOrd="0" destOrd="0" presId="urn:microsoft.com/office/officeart/2016/7/layout/VerticalDownArrowProcess"/>
    <dgm:cxn modelId="{812D2C48-3E76-4314-B568-E28467E24BDF}" type="presParOf" srcId="{3D6AC438-5F5B-41EE-B734-EC9AFD521FEA}" destId="{5CC93588-BD41-470A-B4C7-4D1A2F6F68E7}" srcOrd="1" destOrd="0" presId="urn:microsoft.com/office/officeart/2016/7/layout/VerticalDownArrowProcess"/>
    <dgm:cxn modelId="{A7D166A0-5FBE-4A5A-812F-9639E64C8BB6}" type="presParOf" srcId="{A86EC753-1D78-4C8D-BA40-83A01A6CF5FA}" destId="{1AF4372A-2C76-40A7-9385-90A861536830}" srcOrd="1" destOrd="0" presId="urn:microsoft.com/office/officeart/2016/7/layout/VerticalDownArrowProcess"/>
    <dgm:cxn modelId="{9C6FA271-3682-4BA5-9C1B-45D3FEB01FBD}" type="presParOf" srcId="{A86EC753-1D78-4C8D-BA40-83A01A6CF5FA}" destId="{1232449B-CD6F-4581-9AF2-3B502E89CD08}" srcOrd="2" destOrd="0" presId="urn:microsoft.com/office/officeart/2016/7/layout/VerticalDownArrowProcess"/>
    <dgm:cxn modelId="{D9A741B2-47B3-4AB2-838C-B00681FCB742}" type="presParOf" srcId="{1232449B-CD6F-4581-9AF2-3B502E89CD08}" destId="{6017EA48-FF72-49F7-9C5D-87392D506447}" srcOrd="0" destOrd="0" presId="urn:microsoft.com/office/officeart/2016/7/layout/VerticalDownArrowProcess"/>
    <dgm:cxn modelId="{87076523-03FB-4490-A6FC-183D99137887}" type="presParOf" srcId="{1232449B-CD6F-4581-9AF2-3B502E89CD08}" destId="{20AE337D-EAAC-4511-A648-641C20B59A78}" srcOrd="1" destOrd="0" presId="urn:microsoft.com/office/officeart/2016/7/layout/VerticalDownArrowProcess"/>
    <dgm:cxn modelId="{079016EE-C908-408C-AC13-7CB7626E99AD}" type="presParOf" srcId="{1232449B-CD6F-4581-9AF2-3B502E89CD08}" destId="{1E46CDBB-B9C7-42F9-88E6-070FEE9C6DF3}" srcOrd="2" destOrd="0" presId="urn:microsoft.com/office/officeart/2016/7/layout/VerticalDownArrow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5464E6-D49C-4C87-907C-9DF0B88DF7E9}" type="doc">
      <dgm:prSet loTypeId="urn:microsoft.com/office/officeart/2016/7/layout/VerticalDownArrowProcess" loCatId="process" qsTypeId="urn:microsoft.com/office/officeart/2005/8/quickstyle/simple1" qsCatId="simple" csTypeId="urn:microsoft.com/office/officeart/2005/8/colors/ColorSchemeForSuggestions" csCatId="other" phldr="1"/>
      <dgm:spPr/>
      <dgm:t>
        <a:bodyPr/>
        <a:lstStyle/>
        <a:p>
          <a:endParaRPr lang="en-US"/>
        </a:p>
      </dgm:t>
    </dgm:pt>
    <dgm:pt modelId="{5A5CC249-8718-4963-97B3-FF9B77A8E8DC}">
      <dgm:prSet/>
      <dgm:spPr/>
      <dgm:t>
        <a:bodyPr/>
        <a:lstStyle/>
        <a:p>
          <a:pPr>
            <a:buFont typeface="Arial" panose="020B0604020202020204" pitchFamily="34" charset="0"/>
            <a:buChar char="•"/>
          </a:pPr>
          <a:r>
            <a:rPr lang="en-US" dirty="0"/>
            <a:t> - Read the responses from your peers and offer a constructive critique or additional information that adds substantively to the discussions. </a:t>
          </a:r>
        </a:p>
      </dgm:t>
    </dgm:pt>
    <dgm:pt modelId="{FDD76DB1-B9BD-43A2-A866-146B3DACD23E}" type="sibTrans" cxnId="{F6937C45-5C10-4C64-A100-CF4DFAB7C865}">
      <dgm:prSet/>
      <dgm:spPr/>
      <dgm:t>
        <a:bodyPr/>
        <a:lstStyle/>
        <a:p>
          <a:endParaRPr lang="en-US"/>
        </a:p>
      </dgm:t>
    </dgm:pt>
    <dgm:pt modelId="{BEA416D3-1C4C-422C-BB4C-62421BE09565}" type="parTrans" cxnId="{F6937C45-5C10-4C64-A100-CF4DFAB7C865}">
      <dgm:prSet/>
      <dgm:spPr/>
      <dgm:t>
        <a:bodyPr/>
        <a:lstStyle/>
        <a:p>
          <a:endParaRPr lang="en-US"/>
        </a:p>
      </dgm:t>
    </dgm:pt>
    <dgm:pt modelId="{595CFA95-D09B-42F1-AECD-CAE576D40F4C}">
      <dgm:prSet/>
      <dgm:spPr/>
      <dgm:t>
        <a:bodyPr/>
        <a:lstStyle/>
        <a:p>
          <a:r>
            <a:rPr lang="en-US" b="1" dirty="0"/>
            <a:t>Peer Response</a:t>
          </a:r>
          <a:endParaRPr lang="en-US" dirty="0"/>
        </a:p>
      </dgm:t>
    </dgm:pt>
    <dgm:pt modelId="{58BAEA23-E6FF-49EA-9E24-EE8D273847D5}" type="sibTrans" cxnId="{120A1A48-83B9-4CC7-8EF6-EAC9C4903037}">
      <dgm:prSet/>
      <dgm:spPr/>
      <dgm:t>
        <a:bodyPr/>
        <a:lstStyle/>
        <a:p>
          <a:endParaRPr lang="en-US"/>
        </a:p>
      </dgm:t>
    </dgm:pt>
    <dgm:pt modelId="{2730DC74-AE58-4EE6-9E26-BA3AC27AE6C2}" type="parTrans" cxnId="{120A1A48-83B9-4CC7-8EF6-EAC9C4903037}">
      <dgm:prSet/>
      <dgm:spPr/>
      <dgm:t>
        <a:bodyPr/>
        <a:lstStyle/>
        <a:p>
          <a:endParaRPr lang="en-US"/>
        </a:p>
      </dgm:t>
    </dgm:pt>
    <dgm:pt modelId="{18DBB208-D16A-4C82-AFE6-3D46890C7F62}">
      <dgm:prSet/>
      <dgm:spPr/>
      <dgm:t>
        <a:bodyPr/>
        <a:lstStyle/>
        <a:p>
          <a:pPr>
            <a:buFont typeface="Arial" panose="020B0604020202020204" pitchFamily="34" charset="0"/>
            <a:buChar char="•"/>
          </a:pPr>
          <a:r>
            <a:rPr lang="en-US" dirty="0"/>
            <a:t>- Remember, a response that simply states that their post was good or that you liked it is not considered substantive and will not earn credit. </a:t>
          </a:r>
        </a:p>
      </dgm:t>
    </dgm:pt>
    <dgm:pt modelId="{F47ABFC2-F254-40AA-B57D-CC73A3DA3438}" type="parTrans" cxnId="{A63167FD-8630-4611-93B1-6244CFC81955}">
      <dgm:prSet/>
      <dgm:spPr/>
      <dgm:t>
        <a:bodyPr/>
        <a:lstStyle/>
        <a:p>
          <a:endParaRPr lang="en-US"/>
        </a:p>
      </dgm:t>
    </dgm:pt>
    <dgm:pt modelId="{65DB066E-6D13-417A-B427-9499F7AC9F10}" type="sibTrans" cxnId="{A63167FD-8630-4611-93B1-6244CFC81955}">
      <dgm:prSet/>
      <dgm:spPr/>
      <dgm:t>
        <a:bodyPr/>
        <a:lstStyle/>
        <a:p>
          <a:endParaRPr lang="en-US"/>
        </a:p>
      </dgm:t>
    </dgm:pt>
    <dgm:pt modelId="{0A1BEC55-459A-47CB-BA99-8A5D6625A203}">
      <dgm:prSet/>
      <dgm:spPr/>
      <dgm:t>
        <a:bodyPr/>
        <a:lstStyle/>
        <a:p>
          <a:pPr>
            <a:buNone/>
          </a:pPr>
          <a:r>
            <a:rPr lang="en-US" dirty="0"/>
            <a:t>- You should contribute to the learning via your posts and responses. </a:t>
          </a:r>
        </a:p>
      </dgm:t>
    </dgm:pt>
    <dgm:pt modelId="{75F5D080-EB02-4EEF-A33A-02497179DF5F}" type="parTrans" cxnId="{8D39B4EA-3249-46AC-BEEE-0D22E495FE80}">
      <dgm:prSet/>
      <dgm:spPr/>
      <dgm:t>
        <a:bodyPr/>
        <a:lstStyle/>
        <a:p>
          <a:endParaRPr lang="en-US"/>
        </a:p>
      </dgm:t>
    </dgm:pt>
    <dgm:pt modelId="{579E8862-97D0-4A47-8A32-220F43631BB5}" type="sibTrans" cxnId="{8D39B4EA-3249-46AC-BEEE-0D22E495FE80}">
      <dgm:prSet/>
      <dgm:spPr/>
      <dgm:t>
        <a:bodyPr/>
        <a:lstStyle/>
        <a:p>
          <a:endParaRPr lang="en-US"/>
        </a:p>
      </dgm:t>
    </dgm:pt>
    <dgm:pt modelId="{BD20C2E8-6117-4504-835B-0D32A2E590FA}">
      <dgm:prSet/>
      <dgm:spPr/>
      <dgm:t>
        <a:bodyPr/>
        <a:lstStyle/>
        <a:p>
          <a:pPr>
            <a:buNone/>
          </a:pPr>
          <a:r>
            <a:rPr lang="en-US" dirty="0"/>
            <a:t>- Be sure to acknowledge any outside sources you use.</a:t>
          </a:r>
        </a:p>
      </dgm:t>
    </dgm:pt>
    <dgm:pt modelId="{32D36E4A-1928-4292-9F1D-E9FA2C40C052}" type="parTrans" cxnId="{90DF77FF-F8D0-46AC-ABEE-D5AFE7B02159}">
      <dgm:prSet/>
      <dgm:spPr/>
      <dgm:t>
        <a:bodyPr/>
        <a:lstStyle/>
        <a:p>
          <a:endParaRPr lang="en-US"/>
        </a:p>
      </dgm:t>
    </dgm:pt>
    <dgm:pt modelId="{6AD5E716-E4E1-4932-9FBE-411707FFBA26}" type="sibTrans" cxnId="{90DF77FF-F8D0-46AC-ABEE-D5AFE7B02159}">
      <dgm:prSet/>
      <dgm:spPr/>
      <dgm:t>
        <a:bodyPr/>
        <a:lstStyle/>
        <a:p>
          <a:endParaRPr lang="en-US"/>
        </a:p>
      </dgm:t>
    </dgm:pt>
    <dgm:pt modelId="{302D5F55-33F4-40E8-8167-9A9C9BE99C7A}">
      <dgm:prSet/>
      <dgm:spPr/>
      <dgm:t>
        <a:bodyPr/>
        <a:lstStyle/>
        <a:p>
          <a:pPr>
            <a:buNone/>
          </a:pPr>
          <a:endParaRPr lang="en-US" dirty="0"/>
        </a:p>
      </dgm:t>
    </dgm:pt>
    <dgm:pt modelId="{3B3C7660-0E59-46B2-AA34-845952851391}" type="parTrans" cxnId="{5991AB76-0BDC-445A-810B-F95849B0F26E}">
      <dgm:prSet/>
      <dgm:spPr/>
      <dgm:t>
        <a:bodyPr/>
        <a:lstStyle/>
        <a:p>
          <a:endParaRPr lang="en-US"/>
        </a:p>
      </dgm:t>
    </dgm:pt>
    <dgm:pt modelId="{02A42B0B-B7EF-4842-8AF9-87AD084CEE84}" type="sibTrans" cxnId="{5991AB76-0BDC-445A-810B-F95849B0F26E}">
      <dgm:prSet/>
      <dgm:spPr/>
      <dgm:t>
        <a:bodyPr/>
        <a:lstStyle/>
        <a:p>
          <a:endParaRPr lang="en-US"/>
        </a:p>
      </dgm:t>
    </dgm:pt>
    <dgm:pt modelId="{A86EC753-1D78-4C8D-BA40-83A01A6CF5FA}" type="pres">
      <dgm:prSet presAssocID="{2C5464E6-D49C-4C87-907C-9DF0B88DF7E9}" presName="Name0" presStyleCnt="0">
        <dgm:presLayoutVars>
          <dgm:dir/>
          <dgm:animLvl val="lvl"/>
          <dgm:resizeHandles val="exact"/>
        </dgm:presLayoutVars>
      </dgm:prSet>
      <dgm:spPr/>
      <dgm:t>
        <a:bodyPr/>
        <a:lstStyle/>
        <a:p>
          <a:endParaRPr lang="en-US"/>
        </a:p>
      </dgm:t>
    </dgm:pt>
    <dgm:pt modelId="{8AC2ECD4-8C11-4CD4-B247-BDF4E7B1CC19}" type="pres">
      <dgm:prSet presAssocID="{595CFA95-D09B-42F1-AECD-CAE576D40F4C}" presName="boxAndChildren" presStyleCnt="0"/>
      <dgm:spPr/>
    </dgm:pt>
    <dgm:pt modelId="{8878E298-222B-4B95-B86B-A46A33DB70AF}" type="pres">
      <dgm:prSet presAssocID="{595CFA95-D09B-42F1-AECD-CAE576D40F4C}" presName="parentTextBox" presStyleLbl="alignNode1" presStyleIdx="0" presStyleCnt="1"/>
      <dgm:spPr/>
      <dgm:t>
        <a:bodyPr/>
        <a:lstStyle/>
        <a:p>
          <a:endParaRPr lang="en-US"/>
        </a:p>
      </dgm:t>
    </dgm:pt>
    <dgm:pt modelId="{0114F37A-4A77-4340-A21B-283407B7B2CA}" type="pres">
      <dgm:prSet presAssocID="{595CFA95-D09B-42F1-AECD-CAE576D40F4C}" presName="descendantBox" presStyleLbl="bgAccFollowNode1" presStyleIdx="0" presStyleCnt="1"/>
      <dgm:spPr/>
      <dgm:t>
        <a:bodyPr/>
        <a:lstStyle/>
        <a:p>
          <a:endParaRPr lang="en-US"/>
        </a:p>
      </dgm:t>
    </dgm:pt>
  </dgm:ptLst>
  <dgm:cxnLst>
    <dgm:cxn modelId="{551C9D45-AE01-4A2C-99CB-A3EA89770020}" type="presOf" srcId="{2C5464E6-D49C-4C87-907C-9DF0B88DF7E9}" destId="{A86EC753-1D78-4C8D-BA40-83A01A6CF5FA}" srcOrd="0" destOrd="0" presId="urn:microsoft.com/office/officeart/2016/7/layout/VerticalDownArrowProcess"/>
    <dgm:cxn modelId="{03DC2F0D-4A0C-4F80-BD1A-4C995A9ED183}" type="presOf" srcId="{5A5CC249-8718-4963-97B3-FF9B77A8E8DC}" destId="{0114F37A-4A77-4340-A21B-283407B7B2CA}" srcOrd="0" destOrd="0" presId="urn:microsoft.com/office/officeart/2016/7/layout/VerticalDownArrowProcess"/>
    <dgm:cxn modelId="{A5826ACD-9EE4-482D-9C0F-666561999E1D}" type="presOf" srcId="{302D5F55-33F4-40E8-8167-9A9C9BE99C7A}" destId="{0114F37A-4A77-4340-A21B-283407B7B2CA}" srcOrd="0" destOrd="4" presId="urn:microsoft.com/office/officeart/2016/7/layout/VerticalDownArrowProcess"/>
    <dgm:cxn modelId="{72AD6359-4345-4EE0-8370-F1040EEB4436}" type="presOf" srcId="{0A1BEC55-459A-47CB-BA99-8A5D6625A203}" destId="{0114F37A-4A77-4340-A21B-283407B7B2CA}" srcOrd="0" destOrd="2" presId="urn:microsoft.com/office/officeart/2016/7/layout/VerticalDownArrowProcess"/>
    <dgm:cxn modelId="{4EE9B406-644F-4C27-82C4-16E394070527}" type="presOf" srcId="{18DBB208-D16A-4C82-AFE6-3D46890C7F62}" destId="{0114F37A-4A77-4340-A21B-283407B7B2CA}" srcOrd="0" destOrd="1" presId="urn:microsoft.com/office/officeart/2016/7/layout/VerticalDownArrowProcess"/>
    <dgm:cxn modelId="{A63167FD-8630-4611-93B1-6244CFC81955}" srcId="{595CFA95-D09B-42F1-AECD-CAE576D40F4C}" destId="{18DBB208-D16A-4C82-AFE6-3D46890C7F62}" srcOrd="1" destOrd="0" parTransId="{F47ABFC2-F254-40AA-B57D-CC73A3DA3438}" sibTransId="{65DB066E-6D13-417A-B427-9499F7AC9F10}"/>
    <dgm:cxn modelId="{8D39B4EA-3249-46AC-BEEE-0D22E495FE80}" srcId="{595CFA95-D09B-42F1-AECD-CAE576D40F4C}" destId="{0A1BEC55-459A-47CB-BA99-8A5D6625A203}" srcOrd="2" destOrd="0" parTransId="{75F5D080-EB02-4EEF-A33A-02497179DF5F}" sibTransId="{579E8862-97D0-4A47-8A32-220F43631BB5}"/>
    <dgm:cxn modelId="{F6937C45-5C10-4C64-A100-CF4DFAB7C865}" srcId="{595CFA95-D09B-42F1-AECD-CAE576D40F4C}" destId="{5A5CC249-8718-4963-97B3-FF9B77A8E8DC}" srcOrd="0" destOrd="0" parTransId="{BEA416D3-1C4C-422C-BB4C-62421BE09565}" sibTransId="{FDD76DB1-B9BD-43A2-A866-146B3DACD23E}"/>
    <dgm:cxn modelId="{120A1A48-83B9-4CC7-8EF6-EAC9C4903037}" srcId="{2C5464E6-D49C-4C87-907C-9DF0B88DF7E9}" destId="{595CFA95-D09B-42F1-AECD-CAE576D40F4C}" srcOrd="0" destOrd="0" parTransId="{2730DC74-AE58-4EE6-9E26-BA3AC27AE6C2}" sibTransId="{58BAEA23-E6FF-49EA-9E24-EE8D273847D5}"/>
    <dgm:cxn modelId="{5991AB76-0BDC-445A-810B-F95849B0F26E}" srcId="{595CFA95-D09B-42F1-AECD-CAE576D40F4C}" destId="{302D5F55-33F4-40E8-8167-9A9C9BE99C7A}" srcOrd="4" destOrd="0" parTransId="{3B3C7660-0E59-46B2-AA34-845952851391}" sibTransId="{02A42B0B-B7EF-4842-8AF9-87AD084CEE84}"/>
    <dgm:cxn modelId="{2C62FF81-335D-465E-983E-EE7C65D1FCFC}" type="presOf" srcId="{595CFA95-D09B-42F1-AECD-CAE576D40F4C}" destId="{8878E298-222B-4B95-B86B-A46A33DB70AF}" srcOrd="0" destOrd="0" presId="urn:microsoft.com/office/officeart/2016/7/layout/VerticalDownArrowProcess"/>
    <dgm:cxn modelId="{90DF77FF-F8D0-46AC-ABEE-D5AFE7B02159}" srcId="{595CFA95-D09B-42F1-AECD-CAE576D40F4C}" destId="{BD20C2E8-6117-4504-835B-0D32A2E590FA}" srcOrd="3" destOrd="0" parTransId="{32D36E4A-1928-4292-9F1D-E9FA2C40C052}" sibTransId="{6AD5E716-E4E1-4932-9FBE-411707FFBA26}"/>
    <dgm:cxn modelId="{989E3F95-069D-4E40-8D0A-88C350097531}" type="presOf" srcId="{BD20C2E8-6117-4504-835B-0D32A2E590FA}" destId="{0114F37A-4A77-4340-A21B-283407B7B2CA}" srcOrd="0" destOrd="3" presId="urn:microsoft.com/office/officeart/2016/7/layout/VerticalDownArrowProcess"/>
    <dgm:cxn modelId="{3A461386-5AE6-4A20-BE43-FE841C962959}" type="presParOf" srcId="{A86EC753-1D78-4C8D-BA40-83A01A6CF5FA}" destId="{8AC2ECD4-8C11-4CD4-B247-BDF4E7B1CC19}" srcOrd="0" destOrd="0" presId="urn:microsoft.com/office/officeart/2016/7/layout/VerticalDownArrowProcess"/>
    <dgm:cxn modelId="{7CD0A6F4-B1AA-4866-B382-A21CEA64252C}" type="presParOf" srcId="{8AC2ECD4-8C11-4CD4-B247-BDF4E7B1CC19}" destId="{8878E298-222B-4B95-B86B-A46A33DB70AF}" srcOrd="0" destOrd="0" presId="urn:microsoft.com/office/officeart/2016/7/layout/VerticalDownArrowProcess"/>
    <dgm:cxn modelId="{25095D26-A52C-48DE-9D98-5594FE521F9F}" type="presParOf" srcId="{8AC2ECD4-8C11-4CD4-B247-BDF4E7B1CC19}" destId="{0114F37A-4A77-4340-A21B-283407B7B2CA}" srcOrd="1" destOrd="0" presId="urn:microsoft.com/office/officeart/2016/7/layout/VerticalDownArrow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C8DA84-9AE5-4FC4-AE07-1A7D657119F6}">
      <dsp:nvSpPr>
        <dsp:cNvPr id="0" name=""/>
        <dsp:cNvSpPr/>
      </dsp:nvSpPr>
      <dsp:spPr>
        <a:xfrm>
          <a:off x="0" y="4027064"/>
          <a:ext cx="1567259" cy="26421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63" tIns="156464" rIns="111463" bIns="156464" numCol="1" spcCol="1270" anchor="ctr" anchorCtr="0">
          <a:noAutofit/>
        </a:bodyPr>
        <a:lstStyle/>
        <a:p>
          <a:pPr lvl="0" algn="ctr" defTabSz="977900">
            <a:lnSpc>
              <a:spcPct val="90000"/>
            </a:lnSpc>
            <a:spcBef>
              <a:spcPct val="0"/>
            </a:spcBef>
            <a:spcAft>
              <a:spcPct val="35000"/>
            </a:spcAft>
          </a:pPr>
          <a:r>
            <a:rPr lang="en-US" sz="2200" b="1" kern="1200" dirty="0"/>
            <a:t>Primary Task Response:</a:t>
          </a:r>
          <a:endParaRPr lang="en-US" sz="2200" kern="1200" dirty="0"/>
        </a:p>
      </dsp:txBody>
      <dsp:txXfrm>
        <a:off x="0" y="4027064"/>
        <a:ext cx="1567259" cy="2642190"/>
      </dsp:txXfrm>
    </dsp:sp>
    <dsp:sp modelId="{5CC93588-BD41-470A-B4C7-4D1A2F6F68E7}">
      <dsp:nvSpPr>
        <dsp:cNvPr id="0" name=""/>
        <dsp:cNvSpPr/>
      </dsp:nvSpPr>
      <dsp:spPr>
        <a:xfrm>
          <a:off x="1567259" y="4027064"/>
          <a:ext cx="4701778" cy="2642190"/>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374" tIns="203200" rIns="95374" bIns="203200" numCol="1" spcCol="1270" anchor="t" anchorCtr="0">
          <a:noAutofit/>
        </a:bodyPr>
        <a:lstStyle/>
        <a:p>
          <a:pPr lvl="0" algn="l" defTabSz="711200">
            <a:lnSpc>
              <a:spcPct val="90000"/>
            </a:lnSpc>
            <a:spcBef>
              <a:spcPct val="0"/>
            </a:spcBef>
            <a:spcAft>
              <a:spcPct val="35000"/>
            </a:spcAft>
            <a:buNone/>
          </a:pPr>
          <a:r>
            <a:rPr lang="en-US" sz="1600" b="1" kern="1200"/>
            <a:t>Primary Task Response:</a:t>
          </a:r>
          <a:endParaRPr lang="en-US" sz="1600" kern="1200" dirty="0"/>
        </a:p>
        <a:p>
          <a:pPr marL="114300" lvl="1" indent="-114300" algn="l" defTabSz="533400">
            <a:lnSpc>
              <a:spcPct val="90000"/>
            </a:lnSpc>
            <a:spcBef>
              <a:spcPct val="0"/>
            </a:spcBef>
            <a:spcAft>
              <a:spcPct val="15000"/>
            </a:spcAft>
            <a:buFont typeface="Symbol" panose="05050102010706020507" pitchFamily="18" charset="2"/>
            <a:buChar char="••"/>
          </a:pPr>
          <a:r>
            <a:rPr lang="en-US" sz="1200" b="0" i="0" kern="1200"/>
            <a:t>Following the Payment Council Industry Data Security Standards (PCI DSS) is just good business. Such standards help ensure healthy and trustworthy payment card transactions for the hundreds of millions of people worldwide that use their cards every day.</a:t>
          </a:r>
          <a:endParaRPr lang="en-US" sz="1200" kern="1200" dirty="0"/>
        </a:p>
        <a:p>
          <a:pPr marL="228600" lvl="2" indent="-114300" algn="l" defTabSz="533400">
            <a:lnSpc>
              <a:spcPct val="90000"/>
            </a:lnSpc>
            <a:spcBef>
              <a:spcPct val="0"/>
            </a:spcBef>
            <a:spcAft>
              <a:spcPct val="15000"/>
            </a:spcAft>
            <a:buFont typeface="Arial" panose="020B0604020202020204" pitchFamily="34" charset="0"/>
            <a:buChar char="••"/>
          </a:pPr>
          <a:r>
            <a:rPr lang="en-US" sz="1200" b="0" i="0" kern="1200" dirty="0"/>
            <a:t>Please define and describe the PCI DSS</a:t>
          </a:r>
        </a:p>
        <a:p>
          <a:pPr marL="228600" lvl="2" indent="-114300" algn="l" defTabSz="533400">
            <a:lnSpc>
              <a:spcPct val="90000"/>
            </a:lnSpc>
            <a:spcBef>
              <a:spcPct val="0"/>
            </a:spcBef>
            <a:spcAft>
              <a:spcPct val="15000"/>
            </a:spcAft>
            <a:buFont typeface="Arial" panose="020B0604020202020204" pitchFamily="34" charset="0"/>
            <a:buChar char="••"/>
          </a:pPr>
          <a:r>
            <a:rPr lang="en-US" sz="1200" b="0" i="0" kern="1200" dirty="0"/>
            <a:t>What are potential liabilities from not following PCI DSS?</a:t>
          </a:r>
        </a:p>
        <a:p>
          <a:pPr marL="228600" lvl="2" indent="-114300" algn="l" defTabSz="533400">
            <a:lnSpc>
              <a:spcPct val="90000"/>
            </a:lnSpc>
            <a:spcBef>
              <a:spcPct val="0"/>
            </a:spcBef>
            <a:spcAft>
              <a:spcPct val="15000"/>
            </a:spcAft>
            <a:buFont typeface="Arial" panose="020B0604020202020204" pitchFamily="34" charset="0"/>
            <a:buChar char="••"/>
          </a:pPr>
          <a:r>
            <a:rPr lang="en-US" sz="1200" b="0" i="0" kern="1200" dirty="0"/>
            <a:t>With regards to payment security:</a:t>
          </a:r>
        </a:p>
        <a:p>
          <a:pPr marL="342900" lvl="3" indent="-114300" algn="l" defTabSz="533400">
            <a:lnSpc>
              <a:spcPct val="90000"/>
            </a:lnSpc>
            <a:spcBef>
              <a:spcPct val="0"/>
            </a:spcBef>
            <a:spcAft>
              <a:spcPct val="15000"/>
            </a:spcAft>
            <a:buFont typeface="Arial" panose="020B0604020202020204" pitchFamily="34" charset="0"/>
            <a:buChar char="••"/>
          </a:pPr>
          <a:r>
            <a:rPr lang="en-US" sz="1200" b="0" i="0" kern="1200" dirty="0"/>
            <a:t>What data are thieves after?</a:t>
          </a:r>
        </a:p>
        <a:p>
          <a:pPr marL="342900" lvl="3" indent="-114300" algn="l" defTabSz="533400">
            <a:lnSpc>
              <a:spcPct val="90000"/>
            </a:lnSpc>
            <a:spcBef>
              <a:spcPct val="0"/>
            </a:spcBef>
            <a:spcAft>
              <a:spcPct val="15000"/>
            </a:spcAft>
            <a:buFont typeface="Arial" panose="020B0604020202020204" pitchFamily="34" charset="0"/>
            <a:buChar char="••"/>
          </a:pPr>
          <a:r>
            <a:rPr lang="en-US" sz="1200" b="0" i="0" kern="1200" dirty="0"/>
            <a:t>Where do thieves steal data?</a:t>
          </a:r>
        </a:p>
        <a:p>
          <a:pPr marL="342900" lvl="3" indent="-114300" algn="l" defTabSz="533400">
            <a:lnSpc>
              <a:spcPct val="90000"/>
            </a:lnSpc>
            <a:spcBef>
              <a:spcPct val="0"/>
            </a:spcBef>
            <a:spcAft>
              <a:spcPct val="15000"/>
            </a:spcAft>
            <a:buFont typeface="Arial" panose="020B0604020202020204" pitchFamily="34" charset="0"/>
            <a:buChar char="••"/>
          </a:pPr>
          <a:r>
            <a:rPr lang="en-US" sz="1200" b="0" i="0" kern="1200" dirty="0"/>
            <a:t>What needs to be secured?</a:t>
          </a:r>
        </a:p>
      </dsp:txBody>
      <dsp:txXfrm>
        <a:off x="1567259" y="4027064"/>
        <a:ext cx="4701778" cy="2642190"/>
      </dsp:txXfrm>
    </dsp:sp>
    <dsp:sp modelId="{20AE337D-EAAC-4511-A648-641C20B59A78}">
      <dsp:nvSpPr>
        <dsp:cNvPr id="0" name=""/>
        <dsp:cNvSpPr/>
      </dsp:nvSpPr>
      <dsp:spPr>
        <a:xfrm rot="10800000">
          <a:off x="0" y="3008"/>
          <a:ext cx="1567259" cy="406368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63" tIns="156464" rIns="111463" bIns="156464" numCol="1" spcCol="1270" anchor="ctr" anchorCtr="0">
          <a:noAutofit/>
        </a:bodyPr>
        <a:lstStyle/>
        <a:p>
          <a:pPr lvl="0" algn="ctr" defTabSz="977900">
            <a:lnSpc>
              <a:spcPct val="90000"/>
            </a:lnSpc>
            <a:spcBef>
              <a:spcPct val="0"/>
            </a:spcBef>
            <a:spcAft>
              <a:spcPct val="35000"/>
            </a:spcAft>
          </a:pPr>
          <a:r>
            <a:rPr lang="en-US" sz="2200" kern="1200" dirty="0"/>
            <a:t>Symposium Reflection</a:t>
          </a:r>
        </a:p>
      </dsp:txBody>
      <dsp:txXfrm>
        <a:off x="0" y="3008"/>
        <a:ext cx="1567259" cy="2641397"/>
      </dsp:txXfrm>
    </dsp:sp>
    <dsp:sp modelId="{1E46CDBB-B9C7-42F9-88E6-070FEE9C6DF3}">
      <dsp:nvSpPr>
        <dsp:cNvPr id="0" name=""/>
        <dsp:cNvSpPr/>
      </dsp:nvSpPr>
      <dsp:spPr>
        <a:xfrm>
          <a:off x="1567259" y="0"/>
          <a:ext cx="4701778" cy="264139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374" tIns="203200" rIns="95374" bIns="203200" numCol="1" spcCol="1270" anchor="ctr" anchorCtr="0">
          <a:noAutofit/>
        </a:bodyPr>
        <a:lstStyle/>
        <a:p>
          <a:pPr lvl="0" algn="l" defTabSz="711200">
            <a:lnSpc>
              <a:spcPct val="90000"/>
            </a:lnSpc>
            <a:spcBef>
              <a:spcPct val="0"/>
            </a:spcBef>
            <a:spcAft>
              <a:spcPct val="35000"/>
            </a:spcAft>
          </a:pPr>
          <a:r>
            <a:rPr lang="en-US" sz="1600" b="1" kern="1200" dirty="0"/>
            <a:t>Primary Response: </a:t>
          </a:r>
          <a:r>
            <a:rPr lang="en-US" sz="1600" kern="1200" dirty="0"/>
            <a:t>Primary Discussion Response is due by </a:t>
          </a:r>
          <a:r>
            <a:rPr lang="en-US" sz="1600" b="1" kern="1200" dirty="0"/>
            <a:t>Wednesday, November 22nd </a:t>
          </a:r>
          <a:r>
            <a:rPr lang="en-US" sz="1600" kern="1200" dirty="0"/>
            <a:t>(11:59:59pm Eastern Time Zone (ET))</a:t>
          </a:r>
        </a:p>
        <a:p>
          <a:pPr lvl="0" algn="l" defTabSz="711200">
            <a:lnSpc>
              <a:spcPct val="90000"/>
            </a:lnSpc>
            <a:spcBef>
              <a:spcPct val="0"/>
            </a:spcBef>
            <a:spcAft>
              <a:spcPct val="35000"/>
            </a:spcAft>
          </a:pPr>
          <a:r>
            <a:rPr lang="en-US" sz="1600" b="1" kern="1200" dirty="0"/>
            <a:t>Peer Response(s):</a:t>
          </a:r>
          <a:r>
            <a:rPr lang="en-US" sz="1600" kern="1200" dirty="0"/>
            <a:t>  Peer Response(s) are due by </a:t>
          </a:r>
          <a:r>
            <a:rPr lang="en-US" sz="1600" b="1" kern="1200" dirty="0"/>
            <a:t>Sunday, November 26th </a:t>
          </a:r>
          <a:r>
            <a:rPr lang="en-US" sz="1600" kern="1200" dirty="0"/>
            <a:t>(11:59:59pm ET)</a:t>
          </a:r>
        </a:p>
      </dsp:txBody>
      <dsp:txXfrm>
        <a:off x="1567259" y="0"/>
        <a:ext cx="4701778" cy="264139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78E298-222B-4B95-B86B-A46A33DB70AF}">
      <dsp:nvSpPr>
        <dsp:cNvPr id="0" name=""/>
        <dsp:cNvSpPr/>
      </dsp:nvSpPr>
      <dsp:spPr>
        <a:xfrm>
          <a:off x="0" y="0"/>
          <a:ext cx="1567259" cy="66722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63" tIns="184912" rIns="111463" bIns="184912" numCol="1" spcCol="1270" anchor="ctr" anchorCtr="0">
          <a:noAutofit/>
        </a:bodyPr>
        <a:lstStyle/>
        <a:p>
          <a:pPr lvl="0" algn="ctr" defTabSz="1155700">
            <a:lnSpc>
              <a:spcPct val="90000"/>
            </a:lnSpc>
            <a:spcBef>
              <a:spcPct val="0"/>
            </a:spcBef>
            <a:spcAft>
              <a:spcPct val="35000"/>
            </a:spcAft>
          </a:pPr>
          <a:r>
            <a:rPr lang="en-US" sz="2600" b="1" kern="1200" dirty="0"/>
            <a:t>Peer Response</a:t>
          </a:r>
          <a:endParaRPr lang="en-US" sz="2600" kern="1200" dirty="0"/>
        </a:p>
      </dsp:txBody>
      <dsp:txXfrm>
        <a:off x="0" y="0"/>
        <a:ext cx="1567259" cy="6672263"/>
      </dsp:txXfrm>
    </dsp:sp>
    <dsp:sp modelId="{0114F37A-4A77-4340-A21B-283407B7B2CA}">
      <dsp:nvSpPr>
        <dsp:cNvPr id="0" name=""/>
        <dsp:cNvSpPr/>
      </dsp:nvSpPr>
      <dsp:spPr>
        <a:xfrm>
          <a:off x="1567259" y="0"/>
          <a:ext cx="4701778" cy="6672263"/>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374" tIns="304800" rIns="95374" bIns="304800" numCol="1" spcCol="1270" anchor="ctr" anchorCtr="0">
          <a:noAutofit/>
        </a:bodyPr>
        <a:lstStyle/>
        <a:p>
          <a:pPr lvl="0" algn="l" defTabSz="1066800">
            <a:lnSpc>
              <a:spcPct val="90000"/>
            </a:lnSpc>
            <a:spcBef>
              <a:spcPct val="0"/>
            </a:spcBef>
            <a:spcAft>
              <a:spcPct val="35000"/>
            </a:spcAft>
            <a:buFont typeface="Arial" panose="020B0604020202020204" pitchFamily="34" charset="0"/>
            <a:buChar char="•"/>
          </a:pPr>
          <a:r>
            <a:rPr lang="en-US" sz="2400" kern="1200" dirty="0"/>
            <a:t> - Read the responses from your peers and offer a constructive critique or additional information that adds substantively to the discussions. </a:t>
          </a:r>
        </a:p>
        <a:p>
          <a:pPr lvl="0" algn="l" defTabSz="1066800">
            <a:lnSpc>
              <a:spcPct val="90000"/>
            </a:lnSpc>
            <a:spcBef>
              <a:spcPct val="0"/>
            </a:spcBef>
            <a:spcAft>
              <a:spcPct val="35000"/>
            </a:spcAft>
            <a:buFont typeface="Arial" panose="020B0604020202020204" pitchFamily="34" charset="0"/>
            <a:buChar char="•"/>
          </a:pPr>
          <a:r>
            <a:rPr lang="en-US" sz="2400" kern="1200" dirty="0"/>
            <a:t>- Remember, a response that simply states that their post was good or that you liked it is not considered substantive and will not earn credit. </a:t>
          </a:r>
        </a:p>
        <a:p>
          <a:pPr lvl="0" algn="l" defTabSz="1066800">
            <a:lnSpc>
              <a:spcPct val="90000"/>
            </a:lnSpc>
            <a:spcBef>
              <a:spcPct val="0"/>
            </a:spcBef>
            <a:spcAft>
              <a:spcPct val="35000"/>
            </a:spcAft>
            <a:buNone/>
          </a:pPr>
          <a:r>
            <a:rPr lang="en-US" sz="2400" kern="1200" dirty="0"/>
            <a:t>- You should contribute to the learning via your posts and responses. </a:t>
          </a:r>
        </a:p>
        <a:p>
          <a:pPr lvl="0" algn="l" defTabSz="1066800">
            <a:lnSpc>
              <a:spcPct val="90000"/>
            </a:lnSpc>
            <a:spcBef>
              <a:spcPct val="0"/>
            </a:spcBef>
            <a:spcAft>
              <a:spcPct val="35000"/>
            </a:spcAft>
            <a:buNone/>
          </a:pPr>
          <a:r>
            <a:rPr lang="en-US" sz="2400" kern="1200" dirty="0"/>
            <a:t>- Be sure to acknowledge any outside sources you use.</a:t>
          </a:r>
        </a:p>
        <a:p>
          <a:pPr lvl="0" algn="l" defTabSz="1066800">
            <a:lnSpc>
              <a:spcPct val="90000"/>
            </a:lnSpc>
            <a:spcBef>
              <a:spcPct val="0"/>
            </a:spcBef>
            <a:spcAft>
              <a:spcPct val="35000"/>
            </a:spcAft>
            <a:buNone/>
          </a:pPr>
          <a:endParaRPr lang="en-US" sz="2400" kern="1200" dirty="0"/>
        </a:p>
      </dsp:txBody>
      <dsp:txXfrm>
        <a:off x="1567259" y="0"/>
        <a:ext cx="4701778" cy="667226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608F978-B52D-43B8-B771-02A6686BF81A}"/>
              </a:ext>
            </a:extLst>
          </p:cNvPr>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075BDC2-5A3A-427D-A54A-CF506EA39A11}"/>
              </a:ext>
            </a:extLst>
          </p:cNvPr>
          <p:cNvSpPr>
            <a:spLocks noGrp="1"/>
          </p:cNvSpPr>
          <p:nvPr>
            <p:ph type="dt" sz="quarter" idx="1"/>
          </p:nvPr>
        </p:nvSpPr>
        <p:spPr>
          <a:xfrm>
            <a:off x="4008438" y="0"/>
            <a:ext cx="3067050" cy="469900"/>
          </a:xfrm>
          <a:prstGeom prst="rect">
            <a:avLst/>
          </a:prstGeom>
        </p:spPr>
        <p:txBody>
          <a:bodyPr vert="horz" lIns="91440" tIns="45720" rIns="91440" bIns="45720" rtlCol="0"/>
          <a:lstStyle>
            <a:lvl1pPr algn="r">
              <a:defRPr sz="1200"/>
            </a:lvl1pPr>
          </a:lstStyle>
          <a:p>
            <a:fld id="{B0566E2E-5068-4ED5-BB30-6FEC759F2533}" type="datetimeFigureOut">
              <a:rPr lang="en-US" smtClean="0"/>
              <a:pPr/>
              <a:t>7/20/2019</a:t>
            </a:fld>
            <a:endParaRPr lang="en-US"/>
          </a:p>
        </p:txBody>
      </p:sp>
      <p:sp>
        <p:nvSpPr>
          <p:cNvPr id="4" name="Footer Placeholder 3">
            <a:extLst>
              <a:ext uri="{FF2B5EF4-FFF2-40B4-BE49-F238E27FC236}">
                <a16:creationId xmlns:a16="http://schemas.microsoft.com/office/drawing/2014/main" xmlns="" id="{E0559A12-8541-4BB3-A85B-40E49F00FE04}"/>
              </a:ext>
            </a:extLst>
          </p:cNvPr>
          <p:cNvSpPr>
            <a:spLocks noGrp="1"/>
          </p:cNvSpPr>
          <p:nvPr>
            <p:ph type="ftr" sz="quarter" idx="2"/>
          </p:nvPr>
        </p:nvSpPr>
        <p:spPr>
          <a:xfrm>
            <a:off x="0" y="8893175"/>
            <a:ext cx="306705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787B7A55-C897-4CD9-8DEC-2D609E1DE2A8}"/>
              </a:ext>
            </a:extLst>
          </p:cNvPr>
          <p:cNvSpPr>
            <a:spLocks noGrp="1"/>
          </p:cNvSpPr>
          <p:nvPr>
            <p:ph type="sldNum" sz="quarter" idx="3"/>
          </p:nvPr>
        </p:nvSpPr>
        <p:spPr>
          <a:xfrm>
            <a:off x="4008438" y="8893175"/>
            <a:ext cx="3067050" cy="469900"/>
          </a:xfrm>
          <a:prstGeom prst="rect">
            <a:avLst/>
          </a:prstGeom>
        </p:spPr>
        <p:txBody>
          <a:bodyPr vert="horz" lIns="91440" tIns="45720" rIns="91440" bIns="45720" rtlCol="0" anchor="b"/>
          <a:lstStyle>
            <a:lvl1pPr algn="r">
              <a:defRPr sz="1200"/>
            </a:lvl1pPr>
          </a:lstStyle>
          <a:p>
            <a:fld id="{037BB6C1-6B68-40D2-9101-EA500BEEBAB4}" type="slidenum">
              <a:rPr lang="en-US" smtClean="0"/>
              <a:pPr/>
              <a:t>‹#›</a:t>
            </a:fld>
            <a:endParaRPr lang="en-US"/>
          </a:p>
        </p:txBody>
      </p:sp>
    </p:spTree>
    <p:extLst>
      <p:ext uri="{BB962C8B-B14F-4D97-AF65-F5344CB8AC3E}">
        <p14:creationId xmlns:p14="http://schemas.microsoft.com/office/powerpoint/2010/main" xmlns="" val="1846058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25C0D49-E86C-4F66-B88D-EA8EF018E3DF}" type="datetimeFigureOut">
              <a:rPr lang="en-US" smtClean="0"/>
              <a:pPr/>
              <a:t>7/20/2019</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E3F7229F-2973-48F2-9F1D-A88C1ED31E1B}" type="slidenum">
              <a:rPr lang="en-US" smtClean="0"/>
              <a:pPr/>
              <a:t>‹#›</a:t>
            </a:fld>
            <a:endParaRPr lang="en-US"/>
          </a:p>
        </p:txBody>
      </p:sp>
    </p:spTree>
    <p:extLst>
      <p:ext uri="{BB962C8B-B14F-4D97-AF65-F5344CB8AC3E}">
        <p14:creationId xmlns:p14="http://schemas.microsoft.com/office/powerpoint/2010/main" xmlns="" val="131500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7229F-2973-48F2-9F1D-A88C1ED31E1B}" type="slidenum">
              <a:rPr lang="en-US" smtClean="0"/>
              <a:pPr/>
              <a:t>1</a:t>
            </a:fld>
            <a:endParaRPr lang="en-US"/>
          </a:p>
        </p:txBody>
      </p:sp>
    </p:spTree>
    <p:extLst>
      <p:ext uri="{BB962C8B-B14F-4D97-AF65-F5344CB8AC3E}">
        <p14:creationId xmlns:p14="http://schemas.microsoft.com/office/powerpoint/2010/main" xmlns="" val="3075175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xmlns="" val="2773074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xmlns="" val="2402152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xmlns="" val="1404095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xmlns="" val="3125256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7229F-2973-48F2-9F1D-A88C1ED31E1B}" type="slidenum">
              <a:rPr lang="en-US" smtClean="0"/>
              <a:pPr/>
              <a:t>14</a:t>
            </a:fld>
            <a:endParaRPr lang="en-US"/>
          </a:p>
        </p:txBody>
      </p:sp>
    </p:spTree>
    <p:extLst>
      <p:ext uri="{BB962C8B-B14F-4D97-AF65-F5344CB8AC3E}">
        <p14:creationId xmlns:p14="http://schemas.microsoft.com/office/powerpoint/2010/main" xmlns="" val="320473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7229F-2973-48F2-9F1D-A88C1ED31E1B}" type="slidenum">
              <a:rPr lang="en-US" smtClean="0"/>
              <a:pPr/>
              <a:t>2</a:t>
            </a:fld>
            <a:endParaRPr lang="en-US"/>
          </a:p>
        </p:txBody>
      </p:sp>
    </p:spTree>
    <p:extLst>
      <p:ext uri="{BB962C8B-B14F-4D97-AF65-F5344CB8AC3E}">
        <p14:creationId xmlns:p14="http://schemas.microsoft.com/office/powerpoint/2010/main" xmlns="" val="417736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7229F-2973-48F2-9F1D-A88C1ED31E1B}" type="slidenum">
              <a:rPr lang="en-US" smtClean="0"/>
              <a:pPr/>
              <a:t>3</a:t>
            </a:fld>
            <a:endParaRPr lang="en-US"/>
          </a:p>
        </p:txBody>
      </p:sp>
    </p:spTree>
    <p:extLst>
      <p:ext uri="{BB962C8B-B14F-4D97-AF65-F5344CB8AC3E}">
        <p14:creationId xmlns:p14="http://schemas.microsoft.com/office/powerpoint/2010/main" xmlns="" val="294556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F7229F-2973-48F2-9F1D-A88C1ED31E1B}" type="slidenum">
              <a:rPr lang="en-US" smtClean="0"/>
              <a:pPr/>
              <a:t>4</a:t>
            </a:fld>
            <a:endParaRPr lang="en-US"/>
          </a:p>
        </p:txBody>
      </p:sp>
    </p:spTree>
    <p:extLst>
      <p:ext uri="{BB962C8B-B14F-4D97-AF65-F5344CB8AC3E}">
        <p14:creationId xmlns:p14="http://schemas.microsoft.com/office/powerpoint/2010/main" xmlns="" val="303016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7229F-2973-48F2-9F1D-A88C1ED31E1B}" type="slidenum">
              <a:rPr lang="en-US" smtClean="0"/>
              <a:pPr/>
              <a:t>5</a:t>
            </a:fld>
            <a:endParaRPr lang="en-US"/>
          </a:p>
        </p:txBody>
      </p:sp>
    </p:spTree>
    <p:extLst>
      <p:ext uri="{BB962C8B-B14F-4D97-AF65-F5344CB8AC3E}">
        <p14:creationId xmlns:p14="http://schemas.microsoft.com/office/powerpoint/2010/main" xmlns="" val="2162808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xmlns="" val="150007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xmlns="" val="121767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xmlns="" val="150176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xmlns="" val="226545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2D5348-6268-2246-8335-662E8D3CBFAB}"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26956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2D5348-6268-2246-8335-662E8D3CBFAB}"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49576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2D5348-6268-2246-8335-662E8D3CBFAB}"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2565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2D5348-6268-2246-8335-662E8D3CBFAB}"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8270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D5348-6268-2246-8335-662E8D3CBFAB}"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105110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2D5348-6268-2246-8335-662E8D3CBFAB}"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69478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2D5348-6268-2246-8335-662E8D3CBFAB}" type="datetimeFigureOut">
              <a:rPr lang="en-US" smtClean="0"/>
              <a:pPr/>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136194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2D5348-6268-2246-8335-662E8D3CBFAB}" type="datetimeFigureOut">
              <a:rPr lang="en-US" smtClean="0"/>
              <a:pPr/>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23069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D5348-6268-2246-8335-662E8D3CBFAB}" type="datetimeFigureOut">
              <a:rPr lang="en-US" smtClean="0"/>
              <a:pPr/>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116273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D5348-6268-2246-8335-662E8D3CBFAB}"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208675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D5348-6268-2246-8335-662E8D3CBFAB}"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147031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D5348-6268-2246-8335-662E8D3CBFAB}" type="datetimeFigureOut">
              <a:rPr lang="en-US" smtClean="0"/>
              <a:pPr/>
              <a:t>7/20/2019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2FC63-D3BE-754C-9974-FE692C26F7D7}" type="slidenum">
              <a:rPr lang="en-US" smtClean="0"/>
              <a:pPr/>
              <a:t>‹#›</a:t>
            </a:fld>
            <a:endParaRPr lang="en-US"/>
          </a:p>
        </p:txBody>
      </p:sp>
    </p:spTree>
    <p:extLst>
      <p:ext uri="{BB962C8B-B14F-4D97-AF65-F5344CB8AC3E}">
        <p14:creationId xmlns:p14="http://schemas.microsoft.com/office/powerpoint/2010/main" xmlns="" val="9252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tex.stackexchange.com/questions/88754/locking-fields-in-digital-signatur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htxt.co.za/2015/11/11/how-to-protect-your-data-with-bitlocker-encryp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blacklistednews.com/Quantum_Cryptography_%E2%80%93_Possible_Hope_for_Stopping_NSA_Snooping/28710/0/38/38/Y/M.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hackwhiz.com/2014/08/different-encryption-methods-and-standards-explained/" TargetMode="External"/><Relationship Id="rId5" Type="http://schemas.openxmlformats.org/officeDocument/2006/relationships/image" Target="../media/image5.jpeg"/><Relationship Id="rId4" Type="http://schemas.openxmlformats.org/officeDocument/2006/relationships/hyperlink" Target="http://opensourceforu.com/2015/06/quantum-cryptography-enabling-secure-data-transmiss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socketloop.com/home/81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514142" y="3675101"/>
            <a:ext cx="9265227" cy="1323439"/>
          </a:xfrm>
          <a:prstGeom prst="rect">
            <a:avLst/>
          </a:prstGeom>
        </p:spPr>
        <p:txBody>
          <a:bodyPr wrap="square">
            <a:spAutoFit/>
          </a:bodyPr>
          <a:lstStyle/>
          <a:p>
            <a:pPr algn="ctr"/>
            <a:r>
              <a:rPr lang="en-US" sz="4400" cap="all" dirty="0">
                <a:solidFill>
                  <a:srgbClr val="53548A">
                    <a:lumMod val="75000"/>
                  </a:srgbClr>
                </a:solidFill>
                <a:latin typeface="Tw Cen MT"/>
                <a:ea typeface="+mj-ea"/>
                <a:cs typeface="+mj-cs"/>
              </a:rPr>
              <a:t>Fundamentals of Cryptography</a:t>
            </a:r>
            <a:r>
              <a:rPr lang="en-US" sz="3600" cap="all" dirty="0">
                <a:solidFill>
                  <a:srgbClr val="53548A">
                    <a:lumMod val="75000"/>
                  </a:srgbClr>
                </a:solidFill>
                <a:latin typeface="Tw Cen MT"/>
                <a:ea typeface="+mj-ea"/>
                <a:cs typeface="+mj-cs"/>
              </a:rPr>
              <a:t/>
            </a:r>
            <a:br>
              <a:rPr lang="en-US" sz="3600" cap="all" dirty="0">
                <a:solidFill>
                  <a:srgbClr val="53548A">
                    <a:lumMod val="75000"/>
                  </a:srgbClr>
                </a:solidFill>
                <a:latin typeface="Tw Cen MT"/>
                <a:ea typeface="+mj-ea"/>
                <a:cs typeface="+mj-cs"/>
              </a:rPr>
            </a:br>
            <a:r>
              <a:rPr lang="en-US" sz="3600" cap="all" dirty="0">
                <a:solidFill>
                  <a:srgbClr val="53548A">
                    <a:lumMod val="75000"/>
                  </a:srgbClr>
                </a:solidFill>
                <a:latin typeface="Tw Cen MT"/>
                <a:ea typeface="+mj-ea"/>
                <a:cs typeface="+mj-cs"/>
              </a:rPr>
              <a:t>Week 13</a:t>
            </a:r>
            <a:endParaRPr lang="en-US" dirty="0"/>
          </a:p>
        </p:txBody>
      </p:sp>
    </p:spTree>
    <p:extLst>
      <p:ext uri="{BB962C8B-B14F-4D97-AF65-F5344CB8AC3E}">
        <p14:creationId xmlns:p14="http://schemas.microsoft.com/office/powerpoint/2010/main" xmlns="" val="153027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xmlns="" id="{46F7435D-E3DB-47B1-BA61-B00ACC83A9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2950" y="0"/>
            <a:ext cx="60990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xmlns="" id="{F263A0B5-F8C4-4116-809F-78A768EA79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77582" y="484632"/>
            <a:ext cx="5130204"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xmlns="" id="{C9D7FF7B-A8FA-4FBB-9023-8F6FC3C7A1B2}"/>
              </a:ext>
            </a:extLst>
          </p:cNvPr>
          <p:cNvPicPr>
            <a:picLocks noChangeAspect="1"/>
          </p:cNvPicPr>
          <p:nvPr/>
        </p:nvPicPr>
        <p:blipFill>
          <a:blip r:embed="rId3" cstate="email">
            <a:extLst>
              <a:ext uri="{28A0092B-C50C-407E-A947-70E740481C1C}">
                <a14:useLocalDpi xmlns:a14="http://schemas.microsoft.com/office/drawing/2010/main" xmlns=""/>
              </a:ext>
              <a:ext uri="{837473B0-CC2E-450A-ABE3-18F120FF3D39}">
                <a1611:picAttrSrcUrl xmlns:a1611="http://schemas.microsoft.com/office/drawing/2016/11/main" xmlns="" r:id="rId4"/>
              </a:ext>
            </a:extLst>
          </a:blip>
          <a:stretch>
            <a:fillRect/>
          </a:stretch>
        </p:blipFill>
        <p:spPr>
          <a:xfrm>
            <a:off x="7060689" y="2380892"/>
            <a:ext cx="4163991" cy="1946666"/>
          </a:xfrm>
          <a:prstGeom prst="rect">
            <a:avLst/>
          </a:prstGeom>
          <a:effectLst/>
        </p:spPr>
      </p:pic>
      <p:sp>
        <p:nvSpPr>
          <p:cNvPr id="2" name="Title 1"/>
          <p:cNvSpPr>
            <a:spLocks noGrp="1"/>
          </p:cNvSpPr>
          <p:nvPr>
            <p:ph type="title"/>
          </p:nvPr>
        </p:nvSpPr>
        <p:spPr>
          <a:xfrm>
            <a:off x="648929" y="629266"/>
            <a:ext cx="4944152" cy="1622321"/>
          </a:xfrm>
        </p:spPr>
        <p:txBody>
          <a:bodyPr>
            <a:normAutofit/>
          </a:bodyPr>
          <a:lstStyle/>
          <a:p>
            <a:r>
              <a:rPr lang="en-US"/>
              <a:t>Working with digital signatures</a:t>
            </a:r>
            <a:endParaRPr lang="en-US" dirty="0"/>
          </a:p>
        </p:txBody>
      </p:sp>
      <p:sp>
        <p:nvSpPr>
          <p:cNvPr id="3" name="Content Placeholder 2"/>
          <p:cNvSpPr>
            <a:spLocks noGrp="1"/>
          </p:cNvSpPr>
          <p:nvPr>
            <p:ph idx="1"/>
          </p:nvPr>
        </p:nvSpPr>
        <p:spPr>
          <a:xfrm>
            <a:off x="648930" y="2438400"/>
            <a:ext cx="4944151" cy="3785419"/>
          </a:xfrm>
        </p:spPr>
        <p:txBody>
          <a:bodyPr>
            <a:normAutofit/>
          </a:bodyPr>
          <a:lstStyle/>
          <a:p>
            <a:r>
              <a:rPr lang="en-US" sz="1700"/>
              <a:t>Used to verify documents, transactions, and files.</a:t>
            </a:r>
          </a:p>
          <a:p>
            <a:r>
              <a:rPr lang="en-US" sz="1700"/>
              <a:t>Digital signatures provide</a:t>
            </a:r>
          </a:p>
          <a:p>
            <a:pPr lvl="1"/>
            <a:r>
              <a:rPr lang="en-US" sz="1700"/>
              <a:t>Guarantees that the document was actually sent by the sender</a:t>
            </a:r>
          </a:p>
          <a:p>
            <a:pPr lvl="1"/>
            <a:r>
              <a:rPr lang="en-US" sz="1700"/>
              <a:t>Guarantees that the file was not modified en route</a:t>
            </a:r>
          </a:p>
          <a:p>
            <a:pPr lvl="1"/>
            <a:r>
              <a:rPr lang="en-US" sz="1700"/>
              <a:t>Guarantees the authenticity of a document</a:t>
            </a:r>
          </a:p>
          <a:p>
            <a:r>
              <a:rPr lang="en-US" sz="1700"/>
              <a:t>Digital signatures are legally binding</a:t>
            </a:r>
          </a:p>
          <a:p>
            <a:r>
              <a:rPr lang="en-US" sz="1700"/>
              <a:t>As we saw previously in the term, digital signatures use both encryption and hashing technologies.</a:t>
            </a:r>
          </a:p>
          <a:p>
            <a:pPr lvl="1"/>
            <a:endParaRPr lang="en-US" sz="1700"/>
          </a:p>
        </p:txBody>
      </p:sp>
    </p:spTree>
    <p:extLst>
      <p:ext uri="{BB962C8B-B14F-4D97-AF65-F5344CB8AC3E}">
        <p14:creationId xmlns:p14="http://schemas.microsoft.com/office/powerpoint/2010/main" xmlns="" val="99483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xmlns=""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3"/>
          <a:srcRect l="23641" r="1181"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itle 1"/>
          <p:cNvSpPr>
            <a:spLocks noGrp="1"/>
          </p:cNvSpPr>
          <p:nvPr>
            <p:ph type="title"/>
          </p:nvPr>
        </p:nvSpPr>
        <p:spPr>
          <a:xfrm>
            <a:off x="655320" y="365125"/>
            <a:ext cx="5120114" cy="1692794"/>
          </a:xfrm>
        </p:spPr>
        <p:txBody>
          <a:bodyPr>
            <a:normAutofit/>
          </a:bodyPr>
          <a:lstStyle/>
          <a:p>
            <a:r>
              <a:rPr lang="en-US" dirty="0"/>
              <a:t>Encryption and ATMs</a:t>
            </a:r>
          </a:p>
        </p:txBody>
      </p:sp>
      <p:sp>
        <p:nvSpPr>
          <p:cNvPr id="3" name="Content Placeholder 2"/>
          <p:cNvSpPr>
            <a:spLocks noGrp="1"/>
          </p:cNvSpPr>
          <p:nvPr>
            <p:ph idx="1"/>
          </p:nvPr>
        </p:nvSpPr>
        <p:spPr>
          <a:xfrm>
            <a:off x="655321" y="2575034"/>
            <a:ext cx="5120113" cy="3462228"/>
          </a:xfrm>
        </p:spPr>
        <p:txBody>
          <a:bodyPr>
            <a:normAutofit/>
          </a:bodyPr>
          <a:lstStyle/>
          <a:p>
            <a:r>
              <a:rPr lang="en-US" dirty="0"/>
              <a:t>ATMs use multifactor authentication.</a:t>
            </a:r>
          </a:p>
          <a:p>
            <a:r>
              <a:rPr lang="en-US" dirty="0"/>
              <a:t>Encryption protects the pin and the account information</a:t>
            </a:r>
          </a:p>
          <a:p>
            <a:r>
              <a:rPr lang="en-US" dirty="0"/>
              <a:t>Newer machines are adding smartcards</a:t>
            </a:r>
          </a:p>
        </p:txBody>
      </p:sp>
    </p:spTree>
    <p:extLst>
      <p:ext uri="{BB962C8B-B14F-4D97-AF65-F5344CB8AC3E}">
        <p14:creationId xmlns:p14="http://schemas.microsoft.com/office/powerpoint/2010/main" xmlns="" val="146068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ware&#10;&#10;Description generated with high confidence">
            <a:extLst>
              <a:ext uri="{FF2B5EF4-FFF2-40B4-BE49-F238E27FC236}">
                <a16:creationId xmlns:a16="http://schemas.microsoft.com/office/drawing/2014/main" xmlns="" id="{C61DB297-A207-48C2-A544-3DF0E2AF9F0F}"/>
              </a:ext>
            </a:extLst>
          </p:cNvPr>
          <p:cNvPicPr>
            <a:picLocks noChangeAspect="1"/>
          </p:cNvPicPr>
          <p:nvPr/>
        </p:nvPicPr>
        <p:blipFill rotWithShape="1">
          <a:blip r:embed="rId3">
            <a:extLst>
              <a:ext uri="{837473B0-CC2E-450A-ABE3-18F120FF3D39}">
                <a1611:picAttrSrcUrl xmlns:a1611="http://schemas.microsoft.com/office/drawing/2016/11/main" xmlns="" r:id="rId4"/>
              </a:ext>
            </a:extLst>
          </a:blip>
          <a:srcRect l="11150" r="25019"/>
          <a:stretch/>
        </p:blipFill>
        <p:spPr>
          <a:xfrm>
            <a:off x="6338316" y="1904281"/>
            <a:ext cx="5074070" cy="4272681"/>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dirty="0"/>
              <a:t>Drive encryption</a:t>
            </a:r>
          </a:p>
        </p:txBody>
      </p:sp>
      <p:sp>
        <p:nvSpPr>
          <p:cNvPr id="3" name="Content Placeholder 2"/>
          <p:cNvSpPr>
            <a:spLocks noGrp="1"/>
          </p:cNvSpPr>
          <p:nvPr>
            <p:ph idx="1"/>
          </p:nvPr>
        </p:nvSpPr>
        <p:spPr>
          <a:xfrm>
            <a:off x="838200" y="1825625"/>
            <a:ext cx="5015484" cy="4351338"/>
          </a:xfrm>
        </p:spPr>
        <p:txBody>
          <a:bodyPr>
            <a:normAutofit/>
          </a:bodyPr>
          <a:lstStyle/>
          <a:p>
            <a:r>
              <a:rPr lang="en-US" sz="1300"/>
              <a:t>You can protect data in motion and data at rest</a:t>
            </a:r>
          </a:p>
          <a:p>
            <a:r>
              <a:rPr lang="en-US" sz="1300"/>
              <a:t>Software to encrypt drives</a:t>
            </a:r>
          </a:p>
          <a:p>
            <a:pPr lvl="1"/>
            <a:r>
              <a:rPr lang="en-US" sz="1300"/>
              <a:t>Windows Vista (and later)</a:t>
            </a:r>
          </a:p>
          <a:p>
            <a:pPr lvl="2"/>
            <a:r>
              <a:rPr lang="en-US" sz="1300"/>
              <a:t>Bitlocker - By default it uses the AES encryption algorithm in cipher block chaining (CBC) with a 256-bit key</a:t>
            </a:r>
          </a:p>
          <a:p>
            <a:pPr lvl="2"/>
            <a:r>
              <a:rPr lang="en-US" sz="1300"/>
              <a:t>Built into Windows</a:t>
            </a:r>
          </a:p>
          <a:p>
            <a:pPr lvl="2"/>
            <a:r>
              <a:rPr lang="en-US" sz="1300"/>
              <a:t>Encrypts the entire drive</a:t>
            </a:r>
          </a:p>
          <a:p>
            <a:pPr lvl="1"/>
            <a:r>
              <a:rPr lang="en-US" sz="1300"/>
              <a:t>Windows XP</a:t>
            </a:r>
          </a:p>
          <a:p>
            <a:pPr lvl="2"/>
            <a:r>
              <a:rPr lang="en-US" sz="1300"/>
              <a:t>Truecrypt – Used DES </a:t>
            </a:r>
          </a:p>
          <a:p>
            <a:pPr lvl="2"/>
            <a:r>
              <a:rPr lang="en-US" sz="1300"/>
              <a:t>Can encrypt individual files and entire drives</a:t>
            </a:r>
          </a:p>
          <a:p>
            <a:pPr lvl="2"/>
            <a:r>
              <a:rPr lang="en-US" sz="1300"/>
              <a:t>Upgrade versions of Windows and migrate to Bitlocker</a:t>
            </a:r>
          </a:p>
          <a:p>
            <a:pPr lvl="1"/>
            <a:r>
              <a:rPr lang="en-US" sz="1300"/>
              <a:t>Mac OS X</a:t>
            </a:r>
          </a:p>
          <a:p>
            <a:pPr lvl="2"/>
            <a:r>
              <a:rPr lang="en-US" sz="1300"/>
              <a:t>Filevault 2 supports AES encryption with a 256-bit key</a:t>
            </a:r>
          </a:p>
          <a:p>
            <a:pPr lvl="2"/>
            <a:r>
              <a:rPr lang="en-US" sz="1300"/>
              <a:t>Built into the OS since OS X 10.3 </a:t>
            </a:r>
          </a:p>
          <a:p>
            <a:pPr lvl="2"/>
            <a:r>
              <a:rPr lang="en-US" sz="1300"/>
              <a:t>Encrypts the entire drive</a:t>
            </a:r>
          </a:p>
        </p:txBody>
      </p:sp>
    </p:spTree>
    <p:extLst>
      <p:ext uri="{BB962C8B-B14F-4D97-AF65-F5344CB8AC3E}">
        <p14:creationId xmlns:p14="http://schemas.microsoft.com/office/powerpoint/2010/main" xmlns="" val="37847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E4F9F79B-A093-478E-96B5-EE02BC93A8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xmlns="" id="{D4C22394-EBC2-4FAF-A555-6C02D589EED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xmlns="" id="{F7194F93-1F71-4A70-9DF1-28F1837711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01147" y="5004581"/>
            <a:ext cx="962395" cy="962395"/>
          </a:xfrm>
          <a:prstGeom prst="ellipse">
            <a:avLst/>
          </a:prstGeom>
          <a:solidFill>
            <a:srgbClr val="3F4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9BBC0C84-DC2A-43AE-9576-0A44295E8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725" y="4865965"/>
            <a:ext cx="293695" cy="293695"/>
          </a:xfrm>
          <a:prstGeom prst="ellipse">
            <a:avLst/>
          </a:prstGeom>
          <a:solidFill>
            <a:srgbClr val="3C40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evice&#10;&#10;Description generated with high confidence">
            <a:extLst>
              <a:ext uri="{FF2B5EF4-FFF2-40B4-BE49-F238E27FC236}">
                <a16:creationId xmlns:a16="http://schemas.microsoft.com/office/drawing/2014/main" xmlns="" id="{CFDB9300-3329-430F-8F6F-33D05DBD2E04}"/>
              </a:ext>
            </a:extLst>
          </p:cNvPr>
          <p:cNvPicPr>
            <a:picLocks noChangeAspect="1"/>
          </p:cNvPicPr>
          <p:nvPr/>
        </p:nvPicPr>
        <p:blipFill rotWithShape="1">
          <a:blip r:embed="rId3">
            <a:extLst>
              <a:ext uri="{837473B0-CC2E-450A-ABE3-18F120FF3D39}">
                <a1611:picAttrSrcUrl xmlns:a1611="http://schemas.microsoft.com/office/drawing/2016/11/main" xmlns="" r:id="rId4"/>
              </a:ext>
            </a:extLst>
          </a:blip>
          <a:srcRect l="14526" r="22989" b="1"/>
          <a:stretch/>
        </p:blipFill>
        <p:spPr>
          <a:xfrm>
            <a:off x="6492114"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sp>
        <p:nvSpPr>
          <p:cNvPr id="2" name="Title 1"/>
          <p:cNvSpPr>
            <a:spLocks noGrp="1"/>
          </p:cNvSpPr>
          <p:nvPr>
            <p:ph type="title"/>
          </p:nvPr>
        </p:nvSpPr>
        <p:spPr>
          <a:xfrm>
            <a:off x="640079" y="4526280"/>
            <a:ext cx="7410681" cy="1737360"/>
          </a:xfrm>
        </p:spPr>
        <p:txBody>
          <a:bodyPr>
            <a:normAutofit/>
          </a:bodyPr>
          <a:lstStyle/>
          <a:p>
            <a:r>
              <a:rPr lang="en-US" sz="4800"/>
              <a:t>Week 14 – Quantum Cryptography</a:t>
            </a:r>
            <a:endParaRPr lang="en-US" sz="4800" dirty="0"/>
          </a:p>
        </p:txBody>
      </p:sp>
      <p:sp>
        <p:nvSpPr>
          <p:cNvPr id="3" name="Content Placeholder 2"/>
          <p:cNvSpPr>
            <a:spLocks noGrp="1"/>
          </p:cNvSpPr>
          <p:nvPr>
            <p:ph idx="1"/>
          </p:nvPr>
        </p:nvSpPr>
        <p:spPr>
          <a:xfrm>
            <a:off x="640080" y="595293"/>
            <a:ext cx="5676637" cy="3463951"/>
          </a:xfrm>
        </p:spPr>
        <p:txBody>
          <a:bodyPr anchor="ctr">
            <a:normAutofit/>
          </a:bodyPr>
          <a:lstStyle/>
          <a:p>
            <a:r>
              <a:rPr lang="en-US" sz="3200" dirty="0"/>
              <a:t>Reading – Chapter 10: Quantum Cryptography</a:t>
            </a:r>
          </a:p>
          <a:p>
            <a:r>
              <a:rPr lang="en-US" sz="3200" dirty="0"/>
              <a:t>Quiz 8</a:t>
            </a:r>
          </a:p>
        </p:txBody>
      </p:sp>
    </p:spTree>
    <p:extLst>
      <p:ext uri="{BB962C8B-B14F-4D97-AF65-F5344CB8AC3E}">
        <p14:creationId xmlns:p14="http://schemas.microsoft.com/office/powerpoint/2010/main" xmlns="" val="420871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txBody>
          <a:bodyPr/>
          <a:lstStyle/>
          <a:p>
            <a:endParaRPr lang="en-US"/>
          </a:p>
        </p:txBody>
      </p:sp>
      <p:sp useBgFill="1">
        <p:nvSpPr>
          <p:cNvPr id="24" name="Rectangle 1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rotWithShape="1">
          <a:blip r:embed="rId3"/>
          <a:srcRect r="8674"/>
          <a:stretch/>
        </p:blipFill>
        <p:spPr>
          <a:xfrm>
            <a:off x="6577152" y="10"/>
            <a:ext cx="5614848" cy="6132716"/>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cxnSp>
        <p:nvCxnSpPr>
          <p:cNvPr id="22" name="Straight Arrow Connector 21">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55320" y="2631125"/>
            <a:ext cx="4983480" cy="2397443"/>
          </a:xfrm>
        </p:spPr>
        <p:txBody>
          <a:bodyPr vert="horz" lIns="91440" tIns="45720" rIns="91440" bIns="45720" rtlCol="0" anchor="t">
            <a:normAutofit/>
          </a:bodyPr>
          <a:lstStyle/>
          <a:p>
            <a:r>
              <a:rPr lang="en-US" sz="6000"/>
              <a:t>Questions?</a:t>
            </a:r>
          </a:p>
        </p:txBody>
      </p:sp>
    </p:spTree>
    <p:extLst>
      <p:ext uri="{BB962C8B-B14F-4D97-AF65-F5344CB8AC3E}">
        <p14:creationId xmlns:p14="http://schemas.microsoft.com/office/powerpoint/2010/main" xmlns="" val="110062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DC36FDF5-AA6D-43B4-945E-4C6ADEC64357}"/>
              </a:ext>
            </a:extLst>
          </p:cNvPr>
          <p:cNvPicPr>
            <a:picLocks noChangeAspect="1"/>
          </p:cNvPicPr>
          <p:nvPr/>
        </p:nvPicPr>
        <p:blipFill rotWithShape="1">
          <a:blip r:embed="rId3"/>
          <a:srcRect l="8664" r="12907" b="1"/>
          <a:stretch/>
        </p:blipFill>
        <p:spPr>
          <a:xfrm>
            <a:off x="7552944" y="886643"/>
            <a:ext cx="3374810" cy="4272681"/>
          </a:xfrm>
          <a:prstGeom prst="rect">
            <a:avLst/>
          </a:prstGeom>
        </p:spPr>
      </p:pic>
      <p:sp>
        <p:nvSpPr>
          <p:cNvPr id="2" name="Title 1"/>
          <p:cNvSpPr>
            <a:spLocks noGrp="1"/>
          </p:cNvSpPr>
          <p:nvPr>
            <p:ph type="title"/>
          </p:nvPr>
        </p:nvSpPr>
        <p:spPr>
          <a:xfrm>
            <a:off x="838200" y="365125"/>
            <a:ext cx="10515600" cy="1325563"/>
          </a:xfrm>
        </p:spPr>
        <p:txBody>
          <a:bodyPr>
            <a:normAutofit/>
          </a:bodyPr>
          <a:lstStyle/>
          <a:p>
            <a:pPr algn="ctr"/>
            <a:r>
              <a:rPr lang="en-US" dirty="0"/>
              <a:t>Week 13 Agenda</a:t>
            </a:r>
          </a:p>
        </p:txBody>
      </p:sp>
      <p:sp>
        <p:nvSpPr>
          <p:cNvPr id="3" name="Content Placeholder 2"/>
          <p:cNvSpPr>
            <a:spLocks noGrp="1"/>
          </p:cNvSpPr>
          <p:nvPr>
            <p:ph sz="quarter" idx="1"/>
          </p:nvPr>
        </p:nvSpPr>
        <p:spPr>
          <a:xfrm>
            <a:off x="838200" y="1825625"/>
            <a:ext cx="6714744" cy="3855217"/>
          </a:xfrm>
        </p:spPr>
        <p:txBody>
          <a:bodyPr>
            <a:normAutofit/>
          </a:bodyPr>
          <a:lstStyle/>
          <a:p>
            <a:r>
              <a:rPr lang="en-US" sz="2400" dirty="0"/>
              <a:t>Week 13 Overview</a:t>
            </a:r>
          </a:p>
          <a:p>
            <a:pPr lvl="1"/>
            <a:r>
              <a:rPr lang="en-US" dirty="0"/>
              <a:t>Reading </a:t>
            </a:r>
          </a:p>
          <a:p>
            <a:pPr lvl="1"/>
            <a:r>
              <a:rPr lang="en-US" dirty="0"/>
              <a:t>Discussion Question</a:t>
            </a:r>
          </a:p>
          <a:p>
            <a:pPr lvl="1"/>
            <a:r>
              <a:rPr lang="en-US" dirty="0"/>
              <a:t>Quiz</a:t>
            </a:r>
          </a:p>
          <a:p>
            <a:pPr lvl="1"/>
            <a:r>
              <a:rPr lang="en-US" dirty="0"/>
              <a:t>Applied Cryptography</a:t>
            </a:r>
          </a:p>
        </p:txBody>
      </p:sp>
    </p:spTree>
    <p:extLst>
      <p:ext uri="{BB962C8B-B14F-4D97-AF65-F5344CB8AC3E}">
        <p14:creationId xmlns:p14="http://schemas.microsoft.com/office/powerpoint/2010/main" xmlns="" val="43969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3277" y="712269"/>
            <a:ext cx="3370998" cy="5502264"/>
          </a:xfrm>
        </p:spPr>
        <p:txBody>
          <a:bodyPr>
            <a:normAutofit/>
          </a:bodyPr>
          <a:lstStyle/>
          <a:p>
            <a:r>
              <a:rPr lang="en-US" dirty="0">
                <a:solidFill>
                  <a:srgbClr val="FFFFFF"/>
                </a:solidFill>
              </a:rPr>
              <a:t>Discussion Question 10</a:t>
            </a:r>
            <a:br>
              <a:rPr lang="en-US" dirty="0">
                <a:solidFill>
                  <a:srgbClr val="FFFFFF"/>
                </a:solidFill>
              </a:rPr>
            </a:br>
            <a:r>
              <a:rPr lang="en-US" dirty="0">
                <a:solidFill>
                  <a:srgbClr val="FFFFFF"/>
                </a:solidFill>
              </a:rPr>
              <a:t>PCI Security Standards</a:t>
            </a:r>
          </a:p>
        </p:txBody>
      </p:sp>
      <p:graphicFrame>
        <p:nvGraphicFramePr>
          <p:cNvPr id="5" name="Content Placeholder 2"/>
          <p:cNvGraphicFramePr>
            <a:graphicFrameLocks noGrp="1"/>
          </p:cNvGraphicFramePr>
          <p:nvPr>
            <p:ph sz="quarter" idx="1"/>
            <p:extLst>
              <p:ext uri="{D42A27DB-BD31-4B8C-83A1-F6EECF244321}">
                <p14:modId xmlns:p14="http://schemas.microsoft.com/office/powerpoint/2010/main" xmlns="" val="1147555568"/>
              </p:ext>
            </p:extLst>
          </p:nvPr>
        </p:nvGraphicFramePr>
        <p:xfrm>
          <a:off x="5257552" y="185737"/>
          <a:ext cx="6269038" cy="6672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24659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3277" y="712269"/>
            <a:ext cx="3370998" cy="5502264"/>
          </a:xfrm>
        </p:spPr>
        <p:txBody>
          <a:bodyPr>
            <a:normAutofit/>
          </a:bodyPr>
          <a:lstStyle/>
          <a:p>
            <a:r>
              <a:rPr lang="en-US" dirty="0">
                <a:solidFill>
                  <a:srgbClr val="FFFFFF"/>
                </a:solidFill>
              </a:rPr>
              <a:t>Discussion Question 10</a:t>
            </a:r>
          </a:p>
        </p:txBody>
      </p:sp>
      <p:graphicFrame>
        <p:nvGraphicFramePr>
          <p:cNvPr id="5" name="Content Placeholder 2"/>
          <p:cNvGraphicFramePr>
            <a:graphicFrameLocks noGrp="1"/>
          </p:cNvGraphicFramePr>
          <p:nvPr>
            <p:ph sz="quarter" idx="1"/>
            <p:extLst>
              <p:ext uri="{D42A27DB-BD31-4B8C-83A1-F6EECF244321}">
                <p14:modId xmlns:p14="http://schemas.microsoft.com/office/powerpoint/2010/main" xmlns="" val="4008331428"/>
              </p:ext>
            </p:extLst>
          </p:nvPr>
        </p:nvGraphicFramePr>
        <p:xfrm>
          <a:off x="5257552" y="185737"/>
          <a:ext cx="6269038" cy="6672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04151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B2AF202-99CD-4D7D-B75F-9C9E5FCB35D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776091" y="481264"/>
            <a:ext cx="2212848" cy="1857871"/>
          </a:xfrm>
          <a:prstGeom prst="rect">
            <a:avLst/>
          </a:prstGeom>
          <a:solidFill>
            <a:srgbClr val="0CD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E7D0293F-4714-4ED3-9B3D-2009BAD30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398651" y="3497931"/>
            <a:ext cx="2212848" cy="2889154"/>
          </a:xfrm>
          <a:prstGeom prst="rect">
            <a:avLst/>
          </a:prstGeom>
          <a:solidFill>
            <a:srgbClr val="1A3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0EDAB602-A0DB-4325-8907-4F988F9110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73614" y="1701532"/>
            <a:ext cx="4846320" cy="0"/>
          </a:xfrm>
          <a:prstGeom prst="line">
            <a:avLst/>
          </a:prstGeom>
          <a:ln>
            <a:solidFill>
              <a:srgbClr val="1A3C5B"/>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electronics, circuit, sitting, table&#10;&#10;Description generated with high confidence">
            <a:extLst>
              <a:ext uri="{FF2B5EF4-FFF2-40B4-BE49-F238E27FC236}">
                <a16:creationId xmlns:a16="http://schemas.microsoft.com/office/drawing/2014/main" xmlns="" id="{CE747385-C427-462B-ABAA-BE9ADDEB799B}"/>
              </a:ext>
            </a:extLst>
          </p:cNvPr>
          <p:cNvPicPr>
            <a:picLocks noChangeAspect="1"/>
          </p:cNvPicPr>
          <p:nvPr/>
        </p:nvPicPr>
        <p:blipFill rotWithShape="1">
          <a:blip r:embed="rId3">
            <a:extLst>
              <a:ext uri="{837473B0-CC2E-450A-ABE3-18F120FF3D39}">
                <a1611:picAttrSrcUrl xmlns:a1611="http://schemas.microsoft.com/office/drawing/2016/11/main" xmlns="" r:id="rId4"/>
              </a:ext>
            </a:extLst>
          </a:blip>
          <a:srcRect l="23483" r="28755" b="1"/>
          <a:stretch/>
        </p:blipFill>
        <p:spPr>
          <a:xfrm>
            <a:off x="8776091" y="2503727"/>
            <a:ext cx="2931277" cy="3897073"/>
          </a:xfrm>
          <a:prstGeom prst="rect">
            <a:avLst/>
          </a:prstGeom>
        </p:spPr>
      </p:pic>
      <p:pic>
        <p:nvPicPr>
          <p:cNvPr id="12" name="Picture 11" descr="A close up of a sign&#10;&#10;Description generated with high confidence">
            <a:extLst>
              <a:ext uri="{FF2B5EF4-FFF2-40B4-BE49-F238E27FC236}">
                <a16:creationId xmlns:a16="http://schemas.microsoft.com/office/drawing/2014/main" xmlns="" id="{66749703-DE97-4005-818B-6E826A39743E}"/>
              </a:ext>
            </a:extLst>
          </p:cNvPr>
          <p:cNvPicPr>
            <a:picLocks noChangeAspect="1"/>
          </p:cNvPicPr>
          <p:nvPr/>
        </p:nvPicPr>
        <p:blipFill rotWithShape="1">
          <a:blip r:embed="rId5" cstate="email">
            <a:extLst>
              <a:ext uri="{28A0092B-C50C-407E-A947-70E740481C1C}">
                <a14:useLocalDpi xmlns:a14="http://schemas.microsoft.com/office/drawing/2010/main" xmlns=""/>
              </a:ext>
              <a:ext uri="{837473B0-CC2E-450A-ABE3-18F120FF3D39}">
                <a1611:picAttrSrcUrl xmlns:a1611="http://schemas.microsoft.com/office/drawing/2016/11/main" xmlns="" r:id="rId6"/>
              </a:ext>
            </a:extLst>
          </a:blip>
          <a:srcRect l="29235" r="26386" b="2"/>
          <a:stretch/>
        </p:blipFill>
        <p:spPr>
          <a:xfrm>
            <a:off x="6408277" y="481264"/>
            <a:ext cx="2213811" cy="2855799"/>
          </a:xfrm>
          <a:prstGeom prst="rect">
            <a:avLst/>
          </a:prstGeom>
        </p:spPr>
      </p:pic>
      <p:sp>
        <p:nvSpPr>
          <p:cNvPr id="2" name="Title 1"/>
          <p:cNvSpPr>
            <a:spLocks noGrp="1"/>
          </p:cNvSpPr>
          <p:nvPr>
            <p:ph type="title"/>
          </p:nvPr>
        </p:nvSpPr>
        <p:spPr>
          <a:xfrm>
            <a:off x="838200" y="365125"/>
            <a:ext cx="4981734" cy="1212315"/>
          </a:xfrm>
        </p:spPr>
        <p:txBody>
          <a:bodyPr anchor="b">
            <a:normAutofit/>
          </a:bodyPr>
          <a:lstStyle/>
          <a:p>
            <a:r>
              <a:rPr lang="en-US" sz="4000"/>
              <a:t>Week 13 Overview</a:t>
            </a:r>
          </a:p>
        </p:txBody>
      </p:sp>
      <p:sp>
        <p:nvSpPr>
          <p:cNvPr id="3" name="Content Placeholder 2"/>
          <p:cNvSpPr>
            <a:spLocks noGrp="1"/>
          </p:cNvSpPr>
          <p:nvPr>
            <p:ph sz="quarter" idx="1"/>
          </p:nvPr>
        </p:nvSpPr>
        <p:spPr>
          <a:xfrm>
            <a:off x="838200" y="1825625"/>
            <a:ext cx="4981734" cy="4351338"/>
          </a:xfrm>
        </p:spPr>
        <p:txBody>
          <a:bodyPr>
            <a:normAutofit/>
          </a:bodyPr>
          <a:lstStyle/>
          <a:p>
            <a:pPr>
              <a:buClr>
                <a:srgbClr val="1A3C5B"/>
              </a:buClr>
            </a:pPr>
            <a:r>
              <a:rPr lang="en-US" sz="3200" b="1" dirty="0"/>
              <a:t>Reading – </a:t>
            </a:r>
            <a:r>
              <a:rPr lang="en-US" sz="3200" dirty="0"/>
              <a:t>Chapter 9: Applied Cryptography</a:t>
            </a:r>
          </a:p>
          <a:p>
            <a:pPr>
              <a:buClr>
                <a:srgbClr val="1A3C5B"/>
              </a:buClr>
            </a:pPr>
            <a:r>
              <a:rPr lang="en-US" sz="3200" b="1" dirty="0"/>
              <a:t>Discussion Question 10 –</a:t>
            </a:r>
            <a:r>
              <a:rPr lang="en-US" sz="3200" dirty="0"/>
              <a:t>  PCI Security Standards</a:t>
            </a:r>
          </a:p>
          <a:p>
            <a:pPr>
              <a:buClr>
                <a:srgbClr val="1A3C5B"/>
              </a:buClr>
            </a:pPr>
            <a:r>
              <a:rPr lang="en-US" sz="3200" b="1" dirty="0"/>
              <a:t>NO quiz this week</a:t>
            </a:r>
          </a:p>
          <a:p>
            <a:pPr>
              <a:buClr>
                <a:srgbClr val="1A3C5B"/>
              </a:buClr>
            </a:pPr>
            <a:endParaRPr lang="en-US" sz="2000" dirty="0"/>
          </a:p>
          <a:p>
            <a:pPr>
              <a:buClr>
                <a:srgbClr val="1A3C5B"/>
              </a:buClr>
            </a:pPr>
            <a:endParaRPr lang="en-US" sz="2000" dirty="0"/>
          </a:p>
        </p:txBody>
      </p:sp>
    </p:spTree>
    <p:extLst>
      <p:ext uri="{BB962C8B-B14F-4D97-AF65-F5344CB8AC3E}">
        <p14:creationId xmlns:p14="http://schemas.microsoft.com/office/powerpoint/2010/main" xmlns="" val="343166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Applied Cryptography</a:t>
            </a:r>
          </a:p>
        </p:txBody>
      </p:sp>
      <p:sp>
        <p:nvSpPr>
          <p:cNvPr id="3" name="Content Placeholder 2"/>
          <p:cNvSpPr>
            <a:spLocks noGrp="1"/>
          </p:cNvSpPr>
          <p:nvPr>
            <p:ph idx="1"/>
          </p:nvPr>
        </p:nvSpPr>
        <p:spPr/>
        <p:txBody>
          <a:bodyPr/>
          <a:lstStyle/>
          <a:p>
            <a:r>
              <a:rPr lang="en-US" dirty="0"/>
              <a:t>How is cryptography applied?</a:t>
            </a:r>
          </a:p>
          <a:p>
            <a:r>
              <a:rPr lang="en-US" dirty="0"/>
              <a:t>Secure Socket Layer (SSL)</a:t>
            </a:r>
          </a:p>
          <a:p>
            <a:r>
              <a:rPr lang="en-US" dirty="0"/>
              <a:t>Encryption and Automated Teller Machines (ATM)</a:t>
            </a:r>
          </a:p>
          <a:p>
            <a:r>
              <a:rPr lang="en-US" dirty="0"/>
              <a:t>Working with digital signatures</a:t>
            </a:r>
          </a:p>
          <a:p>
            <a:r>
              <a:rPr lang="en-US" dirty="0"/>
              <a:t>Drive encryption</a:t>
            </a:r>
          </a:p>
          <a:p>
            <a:endParaRPr lang="en-US" dirty="0"/>
          </a:p>
        </p:txBody>
      </p:sp>
    </p:spTree>
    <p:extLst>
      <p:ext uri="{BB962C8B-B14F-4D97-AF65-F5344CB8AC3E}">
        <p14:creationId xmlns:p14="http://schemas.microsoft.com/office/powerpoint/2010/main" xmlns="" val="81508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How is cryptography applied?</a:t>
            </a:r>
          </a:p>
        </p:txBody>
      </p:sp>
      <p:sp>
        <p:nvSpPr>
          <p:cNvPr id="3" name="Content Placeholder 2"/>
          <p:cNvSpPr>
            <a:spLocks noGrp="1"/>
          </p:cNvSpPr>
          <p:nvPr>
            <p:ph idx="1"/>
          </p:nvPr>
        </p:nvSpPr>
        <p:spPr>
          <a:xfrm>
            <a:off x="4976031" y="963877"/>
            <a:ext cx="6377769" cy="4930246"/>
          </a:xfrm>
        </p:spPr>
        <p:txBody>
          <a:bodyPr anchor="ctr">
            <a:normAutofit/>
          </a:bodyPr>
          <a:lstStyle/>
          <a:p>
            <a:pPr lvl="1"/>
            <a:r>
              <a:rPr lang="en-US" dirty="0"/>
              <a:t>Secure communications</a:t>
            </a:r>
          </a:p>
          <a:p>
            <a:pPr lvl="1"/>
            <a:r>
              <a:rPr lang="en-US" dirty="0"/>
              <a:t>Identification and Authentication</a:t>
            </a:r>
          </a:p>
          <a:p>
            <a:pPr lvl="1"/>
            <a:r>
              <a:rPr lang="en-US" dirty="0"/>
              <a:t>E-commerce</a:t>
            </a:r>
          </a:p>
          <a:p>
            <a:pPr lvl="1"/>
            <a:r>
              <a:rPr lang="en-US" dirty="0"/>
              <a:t>Certification</a:t>
            </a:r>
          </a:p>
          <a:p>
            <a:pPr lvl="1"/>
            <a:r>
              <a:rPr lang="en-US" dirty="0"/>
              <a:t>Key recovery and management</a:t>
            </a:r>
          </a:p>
          <a:p>
            <a:pPr lvl="1"/>
            <a:r>
              <a:rPr lang="en-US" dirty="0"/>
              <a:t>Remote access</a:t>
            </a:r>
          </a:p>
          <a:p>
            <a:pPr lvl="1"/>
            <a:r>
              <a:rPr lang="en-US" dirty="0"/>
              <a:t>Digital Rights Management (DRM)</a:t>
            </a:r>
          </a:p>
        </p:txBody>
      </p:sp>
    </p:spTree>
    <p:extLst>
      <p:ext uri="{BB962C8B-B14F-4D97-AF65-F5344CB8AC3E}">
        <p14:creationId xmlns:p14="http://schemas.microsoft.com/office/powerpoint/2010/main" xmlns="" val="210288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88880" y="0"/>
            <a:ext cx="2103120" cy="6858000"/>
          </a:xfrm>
          <a:prstGeom prst="rect">
            <a:avLst/>
          </a:prstGeom>
          <a:solidFill>
            <a:srgbClr val="345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5400" y="2358913"/>
            <a:ext cx="2140172" cy="2140172"/>
          </a:xfrm>
          <a:prstGeom prst="ellipse">
            <a:avLst/>
          </a:prstGeom>
          <a:solidFill>
            <a:srgbClr val="FFFFFF"/>
          </a:solidFill>
          <a:ln>
            <a:solidFill>
              <a:srgbClr val="04BC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E45A8CE9-7430-4FD3-A66C-225459A8B294}"/>
              </a:ext>
            </a:extLst>
          </p:cNvPr>
          <p:cNvPicPr>
            <a:picLocks noChangeAspect="1"/>
          </p:cNvPicPr>
          <p:nvPr/>
        </p:nvPicPr>
        <p:blipFill rotWithShape="1">
          <a:blip r:embed="rId3">
            <a:alphaModFix/>
            <a:extLst>
              <a:ext uri="{837473B0-CC2E-450A-ABE3-18F120FF3D39}">
                <a1611:picAttrSrcUrl xmlns:a1611="http://schemas.microsoft.com/office/drawing/2016/11/main" xmlns="" r:id="rId4"/>
              </a:ext>
            </a:extLst>
          </a:blip>
          <a:srcRect t="161" r="2" b="2"/>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p:cNvSpPr>
            <a:spLocks noGrp="1"/>
          </p:cNvSpPr>
          <p:nvPr>
            <p:ph type="title"/>
          </p:nvPr>
        </p:nvSpPr>
        <p:spPr>
          <a:xfrm>
            <a:off x="1136428" y="627564"/>
            <a:ext cx="7474172" cy="1325563"/>
          </a:xfrm>
        </p:spPr>
        <p:txBody>
          <a:bodyPr>
            <a:normAutofit/>
          </a:bodyPr>
          <a:lstStyle/>
          <a:p>
            <a:r>
              <a:rPr lang="en-US" dirty="0"/>
              <a:t>Secure Socket Layer (SSL)</a:t>
            </a:r>
          </a:p>
        </p:txBody>
      </p:sp>
      <p:sp>
        <p:nvSpPr>
          <p:cNvPr id="3" name="Content Placeholder 2"/>
          <p:cNvSpPr>
            <a:spLocks noGrp="1"/>
          </p:cNvSpPr>
          <p:nvPr>
            <p:ph idx="1"/>
          </p:nvPr>
        </p:nvSpPr>
        <p:spPr>
          <a:xfrm>
            <a:off x="1136429" y="2278173"/>
            <a:ext cx="6467867" cy="3450613"/>
          </a:xfrm>
        </p:spPr>
        <p:txBody>
          <a:bodyPr anchor="ctr">
            <a:normAutofit/>
          </a:bodyPr>
          <a:lstStyle/>
          <a:p>
            <a:r>
              <a:rPr lang="en-US" sz="1900"/>
              <a:t>SSL was developed by the Netscape corporation in the 1990’s</a:t>
            </a:r>
          </a:p>
          <a:p>
            <a:r>
              <a:rPr lang="en-US" sz="1900"/>
              <a:t>Transport Layer Security (TLS) and its predecessor, Secure Sockets Layer (SSL), both of which are frequently referred to as 'SSL', are cryptographic protocols designed to provide communications security over a computer network.</a:t>
            </a:r>
          </a:p>
          <a:p>
            <a:r>
              <a:rPr lang="en-US" sz="1900"/>
              <a:t>Uses</a:t>
            </a:r>
          </a:p>
          <a:p>
            <a:pPr lvl="1"/>
            <a:r>
              <a:rPr lang="en-US" sz="1900"/>
              <a:t> Secure Web traffic (HTTPS)</a:t>
            </a:r>
          </a:p>
          <a:p>
            <a:pPr lvl="1"/>
            <a:r>
              <a:rPr lang="en-US" sz="1900"/>
              <a:t>Microsoft and Google use it to secure the exchange of passwords for their email servers.</a:t>
            </a:r>
          </a:p>
          <a:p>
            <a:pPr lvl="1"/>
            <a:r>
              <a:rPr lang="en-US" sz="1900"/>
              <a:t>VPNs use it to encrypt all communications between clients</a:t>
            </a:r>
          </a:p>
        </p:txBody>
      </p:sp>
    </p:spTree>
    <p:extLst>
      <p:ext uri="{BB962C8B-B14F-4D97-AF65-F5344CB8AC3E}">
        <p14:creationId xmlns:p14="http://schemas.microsoft.com/office/powerpoint/2010/main" xmlns="" val="12779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generated with very high confidence"/>
          <p:cNvPicPr>
            <a:picLocks noGrp="1" noChangeAspect="1"/>
          </p:cNvPicPr>
          <p:nvPr>
            <p:ph idx="1"/>
          </p:nvPr>
        </p:nvPicPr>
        <p:blipFill>
          <a:blip r:embed="rId3"/>
          <a:stretch>
            <a:fillRect/>
          </a:stretch>
        </p:blipFill>
        <p:spPr>
          <a:xfrm>
            <a:off x="5153822" y="500260"/>
            <a:ext cx="6553545" cy="5865422"/>
          </a:xfrm>
          <a:prstGeom prst="rect">
            <a:avLst/>
          </a:prstGeom>
        </p:spPr>
      </p:pic>
      <p:sp>
        <p:nvSpPr>
          <p:cNvPr id="9" name="Rectangle 8">
            <a:extLst>
              <a:ext uri="{FF2B5EF4-FFF2-40B4-BE49-F238E27FC236}">
                <a16:creationId xmlns:a16="http://schemas.microsoft.com/office/drawing/2014/main" xmlns=""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chemeClr val="bg1"/>
                </a:solidFill>
                <a:latin typeface="+mj-lt"/>
                <a:ea typeface="+mj-ea"/>
                <a:cs typeface="+mj-cs"/>
              </a:rPr>
              <a:t>Secure Socket Layer (SSL)</a:t>
            </a:r>
          </a:p>
        </p:txBody>
      </p:sp>
    </p:spTree>
    <p:extLst>
      <p:ext uri="{BB962C8B-B14F-4D97-AF65-F5344CB8AC3E}">
        <p14:creationId xmlns:p14="http://schemas.microsoft.com/office/powerpoint/2010/main" xmlns="" val="319509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87D0F16-E8ED-4276-98C8-3D4E13AE34CC}">
  <we:reference id="wa104379997" version="1.0.0.2" store="en-US" storeType="OMEX"/>
  <we:alternateReferences>
    <we:reference id="WA104379997" version="1.0.0.2"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1802</TotalTime>
  <Words>456</Words>
  <Application>Microsoft Office PowerPoint</Application>
  <PresentationFormat>Custom</PresentationFormat>
  <Paragraphs>97</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Week 13 Agenda</vt:lpstr>
      <vt:lpstr>Discussion Question 10 PCI Security Standards</vt:lpstr>
      <vt:lpstr>Discussion Question 10</vt:lpstr>
      <vt:lpstr>Week 13 Overview</vt:lpstr>
      <vt:lpstr>Applied Cryptography</vt:lpstr>
      <vt:lpstr>How is cryptography applied?</vt:lpstr>
      <vt:lpstr>Secure Socket Layer (SSL)</vt:lpstr>
      <vt:lpstr>Secure Socket Layer (SSL)</vt:lpstr>
      <vt:lpstr>Working with digital signatures</vt:lpstr>
      <vt:lpstr>Encryption and ATMs</vt:lpstr>
      <vt:lpstr>Drive encryption</vt:lpstr>
      <vt:lpstr>Week 14 – Quantum Cryptography</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Preetha</cp:lastModifiedBy>
  <cp:revision>161</cp:revision>
  <cp:lastPrinted>2017-11-13T17:02:46Z</cp:lastPrinted>
  <dcterms:created xsi:type="dcterms:W3CDTF">2016-10-28T13:56:20Z</dcterms:created>
  <dcterms:modified xsi:type="dcterms:W3CDTF">2019-07-20T23:04:32Z</dcterms:modified>
</cp:coreProperties>
</file>