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69" r:id="rId3"/>
    <p:sldId id="263" r:id="rId4"/>
    <p:sldId id="258" r:id="rId5"/>
    <p:sldId id="257" r:id="rId6"/>
    <p:sldId id="261" r:id="rId7"/>
    <p:sldId id="296" r:id="rId8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0"/>
      <p:bold r:id="rId11"/>
    </p:embeddedFont>
    <p:embeddedFont>
      <p:font typeface="Bahnschrift SemiBold Condensed" panose="020B0502040204020203" pitchFamily="34" charset="0"/>
      <p:bold r:id="rId12"/>
    </p:embeddedFont>
    <p:embeddedFont>
      <p:font typeface="Bebas Neue" panose="020B0606020202050201" pitchFamily="34" charset="0"/>
      <p:regular r:id="rId13"/>
    </p:embeddedFont>
    <p:embeddedFont>
      <p:font typeface="Inter" panose="020B0604020202020204" charset="0"/>
      <p:regular r:id="rId14"/>
      <p:bold r:id="rId15"/>
    </p:embeddedFont>
    <p:embeddedFont>
      <p:font typeface="Passion One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DFC95-23B9-4963-805C-A5DBE6B38937}">
  <a:tblStyle styleId="{BBDDFC95-23B9-4963-805C-A5DBE6B389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7869273" y="-1426102"/>
            <a:ext cx="2352930" cy="235293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400000">
            <a:off x="-659310" y="4179469"/>
            <a:ext cx="1686418" cy="729495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>
            <a:off x="7522021" y="-362459"/>
            <a:ext cx="901968" cy="901968"/>
            <a:chOff x="1350404" y="-3124999"/>
            <a:chExt cx="1570279" cy="1570279"/>
          </a:xfrm>
        </p:grpSpPr>
        <p:sp>
          <p:nvSpPr>
            <p:cNvPr id="42" name="Google Shape;42;p4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 rot="-2700000">
            <a:off x="222460" y="19835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-2700000">
            <a:off x="2415394" y="4841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-2700000">
            <a:off x="4455852" y="1388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15272" y="2681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-2700000">
            <a:off x="8781469" y="21161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752503" y="-740378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 rot="5400000">
            <a:off x="7832550" y="4153000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 rot="-2700000">
            <a:off x="8650260" y="5055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 rot="-2700000">
            <a:off x="8806494" y="31366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27347" y="26846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 rot="-2700000">
            <a:off x="1901219" y="48340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 rot="-2700000">
            <a:off x="4190627" y="2161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280550" y="826000"/>
            <a:ext cx="3936300" cy="115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4280550" y="2093200"/>
            <a:ext cx="39363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>
            <a:spLocks noGrp="1"/>
          </p:cNvSpPr>
          <p:nvPr>
            <p:ph type="pic" idx="2"/>
          </p:nvPr>
        </p:nvSpPr>
        <p:spPr>
          <a:xfrm>
            <a:off x="726450" y="539500"/>
            <a:ext cx="3232800" cy="4064400"/>
          </a:xfrm>
          <a:prstGeom prst="round1Rect">
            <a:avLst>
              <a:gd name="adj" fmla="val 2425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95850" y="1517700"/>
            <a:ext cx="4740900" cy="21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6985175" y="3093975"/>
            <a:ext cx="2823515" cy="282351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-1120800" y="-666912"/>
            <a:ext cx="2412822" cy="2412822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0782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971933" y="-362459"/>
            <a:ext cx="901968" cy="901968"/>
            <a:chOff x="1350404" y="-3124999"/>
            <a:chExt cx="1570279" cy="1570279"/>
          </a:xfrm>
        </p:grpSpPr>
        <p:sp>
          <p:nvSpPr>
            <p:cNvPr id="95" name="Google Shape;95;p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8"/>
          <p:cNvSpPr/>
          <p:nvPr/>
        </p:nvSpPr>
        <p:spPr>
          <a:xfrm rot="-2700000">
            <a:off x="6424797" y="47018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rot="-2700000">
            <a:off x="253681" y="2719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 rot="-2700000">
            <a:off x="4685702" y="2017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 rot="-2700000">
            <a:off x="8557898" y="4708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 rot="-2700000">
            <a:off x="2831331" y="4799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8723635" y="23877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82401" y="-1443476"/>
            <a:ext cx="1810973" cy="1810973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4811950" y="1776350"/>
            <a:ext cx="30954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4811950" y="2864350"/>
            <a:ext cx="3095400" cy="5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-858351" y="1447575"/>
            <a:ext cx="2352930" cy="235293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/>
          <p:nvPr/>
        </p:nvSpPr>
        <p:spPr>
          <a:xfrm rot="10800000">
            <a:off x="5910838" y="42415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2888113" y="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996032" y="-1493732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-1137174" y="539498"/>
            <a:ext cx="1666787" cy="1666787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 rot="-2700000">
            <a:off x="1710897" y="2190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/>
          <p:nvPr/>
        </p:nvSpPr>
        <p:spPr>
          <a:xfrm rot="-2700000">
            <a:off x="3529106" y="47580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 rot="-2700000">
            <a:off x="8797665" y="26348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 rot="-2700000">
            <a:off x="313323" y="44382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/>
          <p:nvPr/>
        </p:nvSpPr>
        <p:spPr>
          <a:xfrm rot="-2700000">
            <a:off x="6748206" y="219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8528260" y="4632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2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3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59675" y="3421300"/>
            <a:ext cx="2592501" cy="2592501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591750" y="-4122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 rot="-2700000">
            <a:off x="8806072" y="41272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rot="-2700000">
            <a:off x="8737815" y="5679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>
            <a:off x="2888948" y="4742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>
            <a:off x="180556" y="279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6285" y="2253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251" name="Google Shape;251;p22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3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4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6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9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13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14" hasCustomPrompt="1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5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-1584350" y="287197"/>
            <a:ext cx="2181807" cy="218180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 rot="5400000">
            <a:off x="7650425" y="37479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272" name="Google Shape;272;p23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 rot="-2700000">
            <a:off x="242648" y="43225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 rot="-2700000">
            <a:off x="5260819" y="48410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1447" y="8107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 rot="-2700000">
            <a:off x="8687852" y="25622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 rot="-2700000">
            <a:off x="4121110" y="1023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7" r:id="rId5"/>
    <p:sldLayoutId id="2147483658" r:id="rId6"/>
    <p:sldLayoutId id="2147483665" r:id="rId7"/>
    <p:sldLayoutId id="2147483668" r:id="rId8"/>
    <p:sldLayoutId id="2147483669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824778" y="1543331"/>
            <a:ext cx="5514300" cy="1856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Agency FB" panose="020B0503020202020204" pitchFamily="34" charset="0"/>
              </a:rPr>
              <a:t>Expense Details For The Month Of June</a:t>
            </a:r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2505069" y="3819892"/>
            <a:ext cx="42837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Analytics Project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7420916" y="3650719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5052" y="445429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69" cy="1110342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31"/>
          <p:cNvSpPr txBox="1">
            <a:spLocks noGrp="1"/>
          </p:cNvSpPr>
          <p:nvPr>
            <p:ph type="ctrTitle" idx="2"/>
          </p:nvPr>
        </p:nvSpPr>
        <p:spPr>
          <a:xfrm>
            <a:off x="6431280" y="562926"/>
            <a:ext cx="2240211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Bold Condensed" panose="020B0502040204020203" pitchFamily="34" charset="0"/>
              </a:rPr>
              <a:t>Project: Task 1</a:t>
            </a:r>
            <a:endParaRPr dirty="0">
              <a:latin typeface="Bahnschrift SemiBold Condensed" panose="020B0502040204020203" pitchFamily="34" charset="0"/>
            </a:endParaRPr>
          </a:p>
        </p:txBody>
      </p: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476113" y="3650719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43487B7-B2D4-6A0C-A859-C83A1138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63" y="1836133"/>
            <a:ext cx="1182727" cy="1042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4"/>
          <p:cNvSpPr txBox="1">
            <a:spLocks noGrp="1"/>
          </p:cNvSpPr>
          <p:nvPr>
            <p:ph type="title"/>
          </p:nvPr>
        </p:nvSpPr>
        <p:spPr>
          <a:xfrm>
            <a:off x="954698" y="1320788"/>
            <a:ext cx="4740900" cy="595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Bahnschrift SemiBold Condensed" panose="020B0502040204020203" pitchFamily="34" charset="0"/>
              </a:rPr>
              <a:t>Presented By:</a:t>
            </a:r>
            <a:endParaRPr sz="3200" b="1" dirty="0">
              <a:latin typeface="Bahnschrift SemiBold Condensed" panose="020B0502040204020203" pitchFamily="34" charset="0"/>
            </a:endParaRPr>
          </a:p>
        </p:txBody>
      </p:sp>
      <p:grpSp>
        <p:nvGrpSpPr>
          <p:cNvPr id="875" name="Google Shape;875;p44"/>
          <p:cNvGrpSpPr/>
          <p:nvPr/>
        </p:nvGrpSpPr>
        <p:grpSpPr>
          <a:xfrm>
            <a:off x="6312823" y="1638972"/>
            <a:ext cx="1734725" cy="1955314"/>
            <a:chOff x="2594603" y="2081903"/>
            <a:chExt cx="871327" cy="982126"/>
          </a:xfrm>
        </p:grpSpPr>
        <p:sp>
          <p:nvSpPr>
            <p:cNvPr id="876" name="Google Shape;876;p44"/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4"/>
          <p:cNvGrpSpPr/>
          <p:nvPr/>
        </p:nvGrpSpPr>
        <p:grpSpPr>
          <a:xfrm>
            <a:off x="5636660" y="3135163"/>
            <a:ext cx="1001914" cy="1001824"/>
            <a:chOff x="4246593" y="503852"/>
            <a:chExt cx="902056" cy="901976"/>
          </a:xfrm>
        </p:grpSpPr>
        <p:grpSp>
          <p:nvGrpSpPr>
            <p:cNvPr id="891" name="Google Shape;891;p4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892" name="Google Shape;892;p4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4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4" name="Google Shape;894;p4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6" name="Google Shape;896;p4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897" name="Google Shape;897;p4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4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4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874;p44">
            <a:extLst>
              <a:ext uri="{FF2B5EF4-FFF2-40B4-BE49-F238E27FC236}">
                <a16:creationId xmlns:a16="http://schemas.microsoft.com/office/drawing/2014/main" id="{6CCA4E71-A0F5-DD8C-0DFC-7D8543F541D9}"/>
              </a:ext>
            </a:extLst>
          </p:cNvPr>
          <p:cNvSpPr txBox="1">
            <a:spLocks/>
          </p:cNvSpPr>
          <p:nvPr/>
        </p:nvSpPr>
        <p:spPr>
          <a:xfrm>
            <a:off x="954698" y="1888899"/>
            <a:ext cx="4740900" cy="209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5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1. Ritam Das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2. Aritra Bhattarcharjee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3. Partha Sadhu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4. Preethaa Dutta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0DBD0-65DA-AFC6-BF2F-FEC561A3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48" y="553637"/>
            <a:ext cx="1880044" cy="9298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CC540F-9784-DA9D-7EF2-92DE23D8D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89" y="1761474"/>
            <a:ext cx="1225402" cy="1030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6CA59-6040-E6D0-A827-E8BD6B788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518" y="3359898"/>
            <a:ext cx="1280271" cy="993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title"/>
          </p:nvPr>
        </p:nvSpPr>
        <p:spPr>
          <a:xfrm>
            <a:off x="496487" y="227567"/>
            <a:ext cx="4363895" cy="59018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Bahnschrift SemiBold Condensed" panose="020B0502040204020203" pitchFamily="34" charset="0"/>
              </a:rPr>
              <a:t>Question: 1</a:t>
            </a:r>
            <a:endParaRPr sz="28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661" name="Google Shape;661;p38"/>
          <p:cNvSpPr txBox="1">
            <a:spLocks noGrp="1"/>
          </p:cNvSpPr>
          <p:nvPr>
            <p:ph type="subTitle" idx="3"/>
          </p:nvPr>
        </p:nvSpPr>
        <p:spPr>
          <a:xfrm>
            <a:off x="496487" y="652548"/>
            <a:ext cx="5556776" cy="2054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Insert Pivot Table:</a:t>
            </a:r>
            <a:r>
              <a:rPr lang="en-US" sz="1200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200" dirty="0">
                <a:solidFill>
                  <a:srgbClr val="17175A"/>
                </a:solidFill>
              </a:rPr>
              <a:t>          </a:t>
            </a:r>
            <a:r>
              <a:rPr lang="en-US" sz="1200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Navigate to the Insert tab.</a:t>
            </a:r>
            <a:br>
              <a:rPr lang="en-US" sz="1200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          Select PivotTable.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Select Data Range: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200" dirty="0">
                <a:solidFill>
                  <a:srgbClr val="17175A"/>
                </a:solidFill>
              </a:rPr>
              <a:t>          </a:t>
            </a:r>
            <a:r>
              <a:rPr lang="en-US" sz="1200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Select all the data range from the “Expense Details for the month of June” table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Configure PivotTable Fields: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200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          Drag Category to Rows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200" dirty="0">
                <a:solidFill>
                  <a:srgbClr val="17175A"/>
                </a:solidFill>
                <a:latin typeface="Inter"/>
                <a:ea typeface="Inter"/>
                <a:cs typeface="Inter"/>
                <a:sym typeface="Inter"/>
              </a:rPr>
              <a:t>          Drag expense (INR) to Values area (ensure it sums the expenses).</a:t>
            </a:r>
          </a:p>
        </p:txBody>
      </p:sp>
      <p:sp>
        <p:nvSpPr>
          <p:cNvPr id="663" name="Google Shape;663;p38"/>
          <p:cNvSpPr txBox="1">
            <a:spLocks noGrp="1"/>
          </p:cNvSpPr>
          <p:nvPr>
            <p:ph type="subTitle" idx="5"/>
          </p:nvPr>
        </p:nvSpPr>
        <p:spPr>
          <a:xfrm>
            <a:off x="5209083" y="2796028"/>
            <a:ext cx="3607738" cy="2054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200" b="1" dirty="0"/>
              <a:t>Select PivotTable: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IN" sz="1200" b="1" dirty="0"/>
              <a:t>        </a:t>
            </a:r>
            <a:r>
              <a:rPr lang="en-IN" sz="1200" dirty="0"/>
              <a:t>Click anywhere in the PivotTable.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200" b="1" dirty="0"/>
              <a:t>Insert PivotChart: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N" sz="1200" dirty="0"/>
              <a:t>       Navigate to the Insert tab.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N" sz="1200" dirty="0"/>
              <a:t>       Select PivotChart.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N" sz="1200" dirty="0"/>
              <a:t>       Choose Pie Chart for visual representation.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200" b="1" dirty="0"/>
              <a:t>Format Chart: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N" sz="1200" dirty="0"/>
              <a:t>       Show data labels.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N" sz="1200" dirty="0"/>
              <a:t>       Display percentages.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4810802" y="817756"/>
            <a:ext cx="796562" cy="463444"/>
            <a:chOff x="3577367" y="1677509"/>
            <a:chExt cx="1393254" cy="851132"/>
          </a:xfrm>
        </p:grpSpPr>
        <p:sp>
          <p:nvSpPr>
            <p:cNvPr id="666" name="Google Shape;666;p38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338387" y="359382"/>
            <a:ext cx="775893" cy="643436"/>
            <a:chOff x="7329141" y="362469"/>
            <a:chExt cx="1022136" cy="829949"/>
          </a:xfrm>
        </p:grpSpPr>
        <p:sp>
          <p:nvSpPr>
            <p:cNvPr id="691" name="Google Shape;691;p38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3" name="Google Shape;693;p38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694" name="Google Shape;694;p38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6" name="Google Shape;696;p38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918AB3-FF3E-08C0-767F-B2B92CDB8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3"/>
          <a:stretch/>
        </p:blipFill>
        <p:spPr>
          <a:xfrm>
            <a:off x="5937879" y="497222"/>
            <a:ext cx="2878942" cy="2219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77826-3087-ED3B-FF62-590386FE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8" y="2737491"/>
            <a:ext cx="4320260" cy="212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/>
      <p:bldP spid="661" grpId="0" build="p"/>
      <p:bldP spid="6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33217" y="223057"/>
            <a:ext cx="7704000" cy="536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Bahnschrift SemiBold Condensed" panose="020B0502040204020203" pitchFamily="34" charset="0"/>
              </a:rPr>
              <a:t>Question: 2</a:t>
            </a:r>
            <a:endParaRPr sz="28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526" name="Google Shape;526;p33"/>
          <p:cNvSpPr txBox="1">
            <a:spLocks noGrp="1"/>
          </p:cNvSpPr>
          <p:nvPr>
            <p:ph type="subTitle" idx="1"/>
          </p:nvPr>
        </p:nvSpPr>
        <p:spPr>
          <a:xfrm>
            <a:off x="738028" y="723780"/>
            <a:ext cx="6222000" cy="374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Pivot table on how much is Nitin spending on different items</a:t>
            </a:r>
          </a:p>
        </p:txBody>
      </p:sp>
      <p:sp>
        <p:nvSpPr>
          <p:cNvPr id="533" name="Google Shape;533;p33"/>
          <p:cNvSpPr txBox="1">
            <a:spLocks noGrp="1"/>
          </p:cNvSpPr>
          <p:nvPr>
            <p:ph type="subTitle" idx="4"/>
          </p:nvPr>
        </p:nvSpPr>
        <p:spPr>
          <a:xfrm>
            <a:off x="733979" y="4172183"/>
            <a:ext cx="7044247" cy="61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Here we can see from the data that Nitin spending a bit much on Foodgrains and </a:t>
            </a:r>
            <a:r>
              <a:rPr lang="en-US" sz="1200" dirty="0" err="1"/>
              <a:t>cerials</a:t>
            </a:r>
            <a:r>
              <a:rPr lang="en-US" sz="1200" dirty="0"/>
              <a:t>, House help, Movie, ticket, and on his Sister’s birthday gift.</a:t>
            </a:r>
          </a:p>
        </p:txBody>
      </p:sp>
      <p:grpSp>
        <p:nvGrpSpPr>
          <p:cNvPr id="538" name="Google Shape;538;p33"/>
          <p:cNvGrpSpPr/>
          <p:nvPr/>
        </p:nvGrpSpPr>
        <p:grpSpPr>
          <a:xfrm>
            <a:off x="3001663" y="154934"/>
            <a:ext cx="847365" cy="527745"/>
            <a:chOff x="713232" y="1645097"/>
            <a:chExt cx="1269123" cy="979170"/>
          </a:xfrm>
        </p:grpSpPr>
        <p:sp>
          <p:nvSpPr>
            <p:cNvPr id="539" name="Google Shape;539;p33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33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B128DE3-4A14-0B1F-608E-641D084F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0" y="1240559"/>
            <a:ext cx="3461883" cy="25206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57D006-28CC-E8E0-C05D-60BF0B443F9F}"/>
              </a:ext>
            </a:extLst>
          </p:cNvPr>
          <p:cNvSpPr txBox="1"/>
          <p:nvPr/>
        </p:nvSpPr>
        <p:spPr>
          <a:xfrm>
            <a:off x="5423668" y="651912"/>
            <a:ext cx="2105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Beverages-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Bread and bakery-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Chips and fruits-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Electricity bills-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Foodgrains</a:t>
            </a:r>
            <a:r>
              <a:rPr lang="en-IN" sz="1200" dirty="0"/>
              <a:t> and </a:t>
            </a:r>
            <a:r>
              <a:rPr lang="en-IN" sz="1200" dirty="0" err="1"/>
              <a:t>cerials</a:t>
            </a:r>
            <a:r>
              <a:rPr lang="en-IN" sz="12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Fruit-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Gas-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House help-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Mother’s medicine-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Movie-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Oil and spices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Online food order-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Railway monthly ticket-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Shoe’s-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Sister’s birthday gift-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Tshirts</a:t>
            </a:r>
            <a:r>
              <a:rPr lang="en-IN" sz="1200" dirty="0"/>
              <a:t> and jeans-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Vegetables-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Grand total-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B6ACDA-48ED-809A-6BB6-B07F3679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027" y="651912"/>
            <a:ext cx="709758" cy="3403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BC1763-8E76-0588-A21F-0F1455F22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354" y="77720"/>
            <a:ext cx="833768" cy="682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552818E-136A-208A-EF21-0BC8A5F273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94"/>
          <a:stretch/>
        </p:blipFill>
        <p:spPr>
          <a:xfrm>
            <a:off x="394341" y="1192332"/>
            <a:ext cx="5031629" cy="2886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/>
      <p:bldP spid="526" grpId="0" build="p"/>
      <p:bldP spid="533" grpId="0" build="p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>
            <a:spLocks noGrp="1"/>
          </p:cNvSpPr>
          <p:nvPr>
            <p:ph type="title"/>
          </p:nvPr>
        </p:nvSpPr>
        <p:spPr>
          <a:xfrm>
            <a:off x="437950" y="204959"/>
            <a:ext cx="5472196" cy="56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Bahnschrift SemiBold Condensed" panose="020B0502040204020203" pitchFamily="34" charset="0"/>
              </a:rPr>
              <a:t>Question: 3</a:t>
            </a:r>
          </a:p>
        </p:txBody>
      </p:sp>
      <p:sp>
        <p:nvSpPr>
          <p:cNvPr id="484" name="Google Shape;484;p32"/>
          <p:cNvSpPr txBox="1">
            <a:spLocks noGrp="1"/>
          </p:cNvSpPr>
          <p:nvPr>
            <p:ph type="body" idx="1"/>
          </p:nvPr>
        </p:nvSpPr>
        <p:spPr>
          <a:xfrm>
            <a:off x="437949" y="672973"/>
            <a:ext cx="6214149" cy="693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times money has been spent against different items of each category (Pivot Table)</a:t>
            </a:r>
            <a:endParaRPr dirty="0"/>
          </a:p>
        </p:txBody>
      </p:sp>
      <p:grpSp>
        <p:nvGrpSpPr>
          <p:cNvPr id="488" name="Google Shape;488;p32"/>
          <p:cNvGrpSpPr/>
          <p:nvPr/>
        </p:nvGrpSpPr>
        <p:grpSpPr>
          <a:xfrm>
            <a:off x="3748294" y="3771484"/>
            <a:ext cx="1039089" cy="1041982"/>
            <a:chOff x="2594603" y="2081903"/>
            <a:chExt cx="871327" cy="982126"/>
          </a:xfrm>
        </p:grpSpPr>
        <p:sp>
          <p:nvSpPr>
            <p:cNvPr id="489" name="Google Shape;489;p32"/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0BE705-7E24-7375-FD30-37806B002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6" b="9229"/>
          <a:stretch/>
        </p:blipFill>
        <p:spPr>
          <a:xfrm>
            <a:off x="6652098" y="806314"/>
            <a:ext cx="2085184" cy="1097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FB3813-368F-ACB3-32CF-85FF29304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8" y="1448659"/>
            <a:ext cx="2624918" cy="1686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30876-9C93-C15C-CB38-E6378C049B67}"/>
              </a:ext>
            </a:extLst>
          </p:cNvPr>
          <p:cNvSpPr txBox="1"/>
          <p:nvPr/>
        </p:nvSpPr>
        <p:spPr>
          <a:xfrm>
            <a:off x="3263590" y="1554214"/>
            <a:ext cx="333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Too much time expenses on Grocery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1F24E-4D7C-F827-0277-4DB9F9A1D23D}"/>
              </a:ext>
            </a:extLst>
          </p:cNvPr>
          <p:cNvSpPr txBox="1"/>
          <p:nvPr/>
        </p:nvSpPr>
        <p:spPr>
          <a:xfrm>
            <a:off x="437948" y="3335976"/>
            <a:ext cx="481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Filter the data to display the data for Grocery items and Shopping items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592D7-275C-70A7-DD6B-61D113B067D4}"/>
              </a:ext>
            </a:extLst>
          </p:cNvPr>
          <p:cNvSpPr txBox="1"/>
          <p:nvPr/>
        </p:nvSpPr>
        <p:spPr>
          <a:xfrm>
            <a:off x="437948" y="3956654"/>
            <a:ext cx="16287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Grocery – 15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Shopping- 2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8FCCA-AE0E-AA11-29B1-348F6217E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608" y="3004018"/>
            <a:ext cx="3010444" cy="18094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B3B79E-EE8E-CD50-231C-2955025AD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174" y="2112600"/>
            <a:ext cx="823031" cy="682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484" grpId="0" build="p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>
            <a:spLocks noGrp="1"/>
          </p:cNvSpPr>
          <p:nvPr>
            <p:ph type="title"/>
          </p:nvPr>
        </p:nvSpPr>
        <p:spPr>
          <a:xfrm>
            <a:off x="485499" y="278001"/>
            <a:ext cx="657694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Bahnschrift SemiBold Condensed" panose="020B0502040204020203" pitchFamily="34" charset="0"/>
              </a:rPr>
              <a:t>Question: 4</a:t>
            </a:r>
            <a:endParaRPr sz="28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605" name="Google Shape;605;p36"/>
          <p:cNvSpPr txBox="1">
            <a:spLocks noGrp="1"/>
          </p:cNvSpPr>
          <p:nvPr>
            <p:ph type="body" idx="1"/>
          </p:nvPr>
        </p:nvSpPr>
        <p:spPr>
          <a:xfrm>
            <a:off x="4727529" y="1797063"/>
            <a:ext cx="3936300" cy="168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 the pivot table the highest expense is marked in red color.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second highest expense is marked in green color.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lowest expense is marked in yellow color.</a:t>
            </a:r>
            <a:endParaRPr lang="en-IN" sz="1400" dirty="0"/>
          </a:p>
        </p:txBody>
      </p:sp>
      <p:grpSp>
        <p:nvGrpSpPr>
          <p:cNvPr id="606" name="Google Shape;606;p36"/>
          <p:cNvGrpSpPr/>
          <p:nvPr/>
        </p:nvGrpSpPr>
        <p:grpSpPr>
          <a:xfrm>
            <a:off x="7266015" y="3830061"/>
            <a:ext cx="1585731" cy="960608"/>
            <a:chOff x="-215300" y="3851305"/>
            <a:chExt cx="1694813" cy="830678"/>
          </a:xfrm>
        </p:grpSpPr>
        <p:sp>
          <p:nvSpPr>
            <p:cNvPr id="607" name="Google Shape;607;p3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3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609" name="Google Shape;609;p3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3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605;p36">
            <a:extLst>
              <a:ext uri="{FF2B5EF4-FFF2-40B4-BE49-F238E27FC236}">
                <a16:creationId xmlns:a16="http://schemas.microsoft.com/office/drawing/2014/main" id="{DCBE792F-848A-2B55-0D41-49F655A69884}"/>
              </a:ext>
            </a:extLst>
          </p:cNvPr>
          <p:cNvSpPr txBox="1">
            <a:spLocks/>
          </p:cNvSpPr>
          <p:nvPr/>
        </p:nvSpPr>
        <p:spPr>
          <a:xfrm>
            <a:off x="480173" y="736430"/>
            <a:ext cx="7144444" cy="90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Inter"/>
              <a:buNone/>
            </a:pPr>
            <a:r>
              <a:rPr lang="en-US" sz="1400" dirty="0"/>
              <a:t>What amount is spent on each item of the categories with highest and 2nd highest expense amount (Pivot table).</a:t>
            </a:r>
            <a:br>
              <a:rPr lang="en-US" sz="1400" dirty="0"/>
            </a:br>
            <a:r>
              <a:rPr lang="en-US" sz="1400" dirty="0"/>
              <a:t>Visually represent the data with data bars (Conditional formatting)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38CE4-8F5E-5698-E6F2-83343CF5A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5"/>
          <a:stretch/>
        </p:blipFill>
        <p:spPr>
          <a:xfrm>
            <a:off x="480171" y="1639036"/>
            <a:ext cx="4311670" cy="3012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B1F58-9325-0C7D-2AD8-0743B2D94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116" y="352831"/>
            <a:ext cx="1176630" cy="1042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463F7-AEA8-ED12-AB2E-2C7A2D079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88" y="3631456"/>
            <a:ext cx="1156371" cy="1156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" grpId="0"/>
      <p:bldP spid="605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11F8-F3E7-E504-01D8-FE2E7319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00" y="1419922"/>
            <a:ext cx="3480578" cy="988858"/>
          </a:xfrm>
        </p:spPr>
        <p:txBody>
          <a:bodyPr/>
          <a:lstStyle/>
          <a:p>
            <a:r>
              <a:rPr lang="en-IN" sz="7200" b="1" dirty="0">
                <a:latin typeface="Bahnschrift SemiBold Condensed" panose="020B0502040204020203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EE997-958A-B959-0215-93F3E4C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300" y="2571750"/>
            <a:ext cx="3214852" cy="502800"/>
          </a:xfrm>
        </p:spPr>
        <p:txBody>
          <a:bodyPr/>
          <a:lstStyle/>
          <a:p>
            <a:r>
              <a:rPr lang="en-US" b="1" dirty="0"/>
              <a:t>Do you have any question?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330D6-DE04-D7FC-A8A3-06DA2538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8" y="3342846"/>
            <a:ext cx="2243522" cy="1109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A4FF11-879F-1D8A-4F86-B7DAA773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57" y="672928"/>
            <a:ext cx="1541969" cy="1296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86E8A-B163-E794-E8BE-2E0578916A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591" b="46216"/>
          <a:stretch/>
        </p:blipFill>
        <p:spPr>
          <a:xfrm>
            <a:off x="6239152" y="3174092"/>
            <a:ext cx="2168674" cy="1672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1BA1E-AC0D-4D74-AEDB-0A981139B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291" t="33676" r="27055" b="35008"/>
          <a:stretch/>
        </p:blipFill>
        <p:spPr>
          <a:xfrm>
            <a:off x="818201" y="515823"/>
            <a:ext cx="2168675" cy="16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350</Words>
  <Application>Microsoft Office PowerPoint</Application>
  <PresentationFormat>On-screen Show (16:9)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Agency FB</vt:lpstr>
      <vt:lpstr>Bahnschrift SemiBold Condensed</vt:lpstr>
      <vt:lpstr>Calibri</vt:lpstr>
      <vt:lpstr>Arial</vt:lpstr>
      <vt:lpstr>Inter</vt:lpstr>
      <vt:lpstr>Darker Grotesque SemiBold</vt:lpstr>
      <vt:lpstr>Passion One</vt:lpstr>
      <vt:lpstr>Wingdings</vt:lpstr>
      <vt:lpstr>Bebas Neue</vt:lpstr>
      <vt:lpstr>Data Analysis and Statistics - 4th grade by Slidesgo</vt:lpstr>
      <vt:lpstr>Expense Details For The Month Of June</vt:lpstr>
      <vt:lpstr>Presented By:</vt:lpstr>
      <vt:lpstr>Question: 1</vt:lpstr>
      <vt:lpstr>Question: 2</vt:lpstr>
      <vt:lpstr>Question: 3</vt:lpstr>
      <vt:lpstr>Question: 4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Preethaa Dutta</dc:creator>
  <cp:lastModifiedBy>Preethaa Dutta</cp:lastModifiedBy>
  <cp:revision>20</cp:revision>
  <dcterms:modified xsi:type="dcterms:W3CDTF">2024-06-23T13:13:03Z</dcterms:modified>
</cp:coreProperties>
</file>