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59" r:id="rId4"/>
    <p:sldId id="269" r:id="rId5"/>
    <p:sldId id="297" r:id="rId6"/>
    <p:sldId id="298" r:id="rId7"/>
    <p:sldId id="264" r:id="rId8"/>
    <p:sldId id="266" r:id="rId9"/>
    <p:sldId id="300" r:id="rId10"/>
    <p:sldId id="301" r:id="rId11"/>
    <p:sldId id="302" r:id="rId12"/>
    <p:sldId id="299" r:id="rId13"/>
  </p:sldIdLst>
  <p:sldSz cx="9144000" cy="5143500" type="screen16x9"/>
  <p:notesSz cx="6858000" cy="9144000"/>
  <p:embeddedFontLst>
    <p:embeddedFont>
      <p:font typeface="Advent Pro SemiBold" panose="020B0604020202020204" charset="0"/>
      <p:regular r:id="rId15"/>
      <p:bold r:id="rId16"/>
      <p:italic r:id="rId17"/>
      <p:boldItalic r:id="rId18"/>
    </p:embeddedFon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7CEE35-D1D7-4EB4-B5D8-436A37FE0F5F}">
  <a:tblStyle styleId="{FC7CEE35-D1D7-4EB4-B5D8-436A37FE0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9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Analysis Project</a:t>
            </a: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/>
              <a:t>Credit Card Transaction &amp; Customer Report</a:t>
            </a:r>
            <a:endParaRPr sz="4800" b="1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7515724" y="344805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DBCB1E-4799-8681-A928-54B373C7A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034" y="381742"/>
            <a:ext cx="7707490" cy="577800"/>
          </a:xfrm>
        </p:spPr>
        <p:txBody>
          <a:bodyPr/>
          <a:lstStyle/>
          <a:p>
            <a:r>
              <a:rPr lang="en-US" b="1" dirty="0"/>
              <a:t>Credit Card Customer Report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D6B21C-34E0-2F99-698A-88CBC71F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313"/>
          <a:stretch/>
        </p:blipFill>
        <p:spPr>
          <a:xfrm>
            <a:off x="1959172" y="3119222"/>
            <a:ext cx="2091931" cy="1857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631FEA-BD4A-D9BE-50D0-3D8D07C6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884" r="23750"/>
          <a:stretch/>
        </p:blipFill>
        <p:spPr>
          <a:xfrm>
            <a:off x="4665823" y="3119222"/>
            <a:ext cx="2091805" cy="1857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72D59C-3806-FA8A-83CB-9A1867FC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91" r="42051"/>
          <a:stretch/>
        </p:blipFill>
        <p:spPr>
          <a:xfrm>
            <a:off x="6069346" y="1095691"/>
            <a:ext cx="2091805" cy="1857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467F2C-DFD8-9588-3900-DED6613C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94" r="63141"/>
          <a:stretch/>
        </p:blipFill>
        <p:spPr>
          <a:xfrm>
            <a:off x="3339690" y="1095691"/>
            <a:ext cx="2091805" cy="18571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EE0581-4CEF-C9A6-553E-E1802636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1635"/>
          <a:stretch/>
        </p:blipFill>
        <p:spPr>
          <a:xfrm>
            <a:off x="610034" y="1095692"/>
            <a:ext cx="2091805" cy="1857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BE5CD-7360-1CC4-BFBF-2E0823912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480" y="4325630"/>
            <a:ext cx="202410" cy="202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7CF647-BA01-9AA4-68E6-3D3653DE3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786" y="4706889"/>
            <a:ext cx="109738" cy="1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AE948-E407-0ABD-2131-914EEB45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3" y="1072662"/>
            <a:ext cx="5746807" cy="269661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/>
              <a:t>The dashboard shows gender wise reports and charts.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/>
              <a:t>The dashboard shows specific date wise reports and charts.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/>
              <a:t>When new data is uploaded to database the dashboard updates as per the new data.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520B50-D903-156D-133F-21EC749F5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Features: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C126E-C2A4-B54A-5D55-F10312A6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87" y="993871"/>
            <a:ext cx="1280271" cy="1274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71AA9-ABD7-0D8D-C6F0-D67E7FFC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29" y="94169"/>
            <a:ext cx="140220" cy="1956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2D4B4A-2C50-643F-F14A-EB8B377F0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858" y="462810"/>
            <a:ext cx="243861" cy="237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4B99-3C66-9D57-591A-3FDB87A53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066" y="518737"/>
            <a:ext cx="181838" cy="1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6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6AC2-8C6B-03FE-0B00-27361F615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159" y="2051512"/>
            <a:ext cx="3709681" cy="1040475"/>
          </a:xfrm>
        </p:spPr>
        <p:txBody>
          <a:bodyPr/>
          <a:lstStyle/>
          <a:p>
            <a:r>
              <a:rPr lang="en-IN" sz="66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D673E-726A-7267-9A5A-7CCFFE486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159" y="2928434"/>
            <a:ext cx="3709681" cy="474433"/>
          </a:xfrm>
        </p:spPr>
        <p:txBody>
          <a:bodyPr/>
          <a:lstStyle/>
          <a:p>
            <a:r>
              <a:rPr lang="en-US" dirty="0"/>
              <a:t>Feel free to ask any question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9FE07-527F-94E2-B904-BA668F34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94" y="3906067"/>
            <a:ext cx="109738" cy="109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ED889-747A-9591-43B9-E025D007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454" y="3771218"/>
            <a:ext cx="195089" cy="871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B4FC0D-8F3C-64EE-B3DB-9EB5211B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2" y="4306634"/>
            <a:ext cx="243861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618825" y="1608353"/>
            <a:ext cx="6318306" cy="2427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" sz="2400" dirty="0"/>
              <a:t>Preethaa Dutta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</a:pPr>
            <a:r>
              <a:rPr lang="en" sz="2400" dirty="0"/>
              <a:t>     Anudip ID: </a:t>
            </a:r>
            <a:r>
              <a:rPr lang="en-IN" sz="2400" dirty="0"/>
              <a:t>AF0404154</a:t>
            </a:r>
            <a:endParaRPr lang="en" sz="2400" dirty="0"/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Ø"/>
            </a:pPr>
            <a:r>
              <a:rPr lang="en" sz="2400" dirty="0"/>
              <a:t>Sutanu Maity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</a:pPr>
            <a:r>
              <a:rPr lang="en" sz="2400" dirty="0"/>
              <a:t>     </a:t>
            </a:r>
            <a:r>
              <a:rPr lang="en-IN" sz="2400" dirty="0"/>
              <a:t>Anudip ID: AF0406069</a:t>
            </a:r>
            <a:endParaRPr lang="en" sz="24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783290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Created By -</a:t>
            </a:r>
            <a:endParaRPr b="1" dirty="0"/>
          </a:p>
        </p:txBody>
      </p:sp>
      <p:sp>
        <p:nvSpPr>
          <p:cNvPr id="488" name="Google Shape;488;p27"/>
          <p:cNvSpPr/>
          <p:nvPr/>
        </p:nvSpPr>
        <p:spPr>
          <a:xfrm>
            <a:off x="4158598" y="29799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208454" y="49331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E43D0A6-84FE-E531-6BF9-7DBF2180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52" y="1608353"/>
            <a:ext cx="3365933" cy="13907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9A5428-42C2-3B07-9A1B-CA9014A29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858" y="3395244"/>
            <a:ext cx="2773920" cy="8657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037D7D-F5B2-C917-3204-D357834E0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61" y="0"/>
            <a:ext cx="140220" cy="19569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4" y="1679174"/>
            <a:ext cx="3953176" cy="2390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develop a comprehensive credit card weekly dashboard that provides real-time insights into key performance matrices and trends, enabling stakeholders to monitor and analyze credit card operations effectively.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4" y="512976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Objective:-</a:t>
            </a:r>
            <a:endParaRPr b="1"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C9DC169-D3C4-8FE5-DBA9-2E72E507C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7" y="981211"/>
            <a:ext cx="1767993" cy="153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0FF84-EE16-AD5D-2EB6-4C110E8B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141" y="3090395"/>
            <a:ext cx="2773920" cy="1146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A8FF1-664A-9EBB-C467-E0DD6C1CC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393" y="862328"/>
            <a:ext cx="243861" cy="237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4159C-A213-BBFF-DE3A-D917BDBB5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860" y="3743034"/>
            <a:ext cx="167327" cy="167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6EBAE-D67D-8827-D63E-C64982ACE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2422" y="291992"/>
            <a:ext cx="145871" cy="145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1D287-F4C5-7C00-7072-442249D90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966" y="1816281"/>
            <a:ext cx="188210" cy="1835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22ACC-7081-D93B-4218-9EFD5B2A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24" y="1354015"/>
            <a:ext cx="135266" cy="131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6" name="Google Shape;1086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8" name="Google Shape;1088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0" name="Google Shape;1090;p38"/>
          <p:cNvSpPr txBox="1">
            <a:spLocks noGrp="1"/>
          </p:cNvSpPr>
          <p:nvPr>
            <p:ph type="ctrTitle"/>
          </p:nvPr>
        </p:nvSpPr>
        <p:spPr>
          <a:xfrm>
            <a:off x="618813" y="617217"/>
            <a:ext cx="784866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Steps for creating the project:-</a:t>
            </a:r>
            <a:endParaRPr b="1" dirty="0"/>
          </a:p>
        </p:txBody>
      </p:sp>
      <p:cxnSp>
        <p:nvCxnSpPr>
          <p:cNvPr id="1091" name="Google Shape;1091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3" name="Google Shape;1093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6" name="Google Shape;1096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9" name="Google Shape;1099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2" name="Google Shape;1102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18813" y="17350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Import data to SQL database</a:t>
            </a:r>
            <a:endParaRPr sz="1400" dirty="0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6720688" y="3438422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/>
              <a:t>Export &amp; share</a:t>
            </a:r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2532900" y="343113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Data processing and DAX query</a:t>
            </a:r>
            <a:endParaRPr sz="1400" dirty="0"/>
          </a:p>
        </p:txBody>
      </p:sp>
      <p:sp>
        <p:nvSpPr>
          <p:cNvPr id="1111" name="Google Shape;1111;p38"/>
          <p:cNvSpPr txBox="1">
            <a:spLocks noGrp="1"/>
          </p:cNvSpPr>
          <p:nvPr>
            <p:ph type="subTitle" idx="4294967295"/>
          </p:nvPr>
        </p:nvSpPr>
        <p:spPr>
          <a:xfrm>
            <a:off x="4575819" y="1753079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Design Dashboard &amp; Insights </a:t>
            </a: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Step 1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1"/>
                </a:solidFill>
              </a:rPr>
              <a:t>Step 2</a:t>
            </a:r>
          </a:p>
        </p:txBody>
      </p:sp>
      <p:sp>
        <p:nvSpPr>
          <p:cNvPr id="1114" name="Google Shape;1114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3"/>
                </a:solidFill>
              </a:rPr>
              <a:t>Step 3</a:t>
            </a:r>
          </a:p>
        </p:txBody>
      </p:sp>
      <p:sp>
        <p:nvSpPr>
          <p:cNvPr id="1115" name="Google Shape;1115;p38"/>
          <p:cNvSpPr txBox="1">
            <a:spLocks noGrp="1"/>
          </p:cNvSpPr>
          <p:nvPr>
            <p:ph type="ctrTitle" idx="4294967295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accent4"/>
                </a:solidFill>
              </a:rPr>
              <a:t>Step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D5C2C1-E042-44CE-E484-48714193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25" y="1025437"/>
            <a:ext cx="4343972" cy="3542112"/>
          </a:xfrm>
        </p:spPr>
        <p:txBody>
          <a:bodyPr/>
          <a:lstStyle/>
          <a:p>
            <a:r>
              <a:rPr lang="en-US" dirty="0"/>
              <a:t>AgeGroup = SWITCH(</a:t>
            </a:r>
          </a:p>
          <a:p>
            <a:r>
              <a:rPr lang="en-US" dirty="0"/>
              <a:t> TRUE(),</a:t>
            </a:r>
          </a:p>
          <a:p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30, "20-30",</a:t>
            </a:r>
          </a:p>
          <a:p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30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40, "30-40",</a:t>
            </a:r>
          </a:p>
          <a:p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40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50, "40-50",</a:t>
            </a:r>
          </a:p>
          <a:p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50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60, "50-60",</a:t>
            </a:r>
          </a:p>
          <a:p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60, "60+",</a:t>
            </a:r>
          </a:p>
          <a:p>
            <a:r>
              <a:rPr lang="en-US" dirty="0"/>
              <a:t> "unknown"</a:t>
            </a:r>
          </a:p>
          <a:p>
            <a:r>
              <a:rPr lang="en-US" dirty="0"/>
              <a:t> 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B5C20C-DA4F-55DD-9DBA-C922E04D34F2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IN" b="1" dirty="0"/>
              <a:t>DAX Queries:-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3105D3-A1B6-B492-31E9-70629A22E7AB}"/>
              </a:ext>
            </a:extLst>
          </p:cNvPr>
          <p:cNvSpPr txBox="1">
            <a:spLocks/>
          </p:cNvSpPr>
          <p:nvPr/>
        </p:nvSpPr>
        <p:spPr>
          <a:xfrm>
            <a:off x="4906537" y="1005077"/>
            <a:ext cx="3746809" cy="2371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IncomeGroup = SWITCH(</a:t>
            </a:r>
          </a:p>
          <a:p>
            <a:r>
              <a:rPr lang="en-US" dirty="0"/>
              <a:t> TRUE(),</a:t>
            </a:r>
          </a:p>
          <a:p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'[income] &lt; 35000, "Low",</a:t>
            </a:r>
          </a:p>
          <a:p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'[income] &gt;= 35000 &amp;&amp; 'public </a:t>
            </a:r>
            <a:r>
              <a:rPr lang="en-US" dirty="0" err="1"/>
              <a:t>cust_detail</a:t>
            </a:r>
            <a:r>
              <a:rPr lang="en-US" dirty="0"/>
              <a:t>'[income] &lt;70000, "Med",</a:t>
            </a:r>
          </a:p>
          <a:p>
            <a:r>
              <a:rPr lang="en-US" dirty="0"/>
              <a:t> 'public </a:t>
            </a:r>
            <a:r>
              <a:rPr lang="en-US" dirty="0" err="1"/>
              <a:t>cust_detail</a:t>
            </a:r>
            <a:r>
              <a:rPr lang="en-US" dirty="0"/>
              <a:t>'[income] &gt;= 70000, "High",</a:t>
            </a:r>
          </a:p>
          <a:p>
            <a:r>
              <a:rPr lang="en-US" dirty="0"/>
              <a:t> "unknown"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F505CC-2AEF-5488-93A6-10EC7651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44" y="3584603"/>
            <a:ext cx="2981202" cy="938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DB976-AF85-57FB-8CAA-6F6B9BF7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553" y="729763"/>
            <a:ext cx="285016" cy="37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1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D5C2C1-E042-44CE-E484-48714193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25" y="1025437"/>
            <a:ext cx="4343972" cy="3542112"/>
          </a:xfrm>
        </p:spPr>
        <p:txBody>
          <a:bodyPr/>
          <a:lstStyle/>
          <a:p>
            <a:r>
              <a:rPr lang="en-US" dirty="0"/>
              <a:t>week_num2 = WEEKNUM('public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r>
              <a:rPr lang="en-US" dirty="0"/>
              <a:t>Revenue =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annual_fees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total_trans_amt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interest_earned</a:t>
            </a:r>
            <a:r>
              <a:rPr lang="en-US" dirty="0"/>
              <a:t>]</a:t>
            </a:r>
          </a:p>
          <a:p>
            <a:r>
              <a:rPr lang="en-US" dirty="0" err="1"/>
              <a:t>Current_week_Reveneue</a:t>
            </a:r>
            <a:r>
              <a:rPr lang="en-US" dirty="0"/>
              <a:t> = CALCULATE(</a:t>
            </a:r>
          </a:p>
          <a:p>
            <a:r>
              <a:rPr lang="en-US" dirty="0"/>
              <a:t> SUM('public </a:t>
            </a:r>
            <a:r>
              <a:rPr lang="en-US" dirty="0" err="1"/>
              <a:t>cc_detail</a:t>
            </a:r>
            <a:r>
              <a:rPr lang="en-US" dirty="0"/>
              <a:t>'[Revenue]),</a:t>
            </a:r>
          </a:p>
          <a:p>
            <a:r>
              <a:rPr lang="en-US" dirty="0"/>
              <a:t> FILTER(</a:t>
            </a:r>
          </a:p>
          <a:p>
            <a:r>
              <a:rPr lang="en-US" dirty="0"/>
              <a:t> 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r>
              <a:rPr lang="en-US" dirty="0"/>
              <a:t> 'public </a:t>
            </a:r>
            <a:r>
              <a:rPr lang="en-US" dirty="0" err="1"/>
              <a:t>cc_detail</a:t>
            </a:r>
            <a:r>
              <a:rPr lang="en-US" dirty="0"/>
              <a:t>'[week_num2] = MAX('public </a:t>
            </a:r>
            <a:r>
              <a:rPr lang="en-US" dirty="0" err="1"/>
              <a:t>cc_detail</a:t>
            </a:r>
            <a:r>
              <a:rPr lang="en-US" dirty="0"/>
              <a:t>'[week_num2])))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B5C20C-DA4F-55DD-9DBA-C922E04D34F2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IN" b="1" dirty="0"/>
              <a:t>DAX Queries:-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3105D3-A1B6-B492-31E9-70629A22E7AB}"/>
              </a:ext>
            </a:extLst>
          </p:cNvPr>
          <p:cNvSpPr txBox="1">
            <a:spLocks/>
          </p:cNvSpPr>
          <p:nvPr/>
        </p:nvSpPr>
        <p:spPr>
          <a:xfrm>
            <a:off x="4906537" y="1005077"/>
            <a:ext cx="3746809" cy="17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Previous_week_Reveneue = CALCULATE(</a:t>
            </a:r>
          </a:p>
          <a:p>
            <a:r>
              <a:rPr lang="en-US" dirty="0"/>
              <a:t> SUM('public </a:t>
            </a:r>
            <a:r>
              <a:rPr lang="en-US" dirty="0" err="1"/>
              <a:t>cc_detail</a:t>
            </a:r>
            <a:r>
              <a:rPr lang="en-US" dirty="0"/>
              <a:t>'[Revenue]),</a:t>
            </a:r>
          </a:p>
          <a:p>
            <a:r>
              <a:rPr lang="en-US" dirty="0"/>
              <a:t> FILTER(</a:t>
            </a:r>
          </a:p>
          <a:p>
            <a:r>
              <a:rPr lang="en-US" dirty="0"/>
              <a:t> 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r>
              <a:rPr lang="en-US" dirty="0"/>
              <a:t> 'public </a:t>
            </a:r>
            <a:r>
              <a:rPr lang="en-US" dirty="0" err="1"/>
              <a:t>cc_detail</a:t>
            </a:r>
            <a:r>
              <a:rPr lang="en-US" dirty="0"/>
              <a:t>'[week_num2] = MAX('public </a:t>
            </a:r>
            <a:r>
              <a:rPr lang="en-US" dirty="0" err="1"/>
              <a:t>cc_detail</a:t>
            </a:r>
            <a:r>
              <a:rPr lang="en-US" dirty="0"/>
              <a:t>'[week_num2])-1))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849F5A-AADA-43E3-7565-A20A113E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68" y="2919568"/>
            <a:ext cx="2066723" cy="1554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D1A377-A175-157F-793E-CB299667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50" y="700575"/>
            <a:ext cx="286537" cy="3792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57146-7703-E781-C4FE-0A16871B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163" y="4118063"/>
            <a:ext cx="237765" cy="2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4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79955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Project Insights:-</a:t>
            </a:r>
            <a:endParaRPr b="1" dirty="0"/>
          </a:p>
        </p:txBody>
      </p:sp>
      <p:sp>
        <p:nvSpPr>
          <p:cNvPr id="702" name="Google Shape;702;p33"/>
          <p:cNvSpPr txBox="1">
            <a:spLocks noGrp="1"/>
          </p:cNvSpPr>
          <p:nvPr>
            <p:ph type="subTitle" idx="4294967295"/>
          </p:nvPr>
        </p:nvSpPr>
        <p:spPr>
          <a:xfrm>
            <a:off x="618825" y="989475"/>
            <a:ext cx="3953175" cy="3826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accent3"/>
                </a:solidFill>
              </a:rPr>
              <a:t>OVERVIEW YTD: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Overall revenue is 57M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Total interest is 8M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Total transaction amount is 46M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Male customers are contributing more in revenue 31M, female 26M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Blue &amp; Silver credit card are contributing to 93% of overall transactions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TX, NY &amp; CA is contributing to 68%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Overall Activation rate is 57.5%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• Overall Delinquent rate is 6.06%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A9287-CF67-FF53-EE1C-C0FBA7A5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10" y="1158590"/>
            <a:ext cx="3953175" cy="2989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A9E7C-C265-3990-8720-F86B47EC6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025" y="0"/>
            <a:ext cx="160548" cy="17610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Project Insights:-</a:t>
            </a:r>
            <a:endParaRPr b="1" dirty="0"/>
          </a:p>
        </p:txBody>
      </p:sp>
      <p:sp>
        <p:nvSpPr>
          <p:cNvPr id="1011" name="Google Shape;1011;p35"/>
          <p:cNvSpPr/>
          <p:nvPr/>
        </p:nvSpPr>
        <p:spPr>
          <a:xfrm>
            <a:off x="1411483" y="1615175"/>
            <a:ext cx="1674020" cy="1674059"/>
          </a:xfrm>
          <a:custGeom>
            <a:avLst/>
            <a:gdLst/>
            <a:ahLst/>
            <a:cxnLst/>
            <a:rect l="l" t="t" r="r" b="b"/>
            <a:pathLst>
              <a:path w="43045" h="43046" extrusionOk="0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5"/>
          <p:cNvSpPr/>
          <p:nvPr/>
        </p:nvSpPr>
        <p:spPr>
          <a:xfrm>
            <a:off x="1508979" y="1767040"/>
            <a:ext cx="1424618" cy="1370756"/>
          </a:xfrm>
          <a:custGeom>
            <a:avLst/>
            <a:gdLst/>
            <a:ahLst/>
            <a:cxnLst/>
            <a:rect l="l" t="t" r="r" b="b"/>
            <a:pathLst>
              <a:path w="36632" h="35247" extrusionOk="0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5"/>
          <p:cNvSpPr txBox="1"/>
          <p:nvPr/>
        </p:nvSpPr>
        <p:spPr>
          <a:xfrm>
            <a:off x="3280027" y="1892465"/>
            <a:ext cx="1298427" cy="12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Revenue: 50.2M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Interest: 39.5M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Amount: 7.2M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Count: 646.7K</a:t>
            </a:r>
            <a:endParaRPr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4" name="Google Shape;1014;p35"/>
          <p:cNvSpPr/>
          <p:nvPr/>
        </p:nvSpPr>
        <p:spPr>
          <a:xfrm>
            <a:off x="1411495" y="1615425"/>
            <a:ext cx="1674000" cy="1674000"/>
          </a:xfrm>
          <a:prstGeom prst="blockArc">
            <a:avLst>
              <a:gd name="adj1" fmla="val 5981036"/>
              <a:gd name="adj2" fmla="val 1956664"/>
              <a:gd name="adj3" fmla="val 517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1563257" y="1767013"/>
            <a:ext cx="1370400" cy="1370400"/>
          </a:xfrm>
          <a:prstGeom prst="blockArc">
            <a:avLst>
              <a:gd name="adj1" fmla="val 10800000"/>
              <a:gd name="adj2" fmla="val 1840440"/>
              <a:gd name="adj3" fmla="val 598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 txBox="1"/>
          <p:nvPr/>
        </p:nvSpPr>
        <p:spPr>
          <a:xfrm>
            <a:off x="3370404" y="1516719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Female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8" name="Google Shape;1018;p35"/>
          <p:cNvSpPr txBox="1"/>
          <p:nvPr/>
        </p:nvSpPr>
        <p:spPr>
          <a:xfrm>
            <a:off x="3370404" y="3411414"/>
            <a:ext cx="841200" cy="328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Male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19" name="Google Shape;1019;p35"/>
          <p:cNvCxnSpPr>
            <a:cxnSpLocks/>
          </p:cNvCxnSpPr>
          <p:nvPr/>
        </p:nvCxnSpPr>
        <p:spPr>
          <a:xfrm>
            <a:off x="1670785" y="2145068"/>
            <a:ext cx="1645765" cy="14969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35"/>
          <p:cNvCxnSpPr>
            <a:cxnSpLocks/>
          </p:cNvCxnSpPr>
          <p:nvPr/>
        </p:nvCxnSpPr>
        <p:spPr>
          <a:xfrm>
            <a:off x="2669850" y="1767013"/>
            <a:ext cx="700554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3" name="Google Shape;1053;p35"/>
          <p:cNvGrpSpPr/>
          <p:nvPr/>
        </p:nvGrpSpPr>
        <p:grpSpPr>
          <a:xfrm>
            <a:off x="6884421" y="1115204"/>
            <a:ext cx="588794" cy="1193629"/>
            <a:chOff x="3343310" y="4475555"/>
            <a:chExt cx="127717" cy="316753"/>
          </a:xfrm>
        </p:grpSpPr>
        <p:sp>
          <p:nvSpPr>
            <p:cNvPr id="1054" name="Google Shape;1054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35"/>
          <p:cNvSpPr/>
          <p:nvPr/>
        </p:nvSpPr>
        <p:spPr>
          <a:xfrm rot="5400000">
            <a:off x="6622503" y="1813065"/>
            <a:ext cx="184200" cy="1402196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9" name="Google Shape;1059;p35"/>
          <p:cNvCxnSpPr>
            <a:cxnSpLocks/>
          </p:cNvCxnSpPr>
          <p:nvPr/>
        </p:nvCxnSpPr>
        <p:spPr>
          <a:xfrm>
            <a:off x="6714603" y="2514163"/>
            <a:ext cx="0" cy="264619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0" name="Google Shape;1060;p35"/>
          <p:cNvGrpSpPr/>
          <p:nvPr/>
        </p:nvGrpSpPr>
        <p:grpSpPr>
          <a:xfrm>
            <a:off x="5977902" y="1131384"/>
            <a:ext cx="588794" cy="1193630"/>
            <a:chOff x="3343310" y="4475555"/>
            <a:chExt cx="127717" cy="316753"/>
          </a:xfrm>
        </p:grpSpPr>
        <p:sp>
          <p:nvSpPr>
            <p:cNvPr id="1061" name="Google Shape;1061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35"/>
          <p:cNvSpPr txBox="1"/>
          <p:nvPr/>
        </p:nvSpPr>
        <p:spPr>
          <a:xfrm>
            <a:off x="1307862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5" name="Google Shape;1013;p35">
            <a:extLst>
              <a:ext uri="{FF2B5EF4-FFF2-40B4-BE49-F238E27FC236}">
                <a16:creationId xmlns:a16="http://schemas.microsoft.com/office/drawing/2014/main" id="{8C925C8B-99D4-BE96-606D-7286A64EFB3F}"/>
              </a:ext>
            </a:extLst>
          </p:cNvPr>
          <p:cNvSpPr txBox="1"/>
          <p:nvPr/>
        </p:nvSpPr>
        <p:spPr>
          <a:xfrm>
            <a:off x="3280027" y="3740307"/>
            <a:ext cx="1298428" cy="109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Revenue: 60.4M</a:t>
            </a:r>
          </a:p>
          <a:p>
            <a:pPr lvl="0"/>
            <a:r>
              <a:rPr lang="en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Interest: 49.5M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Amount: 8.5M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Count: 664.6K</a:t>
            </a:r>
            <a:endParaRPr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0" name="Google Shape;1013;p35">
            <a:extLst>
              <a:ext uri="{FF2B5EF4-FFF2-40B4-BE49-F238E27FC236}">
                <a16:creationId xmlns:a16="http://schemas.microsoft.com/office/drawing/2014/main" id="{38B2E72D-EA93-D50E-50B6-30AC0C0865C8}"/>
              </a:ext>
            </a:extLst>
          </p:cNvPr>
          <p:cNvSpPr txBox="1"/>
          <p:nvPr/>
        </p:nvSpPr>
        <p:spPr>
          <a:xfrm>
            <a:off x="5838177" y="2800361"/>
            <a:ext cx="2133523" cy="143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Revenue: 110.6M</a:t>
            </a:r>
          </a:p>
          <a:p>
            <a:pPr lvl="0"/>
            <a:r>
              <a:rPr lang="en"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Interest: 89.0M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Amount: 15.7M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Count: 1.3M</a:t>
            </a:r>
            <a:endParaRPr sz="2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CC55A2-FF9D-310F-E065-1F08035A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96" y="3883681"/>
            <a:ext cx="237765" cy="237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DBCB1E-4799-8681-A928-54B373C7A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034" y="381742"/>
            <a:ext cx="7707490" cy="577800"/>
          </a:xfrm>
        </p:spPr>
        <p:txBody>
          <a:bodyPr/>
          <a:lstStyle/>
          <a:p>
            <a:r>
              <a:rPr lang="en-US" b="1" dirty="0"/>
              <a:t>Credit Card Transaction Report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98F77-EEE4-9FAC-3352-4159AD9E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030"/>
          <a:stretch/>
        </p:blipFill>
        <p:spPr>
          <a:xfrm>
            <a:off x="613440" y="959542"/>
            <a:ext cx="2097998" cy="187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7D9D4-A1AC-885F-E4A9-8F45279BD5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427" r="33613"/>
          <a:stretch/>
        </p:blipFill>
        <p:spPr>
          <a:xfrm>
            <a:off x="3293183" y="954402"/>
            <a:ext cx="2097997" cy="1875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427B7-8C47-2789-33C2-49CA31A7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040"/>
          <a:stretch/>
        </p:blipFill>
        <p:spPr>
          <a:xfrm>
            <a:off x="5972925" y="954401"/>
            <a:ext cx="2097998" cy="1875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78794-A3C4-1142-EA4B-BEAA9D15B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5364"/>
          <a:stretch/>
        </p:blipFill>
        <p:spPr>
          <a:xfrm>
            <a:off x="1817638" y="2984549"/>
            <a:ext cx="2097998" cy="1872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B4D9E-60C5-D270-9A85-A9E337D077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679" b="401"/>
          <a:stretch/>
        </p:blipFill>
        <p:spPr>
          <a:xfrm>
            <a:off x="4701516" y="2984549"/>
            <a:ext cx="2097998" cy="1875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E9DBA-9C64-75D2-5655-00D3934AE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994" y="4237705"/>
            <a:ext cx="237765" cy="237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D69A6-78DA-ADA2-7E31-35180D03F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677" y="4706912"/>
            <a:ext cx="150629" cy="1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8807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609</Words>
  <Application>Microsoft Office PowerPoint</Application>
  <PresentationFormat>On-screen Show (16:9)</PresentationFormat>
  <Paragraphs>81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Maven Pro</vt:lpstr>
      <vt:lpstr>Advent Pro SemiBold</vt:lpstr>
      <vt:lpstr>Share Tech</vt:lpstr>
      <vt:lpstr>Fira Sans Condensed Medium</vt:lpstr>
      <vt:lpstr>Fira Sans Extra Condensed Medium</vt:lpstr>
      <vt:lpstr>Wingdings</vt:lpstr>
      <vt:lpstr>Data Science Consulting by Slidesgo</vt:lpstr>
      <vt:lpstr>Credit Card Transaction &amp; Customer Report</vt:lpstr>
      <vt:lpstr>Created By -</vt:lpstr>
      <vt:lpstr>Objective:-</vt:lpstr>
      <vt:lpstr>Steps for creating the project:-</vt:lpstr>
      <vt:lpstr>DAX Queries:-</vt:lpstr>
      <vt:lpstr>DAX Queries:-</vt:lpstr>
      <vt:lpstr>Project Insights:-</vt:lpstr>
      <vt:lpstr>Project Insights:-</vt:lpstr>
      <vt:lpstr>Credit Card Transaction Report</vt:lpstr>
      <vt:lpstr>Credit Card Customer Report</vt:lpstr>
      <vt:lpstr>Features: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Preethaa Dutta</dc:creator>
  <cp:lastModifiedBy>Preethaa Dutta</cp:lastModifiedBy>
  <cp:revision>2</cp:revision>
  <dcterms:modified xsi:type="dcterms:W3CDTF">2024-10-23T14:06:22Z</dcterms:modified>
</cp:coreProperties>
</file>