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66" r:id="rId11"/>
    <p:sldId id="2146847056"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11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opendata.aws/"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app.datacamp.com/" TargetMode="External"/><Relationship Id="rId5" Type="http://schemas.openxmlformats.org/officeDocument/2006/relationships/hyperlink" Target="https://data.world/" TargetMode="External"/><Relationship Id="rId4" Type="http://schemas.openxmlformats.org/officeDocument/2006/relationships/hyperlink" Target="https://datasetsearch.research.goog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Bitcoin Price Prediction</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522925" y="4201354"/>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Preetha Angelina A – Department Of Biotechnology – </a:t>
            </a:r>
          </a:p>
          <a:p>
            <a:r>
              <a:rPr lang="en-US" sz="2000" b="1" dirty="0">
                <a:solidFill>
                  <a:schemeClr val="accent1">
                    <a:lumMod val="75000"/>
                  </a:schemeClr>
                </a:solidFill>
                <a:latin typeface="Arial"/>
                <a:cs typeface="Arial"/>
              </a:rPr>
              <a:t>St. Peter’s College Of Engineering And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240632" y="1556084"/>
            <a:ext cx="11694694" cy="4599760"/>
          </a:xfrm>
        </p:spPr>
        <p:txBody>
          <a:bodyPr>
            <a:noAutofit/>
          </a:bodyPr>
          <a:lstStyle/>
          <a:p>
            <a:pPr algn="just"/>
            <a:r>
              <a:rPr lang="en-US" sz="2200" b="0" i="0" dirty="0">
                <a:solidFill>
                  <a:srgbClr val="0D0D0D"/>
                </a:solidFill>
                <a:effectLst/>
                <a:latin typeface="Times New Roman" panose="02020603050405020304" pitchFamily="18" charset="0"/>
                <a:cs typeface="Times New Roman" panose="02020603050405020304" pitchFamily="18" charset="0"/>
              </a:rPr>
              <a:t>In conclusion, this project aims to provide a comprehensive analysis of Bitcoin, utilizing a systematic approach to understand its behavior, dynamics, and governance factors. By breaking down Bitcoin into its constituent components and modeling their interactions, we've gained valuable insights into the cryptocurrency's ecosystem.</a:t>
            </a:r>
          </a:p>
          <a:p>
            <a:pPr algn="just"/>
            <a:r>
              <a:rPr lang="en-US" sz="2200" b="0" i="0" dirty="0">
                <a:solidFill>
                  <a:srgbClr val="0D0D0D"/>
                </a:solidFill>
                <a:effectLst/>
                <a:latin typeface="Times New Roman" panose="02020603050405020304" pitchFamily="18" charset="0"/>
                <a:cs typeface="Times New Roman" panose="02020603050405020304" pitchFamily="18" charset="0"/>
              </a:rPr>
              <a:t>Through data collection, analysis, and simulation, we've explored various aspects of Bitcoin, including its price movements, market dynamics, regulatory environment, and network resilience. By evaluating Bitcoin's resilience to different scenarios and identifying potential leverage points, we've uncovered opportunities for intervention and improvement within the system.</a:t>
            </a:r>
          </a:p>
          <a:p>
            <a:pPr algn="just"/>
            <a:r>
              <a:rPr lang="en-US" sz="2200" b="0" i="0" dirty="0">
                <a:solidFill>
                  <a:srgbClr val="0D0D0D"/>
                </a:solidFill>
                <a:effectLst/>
                <a:latin typeface="Times New Roman" panose="02020603050405020304" pitchFamily="18" charset="0"/>
                <a:cs typeface="Times New Roman" panose="02020603050405020304" pitchFamily="18" charset="0"/>
              </a:rPr>
              <a:t>The deployment of our analysis system enables stakeholders to access valuable insights and make informed decisions in the fast-paced world of cryptocurrencies. By continuously iterating and improving our approach, we can adapt to the evolving landscape of Bitcoin and provide ongoing value to the community.</a:t>
            </a:r>
          </a:p>
          <a:p>
            <a:pPr marL="305435" indent="-305435"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TextBox 5">
            <a:extLst>
              <a:ext uri="{FF2B5EF4-FFF2-40B4-BE49-F238E27FC236}">
                <a16:creationId xmlns:a16="http://schemas.microsoft.com/office/drawing/2014/main" id="{D1438060-62F4-316E-FF59-610DB562DC12}"/>
              </a:ext>
            </a:extLst>
          </p:cNvPr>
          <p:cNvSpPr txBox="1"/>
          <p:nvPr/>
        </p:nvSpPr>
        <p:spPr>
          <a:xfrm>
            <a:off x="626714" y="1302026"/>
            <a:ext cx="10938572" cy="5185522"/>
          </a:xfrm>
          <a:prstGeom prst="rect">
            <a:avLst/>
          </a:prstGeom>
          <a:noFill/>
        </p:spPr>
        <p:txBody>
          <a:bodyPr wrap="square">
            <a:spAutoFit/>
          </a:bodyPr>
          <a:lstStyle/>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Advanced analysis techniques like machine learning.</a:t>
            </a:r>
          </a:p>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Integration of additional data sources such as on-chain analytics and social media sentiment.</a:t>
            </a:r>
          </a:p>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Real-time analysis and monitoring.</a:t>
            </a:r>
          </a:p>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Enhanced visualization and reporting.</a:t>
            </a:r>
          </a:p>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Scenario planning and risk management.</a:t>
            </a:r>
          </a:p>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Integration with trading and investment platforms.</a:t>
            </a:r>
          </a:p>
          <a:p>
            <a:pPr algn="just">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Community engagement and collaboration for continuous improvement.</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3200" dirty="0">
                <a:hlinkClick r:id="rId2"/>
              </a:rPr>
              <a:t>https://www.kaggle.com/</a:t>
            </a:r>
            <a:endParaRPr lang="en-IN" sz="3200" dirty="0"/>
          </a:p>
          <a:p>
            <a:pPr marL="305435" indent="-305435"/>
            <a:r>
              <a:rPr lang="en-IN" sz="3200" dirty="0">
                <a:hlinkClick r:id="rId3"/>
              </a:rPr>
              <a:t>https://opendata.aws/</a:t>
            </a:r>
            <a:endParaRPr lang="en-IN" sz="3200" dirty="0"/>
          </a:p>
          <a:p>
            <a:pPr marL="305435" indent="-305435"/>
            <a:r>
              <a:rPr lang="en-IN" sz="3200" dirty="0">
                <a:hlinkClick r:id="rId4"/>
              </a:rPr>
              <a:t>https://datasetsearch.research.google.com/</a:t>
            </a:r>
            <a:endParaRPr lang="en-IN" sz="3200" dirty="0"/>
          </a:p>
          <a:p>
            <a:pPr marL="305435" indent="-305435"/>
            <a:r>
              <a:rPr lang="en-IN" sz="3200" dirty="0">
                <a:hlinkClick r:id="rId5"/>
              </a:rPr>
              <a:t>https://data.world/</a:t>
            </a:r>
            <a:endParaRPr lang="en-IN" sz="3200" dirty="0"/>
          </a:p>
          <a:p>
            <a:pPr marL="305435" indent="-305435"/>
            <a:r>
              <a:rPr lang="en-IN" sz="3200" dirty="0">
                <a:hlinkClick r:id="rId6"/>
              </a:rPr>
              <a:t>https://app.datacamp.com/</a:t>
            </a:r>
            <a:endParaRPr lang="en-IN" sz="3200" dirty="0"/>
          </a:p>
          <a:p>
            <a:pPr marL="305435" indent="-305435"/>
            <a:endParaRPr lang="en-IN" sz="32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lgn="just"/>
            <a:r>
              <a:rPr lang="en-US" sz="2800" b="0" i="0" dirty="0">
                <a:solidFill>
                  <a:srgbClr val="0D0D0D"/>
                </a:solidFill>
                <a:effectLst/>
                <a:latin typeface="Times New Roman" panose="02020603050405020304" pitchFamily="18" charset="0"/>
                <a:cs typeface="Times New Roman" panose="02020603050405020304" pitchFamily="18" charset="0"/>
              </a:rPr>
              <a:t>Bitcoin uses Blockchain concept which is peer-to-peer technology to operate with no central authority or banks; managing transactions and the issuing of bitcoins is carried out collectively by the network. Bitcoin is open-source; its design is public, nobody owns or controls Bitcoin and everyone can take part. explore and </a:t>
            </a:r>
            <a:r>
              <a:rPr lang="en-US" sz="2800" b="0" i="0" dirty="0" err="1">
                <a:solidFill>
                  <a:srgbClr val="0D0D0D"/>
                </a:solidFill>
                <a:effectLst/>
                <a:latin typeface="Times New Roman" panose="02020603050405020304" pitchFamily="18" charset="0"/>
                <a:cs typeface="Times New Roman" panose="02020603050405020304" pitchFamily="18" charset="0"/>
              </a:rPr>
              <a:t>analyse</a:t>
            </a:r>
            <a:r>
              <a:rPr lang="en-US" sz="2800" b="0" i="0" dirty="0">
                <a:solidFill>
                  <a:srgbClr val="0D0D0D"/>
                </a:solidFill>
                <a:effectLst/>
                <a:latin typeface="Times New Roman" panose="02020603050405020304" pitchFamily="18" charset="0"/>
                <a:cs typeface="Times New Roman" panose="02020603050405020304" pitchFamily="18" charset="0"/>
              </a:rPr>
              <a:t> the data to discover important factors that govern them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a:extLst>
              <a:ext uri="{FF2B5EF4-FFF2-40B4-BE49-F238E27FC236}">
                <a16:creationId xmlns:a16="http://schemas.microsoft.com/office/drawing/2014/main" id="{009F9843-CE6D-E805-11E0-95019659DEC1}"/>
              </a:ext>
            </a:extLst>
          </p:cNvPr>
          <p:cNvSpPr txBox="1"/>
          <p:nvPr/>
        </p:nvSpPr>
        <p:spPr>
          <a:xfrm>
            <a:off x="581192" y="1301594"/>
            <a:ext cx="11029616" cy="4708981"/>
          </a:xfrm>
          <a:prstGeom prst="rect">
            <a:avLst/>
          </a:prstGeom>
          <a:noFill/>
        </p:spPr>
        <p:txBody>
          <a:bodyPr wrap="square">
            <a:spAutoFit/>
          </a:bodyPr>
          <a:lstStyle/>
          <a:p>
            <a:pPr algn="just">
              <a:buFont typeface="+mj-lt"/>
              <a:buAutoNum type="arabicPeriod"/>
            </a:pPr>
            <a:r>
              <a:rPr lang="en-US" sz="2500" b="1" i="0" dirty="0">
                <a:solidFill>
                  <a:srgbClr val="0D0D0D"/>
                </a:solidFill>
                <a:effectLst/>
                <a:latin typeface="Times New Roman" panose="02020603050405020304" pitchFamily="18" charset="0"/>
                <a:cs typeface="Times New Roman" panose="02020603050405020304" pitchFamily="18" charset="0"/>
              </a:rPr>
              <a:t>Data Collection</a:t>
            </a:r>
            <a:r>
              <a:rPr lang="en-US" sz="2500" b="0" i="0" dirty="0">
                <a:solidFill>
                  <a:srgbClr val="0D0D0D"/>
                </a:solidFill>
                <a:effectLst/>
                <a:latin typeface="Times New Roman" panose="02020603050405020304" pitchFamily="18" charset="0"/>
                <a:cs typeface="Times New Roman" panose="02020603050405020304" pitchFamily="18" charset="0"/>
              </a:rPr>
              <a:t>:</a:t>
            </a:r>
          </a:p>
          <a:p>
            <a:pPr algn="just"/>
            <a:r>
              <a:rPr lang="en-US" sz="2500" dirty="0">
                <a:solidFill>
                  <a:srgbClr val="0D0D0D"/>
                </a:solidFill>
                <a:latin typeface="Times New Roman" panose="02020603050405020304" pitchFamily="18" charset="0"/>
                <a:cs typeface="Times New Roman" panose="02020603050405020304" pitchFamily="18" charset="0"/>
              </a:rPr>
              <a:t>	</a:t>
            </a:r>
            <a:r>
              <a:rPr lang="en-US" sz="2500" b="0" i="0" dirty="0">
                <a:solidFill>
                  <a:srgbClr val="0D0D0D"/>
                </a:solidFill>
                <a:effectLst/>
                <a:latin typeface="Times New Roman" panose="02020603050405020304" pitchFamily="18" charset="0"/>
                <a:cs typeface="Times New Roman" panose="02020603050405020304" pitchFamily="18" charset="0"/>
              </a:rPr>
              <a:t>Fetch historical Bitcoin price data from a</a:t>
            </a:r>
            <a:r>
              <a:rPr lang="en-US" sz="2500" dirty="0">
                <a:solidFill>
                  <a:srgbClr val="0D0D0D"/>
                </a:solidFill>
                <a:latin typeface="Times New Roman" panose="02020603050405020304" pitchFamily="18" charset="0"/>
                <a:cs typeface="Times New Roman" panose="02020603050405020304" pitchFamily="18" charset="0"/>
              </a:rPr>
              <a:t> </a:t>
            </a:r>
            <a:r>
              <a:rPr lang="en-US" sz="2500" b="0" i="0" dirty="0">
                <a:solidFill>
                  <a:srgbClr val="0D0D0D"/>
                </a:solidFill>
                <a:effectLst/>
                <a:latin typeface="Times New Roman" panose="02020603050405020304" pitchFamily="18" charset="0"/>
                <a:cs typeface="Times New Roman" panose="02020603050405020304" pitchFamily="18" charset="0"/>
              </a:rPr>
              <a:t>cryptocurrency API like Coin Gecko.</a:t>
            </a:r>
          </a:p>
          <a:p>
            <a:pPr algn="just"/>
            <a:r>
              <a:rPr lang="en-US" sz="2500" b="1" i="0" dirty="0">
                <a:solidFill>
                  <a:srgbClr val="0D0D0D"/>
                </a:solidFill>
                <a:effectLst/>
                <a:latin typeface="Times New Roman" panose="02020603050405020304" pitchFamily="18" charset="0"/>
                <a:cs typeface="Times New Roman" panose="02020603050405020304" pitchFamily="18" charset="0"/>
              </a:rPr>
              <a:t>2.Data Analysis</a:t>
            </a:r>
            <a:r>
              <a:rPr lang="en-US" sz="25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500" b="0" i="0" dirty="0">
                <a:solidFill>
                  <a:srgbClr val="0D0D0D"/>
                </a:solidFill>
                <a:effectLst/>
                <a:latin typeface="Times New Roman" panose="02020603050405020304" pitchFamily="18" charset="0"/>
                <a:cs typeface="Times New Roman" panose="02020603050405020304" pitchFamily="18" charset="0"/>
              </a:rPr>
              <a:t>Extract relevant data points such as prices and volumes.</a:t>
            </a:r>
          </a:p>
          <a:p>
            <a:pPr lvl="1" algn="just"/>
            <a:r>
              <a:rPr lang="en-US" sz="2500" b="0" i="0" dirty="0">
                <a:solidFill>
                  <a:srgbClr val="0D0D0D"/>
                </a:solidFill>
                <a:effectLst/>
                <a:latin typeface="Times New Roman" panose="02020603050405020304" pitchFamily="18" charset="0"/>
                <a:cs typeface="Times New Roman" panose="02020603050405020304" pitchFamily="18" charset="0"/>
              </a:rPr>
              <a:t>Perform basic analysis to understand trends, correlations, and metrics like volatility.</a:t>
            </a:r>
          </a:p>
          <a:p>
            <a:pPr algn="just"/>
            <a:r>
              <a:rPr lang="en-US" sz="2500" b="1" i="0" dirty="0">
                <a:solidFill>
                  <a:srgbClr val="0D0D0D"/>
                </a:solidFill>
                <a:effectLst/>
                <a:latin typeface="Times New Roman" panose="02020603050405020304" pitchFamily="18" charset="0"/>
                <a:cs typeface="Times New Roman" panose="02020603050405020304" pitchFamily="18" charset="0"/>
              </a:rPr>
              <a:t>3.Visualization</a:t>
            </a:r>
            <a:r>
              <a:rPr lang="en-US" sz="25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500" b="0" i="0" dirty="0">
                <a:solidFill>
                  <a:srgbClr val="0D0D0D"/>
                </a:solidFill>
                <a:effectLst/>
                <a:latin typeface="Times New Roman" panose="02020603050405020304" pitchFamily="18" charset="0"/>
                <a:cs typeface="Times New Roman" panose="02020603050405020304" pitchFamily="18" charset="0"/>
              </a:rPr>
              <a:t>Plot the data using Matplotlib to visualize Bitcoin price movements and volume over time.</a:t>
            </a:r>
          </a:p>
          <a:p>
            <a:pPr algn="just"/>
            <a:r>
              <a:rPr lang="en-US" sz="2500" b="1" i="0" dirty="0">
                <a:solidFill>
                  <a:srgbClr val="0D0D0D"/>
                </a:solidFill>
                <a:effectLst/>
                <a:latin typeface="Times New Roman" panose="02020603050405020304" pitchFamily="18" charset="0"/>
                <a:cs typeface="Times New Roman" panose="02020603050405020304" pitchFamily="18" charset="0"/>
              </a:rPr>
              <a:t>4.Reporting</a:t>
            </a:r>
            <a:r>
              <a:rPr lang="en-US" sz="2500" b="0" i="0" dirty="0">
                <a:solidFill>
                  <a:srgbClr val="0D0D0D"/>
                </a:solidFill>
                <a:effectLst/>
                <a:latin typeface="Times New Roman" panose="02020603050405020304" pitchFamily="18" charset="0"/>
                <a:cs typeface="Times New Roman" panose="02020603050405020304" pitchFamily="18" charset="0"/>
              </a:rPr>
              <a:t>:</a:t>
            </a:r>
          </a:p>
          <a:p>
            <a:pPr lvl="1" algn="just"/>
            <a:r>
              <a:rPr lang="en-US" sz="2500" b="0" i="0" dirty="0">
                <a:solidFill>
                  <a:srgbClr val="0D0D0D"/>
                </a:solidFill>
                <a:effectLst/>
                <a:latin typeface="Times New Roman" panose="02020603050405020304" pitchFamily="18" charset="0"/>
                <a:cs typeface="Times New Roman" panose="02020603050405020304" pitchFamily="18" charset="0"/>
              </a:rPr>
              <a:t>Summarize findings and insights from the analysis.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1" name="TextBox 10">
            <a:extLst>
              <a:ext uri="{FF2B5EF4-FFF2-40B4-BE49-F238E27FC236}">
                <a16:creationId xmlns:a16="http://schemas.microsoft.com/office/drawing/2014/main" id="{18FA4012-66A7-CC76-33BD-E39ACADA60DF}"/>
              </a:ext>
            </a:extLst>
          </p:cNvPr>
          <p:cNvSpPr txBox="1"/>
          <p:nvPr/>
        </p:nvSpPr>
        <p:spPr>
          <a:xfrm>
            <a:off x="581192" y="1192868"/>
            <a:ext cx="11029616" cy="5565947"/>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Identifying components</a:t>
            </a:r>
            <a:r>
              <a:rPr lang="en-IN" sz="2400" dirty="0">
                <a:latin typeface="Times New Roman" panose="02020603050405020304" pitchFamily="18" charset="0"/>
                <a:cs typeface="Times New Roman" panose="02020603050405020304" pitchFamily="18" charset="0"/>
              </a:rPr>
              <a:t>: Break down Bitcoin into its technical, economic, social, and regulatory elements.</a:t>
            </a:r>
          </a:p>
          <a:p>
            <a:pPr algn="just">
              <a:lnSpc>
                <a:spcPct val="150000"/>
              </a:lnSpc>
            </a:pPr>
            <a:r>
              <a:rPr lang="en-IN" sz="2400" b="1" dirty="0">
                <a:latin typeface="Times New Roman" panose="02020603050405020304" pitchFamily="18" charset="0"/>
                <a:cs typeface="Times New Roman" panose="02020603050405020304" pitchFamily="18" charset="0"/>
              </a:rPr>
              <a:t>Understanding interactions</a:t>
            </a:r>
            <a:r>
              <a:rPr lang="en-IN" sz="2400" dirty="0">
                <a:latin typeface="Times New Roman" panose="02020603050405020304" pitchFamily="18" charset="0"/>
                <a:cs typeface="Times New Roman" panose="02020603050405020304" pitchFamily="18" charset="0"/>
              </a:rPr>
              <a:t>: Examine how these components interact and influence each other.</a:t>
            </a:r>
          </a:p>
          <a:p>
            <a:pPr algn="just">
              <a:lnSpc>
                <a:spcPct val="150000"/>
              </a:lnSpc>
            </a:pPr>
            <a:r>
              <a:rPr lang="en-IN" sz="2400" b="1" dirty="0" err="1">
                <a:latin typeface="Times New Roman" panose="02020603050405020304" pitchFamily="18" charset="0"/>
                <a:cs typeface="Times New Roman" panose="02020603050405020304" pitchFamily="18" charset="0"/>
              </a:rPr>
              <a:t>Modeling</a:t>
            </a:r>
            <a:r>
              <a:rPr lang="en-IN" sz="2400" b="1" dirty="0">
                <a:latin typeface="Times New Roman" panose="02020603050405020304" pitchFamily="18" charset="0"/>
                <a:cs typeface="Times New Roman" panose="02020603050405020304" pitchFamily="18" charset="0"/>
              </a:rPr>
              <a:t> relationships</a:t>
            </a:r>
            <a:r>
              <a:rPr lang="en-IN" sz="2400" dirty="0">
                <a:latin typeface="Times New Roman" panose="02020603050405020304" pitchFamily="18" charset="0"/>
                <a:cs typeface="Times New Roman" panose="02020603050405020304" pitchFamily="18" charset="0"/>
              </a:rPr>
              <a:t>: Develop models to represent these interactions and feedback loops.</a:t>
            </a:r>
          </a:p>
          <a:p>
            <a:pPr algn="just">
              <a:lnSpc>
                <a:spcPct val="150000"/>
              </a:lnSpc>
            </a:pPr>
            <a:r>
              <a:rPr lang="en-IN" sz="2400" b="1" dirty="0">
                <a:latin typeface="Times New Roman" panose="02020603050405020304" pitchFamily="18" charset="0"/>
                <a:cs typeface="Times New Roman" panose="02020603050405020304" pitchFamily="18" charset="0"/>
              </a:rPr>
              <a:t>Collecting data</a:t>
            </a:r>
            <a:r>
              <a:rPr lang="en-IN" sz="2400" dirty="0">
                <a:latin typeface="Times New Roman" panose="02020603050405020304" pitchFamily="18" charset="0"/>
                <a:cs typeface="Times New Roman" panose="02020603050405020304" pitchFamily="18" charset="0"/>
              </a:rPr>
              <a:t>: Gather relevant data on blockchain activity, market dynamics, regulatory changes, etc.</a:t>
            </a:r>
          </a:p>
          <a:p>
            <a:pPr algn="just">
              <a:lnSpc>
                <a:spcPct val="150000"/>
              </a:lnSpc>
            </a:pPr>
            <a:r>
              <a:rPr lang="en-IN" sz="2400" b="1" dirty="0" err="1">
                <a:latin typeface="Times New Roman" panose="02020603050405020304" pitchFamily="18" charset="0"/>
                <a:cs typeface="Times New Roman" panose="02020603050405020304" pitchFamily="18" charset="0"/>
              </a:rPr>
              <a:t>Analyzing</a:t>
            </a:r>
            <a:r>
              <a:rPr lang="en-IN" sz="2400" b="1" dirty="0">
                <a:latin typeface="Times New Roman" panose="02020603050405020304" pitchFamily="18" charset="0"/>
                <a:cs typeface="Times New Roman" panose="02020603050405020304" pitchFamily="18" charset="0"/>
              </a:rPr>
              <a:t> dynamics</a:t>
            </a:r>
            <a:r>
              <a:rPr lang="en-IN" sz="2400" dirty="0">
                <a:latin typeface="Times New Roman" panose="02020603050405020304" pitchFamily="18" charset="0"/>
                <a:cs typeface="Times New Roman" panose="02020603050405020304" pitchFamily="18" charset="0"/>
              </a:rPr>
              <a:t>: Study the dynamic </a:t>
            </a:r>
            <a:r>
              <a:rPr lang="en-IN" sz="2400" dirty="0" err="1">
                <a:latin typeface="Times New Roman" panose="02020603050405020304" pitchFamily="18" charset="0"/>
                <a:cs typeface="Times New Roman" panose="02020603050405020304" pitchFamily="18" charset="0"/>
              </a:rPr>
              <a:t>behavior</a:t>
            </a:r>
            <a:r>
              <a:rPr lang="en-IN" sz="2400" dirty="0">
                <a:latin typeface="Times New Roman" panose="02020603050405020304" pitchFamily="18" charset="0"/>
                <a:cs typeface="Times New Roman" panose="02020603050405020304" pitchFamily="18" charset="0"/>
              </a:rPr>
              <a:t> of Bitcoin over time to identify patterns and trends.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1" name="TextBox 10">
            <a:extLst>
              <a:ext uri="{FF2B5EF4-FFF2-40B4-BE49-F238E27FC236}">
                <a16:creationId xmlns:a16="http://schemas.microsoft.com/office/drawing/2014/main" id="{18FA4012-66A7-CC76-33BD-E39ACADA60DF}"/>
              </a:ext>
            </a:extLst>
          </p:cNvPr>
          <p:cNvSpPr txBox="1"/>
          <p:nvPr/>
        </p:nvSpPr>
        <p:spPr>
          <a:xfrm>
            <a:off x="581192" y="1192868"/>
            <a:ext cx="11029616" cy="5011949"/>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Simulating scenarios</a:t>
            </a:r>
            <a:r>
              <a:rPr lang="en-IN" sz="2400" dirty="0">
                <a:latin typeface="Times New Roman" panose="02020603050405020304" pitchFamily="18" charset="0"/>
                <a:cs typeface="Times New Roman" panose="02020603050405020304" pitchFamily="18" charset="0"/>
              </a:rPr>
              <a:t>: Use simulations to explore the effects of changes or interventions within the system.</a:t>
            </a:r>
          </a:p>
          <a:p>
            <a:pPr algn="just">
              <a:lnSpc>
                <a:spcPct val="150000"/>
              </a:lnSpc>
            </a:pPr>
            <a:r>
              <a:rPr lang="en-IN" sz="2400" b="1" dirty="0">
                <a:latin typeface="Times New Roman" panose="02020603050405020304" pitchFamily="18" charset="0"/>
                <a:cs typeface="Times New Roman" panose="02020603050405020304" pitchFamily="18" charset="0"/>
              </a:rPr>
              <a:t>Evaluating resilience</a:t>
            </a:r>
            <a:r>
              <a:rPr lang="en-IN" sz="2400" dirty="0">
                <a:latin typeface="Times New Roman" panose="02020603050405020304" pitchFamily="18" charset="0"/>
                <a:cs typeface="Times New Roman" panose="02020603050405020304" pitchFamily="18" charset="0"/>
              </a:rPr>
              <a:t>: Assess Bitcoin's resilience to various shocks and stressors.</a:t>
            </a:r>
          </a:p>
          <a:p>
            <a:pPr algn="just">
              <a:lnSpc>
                <a:spcPct val="150000"/>
              </a:lnSpc>
            </a:pPr>
            <a:r>
              <a:rPr lang="en-IN" sz="2400" b="1" dirty="0">
                <a:latin typeface="Times New Roman" panose="02020603050405020304" pitchFamily="18" charset="0"/>
                <a:cs typeface="Times New Roman" panose="02020603050405020304" pitchFamily="18" charset="0"/>
              </a:rPr>
              <a:t>Identifying leverage points</a:t>
            </a:r>
            <a:r>
              <a:rPr lang="en-IN" sz="2400" dirty="0">
                <a:latin typeface="Times New Roman" panose="02020603050405020304" pitchFamily="18" charset="0"/>
                <a:cs typeface="Times New Roman" panose="02020603050405020304" pitchFamily="18" charset="0"/>
              </a:rPr>
              <a:t>: Identify areas where small changes could have significant impacts.</a:t>
            </a:r>
          </a:p>
          <a:p>
            <a:pPr algn="just">
              <a:lnSpc>
                <a:spcPct val="150000"/>
              </a:lnSpc>
            </a:pPr>
            <a:r>
              <a:rPr lang="en-IN" sz="2400" b="1" dirty="0">
                <a:latin typeface="Times New Roman" panose="02020603050405020304" pitchFamily="18" charset="0"/>
                <a:cs typeface="Times New Roman" panose="02020603050405020304" pitchFamily="18" charset="0"/>
              </a:rPr>
              <a:t>Iterating and improving</a:t>
            </a:r>
            <a:r>
              <a:rPr lang="en-IN" sz="2400" dirty="0">
                <a:latin typeface="Times New Roman" panose="02020603050405020304" pitchFamily="18" charset="0"/>
                <a:cs typeface="Times New Roman" panose="02020603050405020304" pitchFamily="18" charset="0"/>
              </a:rPr>
              <a:t>: Continuously refine models and analyses based on new data and insights.</a:t>
            </a:r>
          </a:p>
          <a:p>
            <a:pPr algn="just">
              <a:lnSpc>
                <a:spcPct val="150000"/>
              </a:lnSpc>
            </a:pPr>
            <a:r>
              <a:rPr lang="en-IN" sz="2400" b="1" dirty="0">
                <a:latin typeface="Times New Roman" panose="02020603050405020304" pitchFamily="18" charset="0"/>
                <a:cs typeface="Times New Roman" panose="02020603050405020304" pitchFamily="18" charset="0"/>
              </a:rPr>
              <a:t>Communicating findings</a:t>
            </a:r>
            <a:r>
              <a:rPr lang="en-IN" sz="2400" dirty="0">
                <a:latin typeface="Times New Roman" panose="02020603050405020304" pitchFamily="18" charset="0"/>
                <a:cs typeface="Times New Roman" panose="02020603050405020304" pitchFamily="18" charset="0"/>
              </a:rPr>
              <a:t>: Clearly communicate findings and insights to stakeholders using visualizations and reports.</a:t>
            </a:r>
          </a:p>
        </p:txBody>
      </p:sp>
    </p:spTree>
    <p:extLst>
      <p:ext uri="{BB962C8B-B14F-4D97-AF65-F5344CB8AC3E}">
        <p14:creationId xmlns:p14="http://schemas.microsoft.com/office/powerpoint/2010/main" val="4007441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368968" y="1430362"/>
            <a:ext cx="11454063" cy="4853818"/>
          </a:xfrm>
        </p:spPr>
        <p:txBody>
          <a:bodyPr>
            <a:noAutofit/>
          </a:bodyPr>
          <a:lstStyle/>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Identify Components</a:t>
            </a:r>
            <a:r>
              <a:rPr lang="en-US" sz="2400" b="0" i="0" dirty="0">
                <a:solidFill>
                  <a:srgbClr val="0D0D0D"/>
                </a:solidFill>
                <a:effectLst/>
                <a:latin typeface="Times New Roman" panose="02020603050405020304" pitchFamily="18" charset="0"/>
                <a:cs typeface="Times New Roman" panose="02020603050405020304" pitchFamily="18" charset="0"/>
              </a:rPr>
              <a:t>: Break down Bitcoin into its key components.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Model Relationships</a:t>
            </a:r>
            <a:r>
              <a:rPr lang="en-US" sz="2400" b="0" i="0" dirty="0">
                <a:solidFill>
                  <a:srgbClr val="0D0D0D"/>
                </a:solidFill>
                <a:effectLst/>
                <a:latin typeface="Times New Roman" panose="02020603050405020304" pitchFamily="18" charset="0"/>
                <a:cs typeface="Times New Roman" panose="02020603050405020304" pitchFamily="18" charset="0"/>
              </a:rPr>
              <a:t>: Develop models to represent interactions between components.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Collect Data</a:t>
            </a:r>
            <a:r>
              <a:rPr lang="en-US" sz="2400" b="0" i="0" dirty="0">
                <a:solidFill>
                  <a:srgbClr val="0D0D0D"/>
                </a:solidFill>
                <a:effectLst/>
                <a:latin typeface="Times New Roman" panose="02020603050405020304" pitchFamily="18" charset="0"/>
                <a:cs typeface="Times New Roman" panose="02020603050405020304" pitchFamily="18" charset="0"/>
              </a:rPr>
              <a:t>: Gather relevant data for analysis.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Analyze Dynamics</a:t>
            </a:r>
            <a:r>
              <a:rPr lang="en-US" sz="2400" b="0" i="0" dirty="0">
                <a:solidFill>
                  <a:srgbClr val="0D0D0D"/>
                </a:solidFill>
                <a:effectLst/>
                <a:latin typeface="Times New Roman" panose="02020603050405020304" pitchFamily="18" charset="0"/>
                <a:cs typeface="Times New Roman" panose="02020603050405020304" pitchFamily="18" charset="0"/>
              </a:rPr>
              <a:t>: Study Bitcoin's behavior using statistical methods and simulations.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Simulate Scenarios</a:t>
            </a:r>
            <a:r>
              <a:rPr lang="en-US" sz="2400" b="0" i="0" dirty="0">
                <a:solidFill>
                  <a:srgbClr val="0D0D0D"/>
                </a:solidFill>
                <a:effectLst/>
                <a:latin typeface="Times New Roman" panose="02020603050405020304" pitchFamily="18" charset="0"/>
                <a:cs typeface="Times New Roman" panose="02020603050405020304" pitchFamily="18" charset="0"/>
              </a:rPr>
              <a:t>: Explore how changes affect the system.</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Evaluate Resilience</a:t>
            </a:r>
            <a:r>
              <a:rPr lang="en-US" sz="2400" b="0" i="0" dirty="0">
                <a:solidFill>
                  <a:srgbClr val="0D0D0D"/>
                </a:solidFill>
                <a:effectLst/>
                <a:latin typeface="Times New Roman" panose="02020603050405020304" pitchFamily="18" charset="0"/>
                <a:cs typeface="Times New Roman" panose="02020603050405020304" pitchFamily="18" charset="0"/>
              </a:rPr>
              <a:t>: Assess Bitcoin's ability to withstand shocks.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Identify Leverage Points</a:t>
            </a:r>
            <a:r>
              <a:rPr lang="en-US" sz="2400" b="0" i="0" dirty="0">
                <a:solidFill>
                  <a:srgbClr val="0D0D0D"/>
                </a:solidFill>
                <a:effectLst/>
                <a:latin typeface="Times New Roman" panose="02020603050405020304" pitchFamily="18" charset="0"/>
                <a:cs typeface="Times New Roman" panose="02020603050405020304" pitchFamily="18" charset="0"/>
              </a:rPr>
              <a:t>: Find areas where interventions can have significant impacts.</a:t>
            </a:r>
          </a:p>
          <a:p>
            <a:pPr algn="l">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Iterate and Improve</a:t>
            </a:r>
            <a:r>
              <a:rPr lang="en-US" sz="2400" b="0" i="0" dirty="0">
                <a:solidFill>
                  <a:srgbClr val="0D0D0D"/>
                </a:solidFill>
                <a:effectLst/>
                <a:latin typeface="Times New Roman" panose="02020603050405020304" pitchFamily="18" charset="0"/>
                <a:cs typeface="Times New Roman" panose="02020603050405020304" pitchFamily="18" charset="0"/>
              </a:rPr>
              <a:t>: Continuously refine models and analyses.</a:t>
            </a:r>
          </a:p>
          <a:p>
            <a:pPr marL="305435" indent="-305435"/>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Infrastructure Setup</a:t>
            </a:r>
            <a:r>
              <a:rPr lang="en-US" sz="2400" b="0" i="0" dirty="0">
                <a:solidFill>
                  <a:srgbClr val="0D0D0D"/>
                </a:solidFill>
                <a:effectLst/>
                <a:latin typeface="Times New Roman" panose="02020603050405020304" pitchFamily="18" charset="0"/>
                <a:cs typeface="Times New Roman" panose="02020603050405020304" pitchFamily="18" charset="0"/>
              </a:rPr>
              <a:t>: Establish computing environment for analysis.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Data Collection Pipeline</a:t>
            </a:r>
            <a:r>
              <a:rPr lang="en-US" sz="2400" b="0" i="0" dirty="0">
                <a:solidFill>
                  <a:srgbClr val="0D0D0D"/>
                </a:solidFill>
                <a:effectLst/>
                <a:latin typeface="Times New Roman" panose="02020603050405020304" pitchFamily="18" charset="0"/>
                <a:cs typeface="Times New Roman" panose="02020603050405020304" pitchFamily="18" charset="0"/>
              </a:rPr>
              <a:t>: Gather data from various sources.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Analysis and Modeling</a:t>
            </a:r>
            <a:r>
              <a:rPr lang="en-US" sz="2400" b="0" i="0" dirty="0">
                <a:solidFill>
                  <a:srgbClr val="0D0D0D"/>
                </a:solidFill>
                <a:effectLst/>
                <a:latin typeface="Times New Roman" panose="02020603050405020304" pitchFamily="18" charset="0"/>
                <a:cs typeface="Times New Roman" panose="02020603050405020304" pitchFamily="18" charset="0"/>
              </a:rPr>
              <a:t>: Implement algorithms for analysis and simulation.</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Visualization and Reporting</a:t>
            </a:r>
            <a:r>
              <a:rPr lang="en-US" sz="2400" b="0" i="0" dirty="0">
                <a:solidFill>
                  <a:srgbClr val="0D0D0D"/>
                </a:solidFill>
                <a:effectLst/>
                <a:latin typeface="Times New Roman" panose="02020603050405020304" pitchFamily="18" charset="0"/>
                <a:cs typeface="Times New Roman" panose="02020603050405020304" pitchFamily="18" charset="0"/>
              </a:rPr>
              <a:t>: Present findings using visualizations and reports.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Deployment and Integration</a:t>
            </a:r>
            <a:r>
              <a:rPr lang="en-US" sz="2400" b="0" i="0" dirty="0">
                <a:solidFill>
                  <a:srgbClr val="0D0D0D"/>
                </a:solidFill>
                <a:effectLst/>
                <a:latin typeface="Times New Roman" panose="02020603050405020304" pitchFamily="18" charset="0"/>
                <a:cs typeface="Times New Roman" panose="02020603050405020304" pitchFamily="18" charset="0"/>
              </a:rPr>
              <a:t>: Deploy system and integrate into workflows.</a:t>
            </a:r>
          </a:p>
          <a:p>
            <a:pPr algn="just">
              <a:buFont typeface="+mj-lt"/>
              <a:buAutoNum type="arabicPeriod"/>
            </a:pPr>
            <a:r>
              <a:rPr lang="en-US" sz="2400" b="1" i="0" dirty="0">
                <a:solidFill>
                  <a:srgbClr val="0D0D0D"/>
                </a:solidFill>
                <a:effectLst/>
                <a:latin typeface="Times New Roman" panose="02020603050405020304" pitchFamily="18" charset="0"/>
                <a:cs typeface="Times New Roman" panose="02020603050405020304" pitchFamily="18" charset="0"/>
              </a:rPr>
              <a:t>Monitoring and Maintenance</a:t>
            </a:r>
            <a:r>
              <a:rPr lang="en-US" sz="2400" b="0" i="0" dirty="0">
                <a:solidFill>
                  <a:srgbClr val="0D0D0D"/>
                </a:solidFill>
                <a:effectLst/>
                <a:latin typeface="Times New Roman" panose="02020603050405020304" pitchFamily="18" charset="0"/>
                <a:cs typeface="Times New Roman" panose="02020603050405020304" pitchFamily="18" charset="0"/>
              </a:rPr>
              <a:t>: Monitor performance and update as needed.</a:t>
            </a:r>
          </a:p>
          <a:p>
            <a:pPr marL="305435" indent="-305435"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23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18A7F982-EAF6-49B2-ACF6-4561F76A47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3960" y="1301750"/>
            <a:ext cx="10043160" cy="5205730"/>
          </a:xfrm>
          <a:prstGeom prst="rect">
            <a:avLst/>
          </a:prstGeom>
          <a:noFill/>
          <a:ln>
            <a:noFill/>
          </a:ln>
        </p:spPr>
      </p:pic>
      <p:pic>
        <p:nvPicPr>
          <p:cNvPr id="3" name="Content Placeholder 2">
            <a:extLst>
              <a:ext uri="{FF2B5EF4-FFF2-40B4-BE49-F238E27FC236}">
                <a16:creationId xmlns:a16="http://schemas.microsoft.com/office/drawing/2014/main" id="{5DCD192C-D112-B3AD-AE07-99276A4DD15D}"/>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42622" y="1350386"/>
            <a:ext cx="9354331" cy="5001778"/>
          </a:xfrm>
          <a:prstGeom prst="rect">
            <a:avLst/>
          </a:prstGeom>
          <a:noFill/>
          <a:ln>
            <a:noFill/>
          </a:ln>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Future forward</Template>
  <TotalTime>238</TotalTime>
  <Words>748</Words>
  <Application>Microsoft Office PowerPoint</Application>
  <PresentationFormat>Widescreen</PresentationFormat>
  <Paragraphs>75</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Times New Roman</vt:lpstr>
      <vt:lpstr>Wingdings 2</vt:lpstr>
      <vt:lpstr>DividendVTI</vt:lpstr>
      <vt:lpstr>Bitcoin Price Prediction</vt:lpstr>
      <vt:lpstr>OUTLINE</vt:lpstr>
      <vt:lpstr>Problem Statement</vt:lpstr>
      <vt:lpstr>Proposed Solution</vt:lpstr>
      <vt:lpstr>System  Approach</vt:lpstr>
      <vt:lpstr>System  Approach</vt:lpstr>
      <vt:lpstr>Algorithm </vt:lpstr>
      <vt:lpstr>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preetha Angelina</cp:lastModifiedBy>
  <cp:revision>25</cp:revision>
  <dcterms:created xsi:type="dcterms:W3CDTF">2021-05-26T16:50:10Z</dcterms:created>
  <dcterms:modified xsi:type="dcterms:W3CDTF">2024-04-03T16:59:54Z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