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06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0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B11556-7572-4141-8411-AED7A2B0614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0046-7788-44C9-8434-1D29CC99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6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s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aeefnajib/used-car-price-prediction-dataset/dat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9B554-9179-F243-42AE-2AA4C3CE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601662"/>
            <a:ext cx="9927855" cy="899428"/>
          </a:xfrm>
        </p:spPr>
        <p:txBody>
          <a:bodyPr/>
          <a:lstStyle/>
          <a:p>
            <a:r>
              <a:rPr lang="en-US" sz="4000" b="1" dirty="0">
                <a:latin typeface="Bold"/>
                <a:ea typeface="Calibri" panose="020F0502020204030204" pitchFamily="34" charset="0"/>
                <a:cs typeface="Calibri" panose="020F0502020204030204" pitchFamily="34" charset="0"/>
              </a:rPr>
              <a:t>Predicting</a:t>
            </a:r>
            <a:r>
              <a:rPr lang="en-US" sz="4000" b="1" dirty="0">
                <a:effectLst/>
                <a:latin typeface="Bold"/>
                <a:ea typeface="Calibri" panose="020F0502020204030204" pitchFamily="34" charset="0"/>
                <a:cs typeface="Calibri" panose="020F0502020204030204" pitchFamily="34" charset="0"/>
              </a:rPr>
              <a:t> selling price of used cars using Machine Learning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78A17-BB00-A5E9-FBC0-E14B16BA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641" y="4738687"/>
            <a:ext cx="4982183" cy="1945431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Group 13</a:t>
            </a:r>
          </a:p>
          <a:p>
            <a:r>
              <a:rPr lang="en-US" sz="2400" b="1" dirty="0"/>
              <a:t>Roshan </a:t>
            </a:r>
            <a:r>
              <a:rPr lang="en-US" sz="2400" b="1" dirty="0" err="1"/>
              <a:t>Pampari</a:t>
            </a:r>
            <a:r>
              <a:rPr lang="en-US" sz="2400" b="1" dirty="0"/>
              <a:t> (29)</a:t>
            </a:r>
          </a:p>
          <a:p>
            <a:r>
              <a:rPr lang="en-US" sz="2400" b="1" dirty="0"/>
              <a:t>Jayanth (26)</a:t>
            </a:r>
          </a:p>
          <a:p>
            <a:r>
              <a:rPr lang="en-US" sz="2400" b="1" dirty="0"/>
              <a:t>Preetham Thatikonda (46)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2DFB46-9C95-B493-AD4D-6CC38C7E73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623543" cy="4623543"/>
          </a:xfrm>
        </p:spPr>
      </p:pic>
    </p:spTree>
    <p:extLst>
      <p:ext uri="{BB962C8B-B14F-4D97-AF65-F5344CB8AC3E}">
        <p14:creationId xmlns:p14="http://schemas.microsoft.com/office/powerpoint/2010/main" val="21075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C8C3-4EDF-E1B8-5B26-9D9EBE69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4" y="924510"/>
            <a:ext cx="10200229" cy="5262282"/>
          </a:xfrm>
        </p:spPr>
        <p:txBody>
          <a:bodyPr/>
          <a:lstStyle/>
          <a:p>
            <a:r>
              <a:rPr lang="en-US" b="1" dirty="0"/>
              <a:t>Converting Categorical to Numeric : </a:t>
            </a:r>
            <a:r>
              <a:rPr lang="en-US" dirty="0"/>
              <a:t>Using one hot encoding we have converted values in features “transmission”, “accident”, “</a:t>
            </a:r>
            <a:r>
              <a:rPr lang="en-US" dirty="0" err="1"/>
              <a:t>clean_title</a:t>
            </a:r>
            <a:r>
              <a:rPr lang="en-US" dirty="0"/>
              <a:t>” into True or False values and then to binary 0 and 1</a:t>
            </a:r>
          </a:p>
          <a:p>
            <a:r>
              <a:rPr lang="en-US" b="1" dirty="0"/>
              <a:t>Binary encoding : </a:t>
            </a:r>
            <a:r>
              <a:rPr lang="en-US" dirty="0"/>
              <a:t>We have used binary encoding for Feature – “Brand”</a:t>
            </a:r>
          </a:p>
          <a:p>
            <a:r>
              <a:rPr lang="en-US" b="1" dirty="0"/>
              <a:t>Label encoding : </a:t>
            </a:r>
            <a:r>
              <a:rPr lang="en-US" dirty="0"/>
              <a:t>We have performed label encoding for Features – “</a:t>
            </a:r>
            <a:r>
              <a:rPr lang="en-US" dirty="0" err="1"/>
              <a:t>fuel_type</a:t>
            </a:r>
            <a:r>
              <a:rPr lang="en-US" dirty="0"/>
              <a:t>”, “</a:t>
            </a:r>
            <a:r>
              <a:rPr lang="en-US" dirty="0" err="1"/>
              <a:t>ext_col</a:t>
            </a:r>
            <a:r>
              <a:rPr lang="en-US" dirty="0"/>
              <a:t>”, “</a:t>
            </a:r>
            <a:r>
              <a:rPr lang="en-US" dirty="0" err="1"/>
              <a:t>int_col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4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C94B-A370-8438-EE66-171B4EB9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Phase 4 : Splitting data and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F132-E9D7-C092-4464-6A19432C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" y="1313234"/>
            <a:ext cx="10515600" cy="472764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we split our dataset into train, validation and test datasets in ratio’s of 70:15:15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data  is split we go with Standardization of datasets – “train” ,“validation” and “test”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Standardization can improve a model's ability to generalize to new, unseen data.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removing the scale differences between features, the model can focus on learning the underlying patterns and relationships, rather than being biased towards features with larger scales.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5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9359-0B49-51BC-C887-2E91DF56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Phase 5 : Training Model and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5925-56B6-F8A0-76A5-8E84E48E4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80" y="1342417"/>
            <a:ext cx="9562288" cy="4905983"/>
          </a:xfrm>
        </p:spPr>
        <p:txBody>
          <a:bodyPr/>
          <a:lstStyle/>
          <a:p>
            <a:r>
              <a:rPr lang="en-US" dirty="0"/>
              <a:t>We have Initially trained our model with </a:t>
            </a:r>
            <a:r>
              <a:rPr lang="en-US" b="1" dirty="0" err="1"/>
              <a:t>XGBoost</a:t>
            </a:r>
            <a:r>
              <a:rPr lang="en-US" b="1" dirty="0"/>
              <a:t> Regressor</a:t>
            </a:r>
          </a:p>
          <a:p>
            <a:r>
              <a:rPr lang="en-US" dirty="0"/>
              <a:t>And then went with model </a:t>
            </a:r>
            <a:r>
              <a:rPr lang="en-US" b="1" dirty="0"/>
              <a:t>Random Forest Regressor</a:t>
            </a:r>
          </a:p>
          <a:p>
            <a:r>
              <a:rPr lang="en-US" b="1" dirty="0"/>
              <a:t>Random Forest Regressor </a:t>
            </a:r>
            <a:r>
              <a:rPr lang="en-US" dirty="0"/>
              <a:t>didn’t perform well when compared to </a:t>
            </a:r>
            <a:r>
              <a:rPr lang="en-US" b="1" dirty="0" err="1"/>
              <a:t>XGBoost</a:t>
            </a:r>
            <a:r>
              <a:rPr lang="en-US" b="1" dirty="0"/>
              <a:t> Regressor </a:t>
            </a:r>
          </a:p>
          <a:p>
            <a:r>
              <a:rPr lang="en-US" b="1" dirty="0"/>
              <a:t>Random Forest Regressor (83%) &lt; </a:t>
            </a:r>
            <a:r>
              <a:rPr lang="en-US" b="1" dirty="0" err="1"/>
              <a:t>XGBoost</a:t>
            </a:r>
            <a:r>
              <a:rPr lang="en-US" b="1" dirty="0"/>
              <a:t> Regressor (86%)</a:t>
            </a:r>
          </a:p>
          <a:p>
            <a:r>
              <a:rPr lang="en-US" dirty="0"/>
              <a:t>So we have tuned our models using  </a:t>
            </a:r>
            <a:r>
              <a:rPr lang="en-US" b="1" dirty="0" err="1"/>
              <a:t>GridSearchCV</a:t>
            </a:r>
            <a:endParaRPr lang="en-US" b="1" dirty="0"/>
          </a:p>
          <a:p>
            <a:r>
              <a:rPr lang="en-US" dirty="0"/>
              <a:t>Even after tuning model  </a:t>
            </a:r>
            <a:r>
              <a:rPr lang="en-US" b="1" dirty="0"/>
              <a:t>Random Forest Regressor ,</a:t>
            </a:r>
            <a:r>
              <a:rPr lang="en-US" b="1" dirty="0" err="1"/>
              <a:t>XGBoost</a:t>
            </a:r>
            <a:r>
              <a:rPr lang="en-US" dirty="0"/>
              <a:t> has good r_2 score , where scores being </a:t>
            </a:r>
            <a:r>
              <a:rPr lang="en-US" b="1" dirty="0"/>
              <a:t>86%</a:t>
            </a:r>
            <a:r>
              <a:rPr lang="en-US" dirty="0"/>
              <a:t> and </a:t>
            </a:r>
            <a:r>
              <a:rPr lang="en-US" b="1" dirty="0"/>
              <a:t>84%</a:t>
            </a:r>
            <a:r>
              <a:rPr lang="en-US" dirty="0"/>
              <a:t> Respectively</a:t>
            </a:r>
          </a:p>
          <a:p>
            <a:r>
              <a:rPr lang="en-US" dirty="0"/>
              <a:t>Finally tested our </a:t>
            </a:r>
            <a:r>
              <a:rPr lang="en-US" b="1" dirty="0" err="1"/>
              <a:t>XGBoost</a:t>
            </a:r>
            <a:r>
              <a:rPr lang="en-US" dirty="0"/>
              <a:t> model with test dataset and r_2 score is </a:t>
            </a:r>
            <a:r>
              <a:rPr lang="en-US" b="1" dirty="0"/>
              <a:t>84.1%</a:t>
            </a:r>
            <a:r>
              <a:rPr lang="en-US" dirty="0"/>
              <a:t> which is really good when compare with </a:t>
            </a:r>
            <a:r>
              <a:rPr lang="en-US" b="1" dirty="0"/>
              <a:t>Random forest Regressor (83%)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85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B5BB-CB35-FD5D-316B-99FB1010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479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 6 :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AF49-7CC7-C612-D8EA-A22BC71D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86" y="1517516"/>
            <a:ext cx="9281368" cy="4730884"/>
          </a:xfrm>
        </p:spPr>
        <p:txBody>
          <a:bodyPr/>
          <a:lstStyle/>
          <a:p>
            <a:r>
              <a:rPr lang="en-US" dirty="0"/>
              <a:t>We Finally deploy our model </a:t>
            </a:r>
            <a:r>
              <a:rPr lang="en-US" b="1" dirty="0" err="1"/>
              <a:t>XGBoost</a:t>
            </a:r>
            <a:r>
              <a:rPr lang="en-US" b="1" dirty="0"/>
              <a:t> Regressor </a:t>
            </a:r>
            <a:r>
              <a:rPr lang="en-US" dirty="0"/>
              <a:t>for car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3746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8E41-27D5-FA5D-2FAB-DDBEE208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AD0311-ACCF-5926-15C3-00EBBF13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70" y="1381328"/>
            <a:ext cx="6079787" cy="45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4158-B29A-D545-FB02-ACAFDCA4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2346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pipeline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1DDB76-ECED-EF4B-B40E-25B86AFA31B8}"/>
              </a:ext>
            </a:extLst>
          </p:cNvPr>
          <p:cNvSpPr/>
          <p:nvPr/>
        </p:nvSpPr>
        <p:spPr>
          <a:xfrm>
            <a:off x="1070043" y="2169268"/>
            <a:ext cx="2626468" cy="10408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 Formulation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6498C-3152-D671-327A-84E19E93E018}"/>
              </a:ext>
            </a:extLst>
          </p:cNvPr>
          <p:cNvSpPr/>
          <p:nvPr/>
        </p:nvSpPr>
        <p:spPr>
          <a:xfrm>
            <a:off x="4755204" y="2169268"/>
            <a:ext cx="2626468" cy="10408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and Labeling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C85B52-1B04-E380-DA48-EB971BB83FA6}"/>
              </a:ext>
            </a:extLst>
          </p:cNvPr>
          <p:cNvSpPr/>
          <p:nvPr/>
        </p:nvSpPr>
        <p:spPr>
          <a:xfrm>
            <a:off x="8440365" y="2169268"/>
            <a:ext cx="2626468" cy="10408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Evaluation and Feature Engineering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3AFEC-525C-12E6-1071-AEEAE9F1AEE1}"/>
              </a:ext>
            </a:extLst>
          </p:cNvPr>
          <p:cNvSpPr/>
          <p:nvPr/>
        </p:nvSpPr>
        <p:spPr>
          <a:xfrm>
            <a:off x="8495489" y="4062920"/>
            <a:ext cx="2626468" cy="10408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Splitting data and Standardization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3FDB68-9E7B-5E2A-2D65-601CD808E509}"/>
              </a:ext>
            </a:extLst>
          </p:cNvPr>
          <p:cNvSpPr/>
          <p:nvPr/>
        </p:nvSpPr>
        <p:spPr>
          <a:xfrm>
            <a:off x="4782766" y="4062920"/>
            <a:ext cx="2626468" cy="10408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 and Model evaluation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04A758-343E-D5A8-1905-CE84EE2A8748}"/>
              </a:ext>
            </a:extLst>
          </p:cNvPr>
          <p:cNvSpPr/>
          <p:nvPr/>
        </p:nvSpPr>
        <p:spPr>
          <a:xfrm>
            <a:off x="1070043" y="4062920"/>
            <a:ext cx="2626468" cy="10408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Deployment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A1D21-7078-0DCE-D7A0-9C11CAF6667C}"/>
              </a:ext>
            </a:extLst>
          </p:cNvPr>
          <p:cNvCxnSpPr>
            <a:cxnSpLocks/>
          </p:cNvCxnSpPr>
          <p:nvPr/>
        </p:nvCxnSpPr>
        <p:spPr>
          <a:xfrm>
            <a:off x="3696511" y="2689698"/>
            <a:ext cx="963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571F9-4B3A-3146-D258-3FD5D5874FCB}"/>
              </a:ext>
            </a:extLst>
          </p:cNvPr>
          <p:cNvCxnSpPr>
            <a:cxnSpLocks/>
          </p:cNvCxnSpPr>
          <p:nvPr/>
        </p:nvCxnSpPr>
        <p:spPr>
          <a:xfrm>
            <a:off x="7409234" y="2689698"/>
            <a:ext cx="9630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DD37A5-6C12-D81D-4D3D-6C81EEBFDD4A}"/>
              </a:ext>
            </a:extLst>
          </p:cNvPr>
          <p:cNvCxnSpPr>
            <a:cxnSpLocks/>
          </p:cNvCxnSpPr>
          <p:nvPr/>
        </p:nvCxnSpPr>
        <p:spPr>
          <a:xfrm flipH="1">
            <a:off x="3806757" y="4602805"/>
            <a:ext cx="852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2C4952-DA07-8F3D-7450-24B20FD2E883}"/>
              </a:ext>
            </a:extLst>
          </p:cNvPr>
          <p:cNvCxnSpPr>
            <a:cxnSpLocks/>
          </p:cNvCxnSpPr>
          <p:nvPr/>
        </p:nvCxnSpPr>
        <p:spPr>
          <a:xfrm flipH="1">
            <a:off x="7490298" y="4688732"/>
            <a:ext cx="95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F0BA0-315C-425E-2AFF-BC47EB13C94F}"/>
              </a:ext>
            </a:extLst>
          </p:cNvPr>
          <p:cNvCxnSpPr>
            <a:cxnSpLocks/>
          </p:cNvCxnSpPr>
          <p:nvPr/>
        </p:nvCxnSpPr>
        <p:spPr>
          <a:xfrm>
            <a:off x="9753599" y="3326860"/>
            <a:ext cx="32425" cy="661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2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3369-E6CA-BC84-96AB-9F0CED0F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Phase 1 : 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ABC4-0B32-D1A1-9E78-2FB40EA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986220" cy="419576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Let’s  take a general scenario as students if we want to buy a car , we usually don’t go with Brand new car right ?, we practically go with used car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we felt why don’t we make a project on Predicting selling price of used cars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surge in car purchases and sales, predicting used car prices has become a topic of great interest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estimate used car prices by leveraging attributes closely linked to price. To achieve this, machine learning techniques have been applied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31A9-336B-2ADA-B3CE-CB1DD28F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About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D662-A5BE-D0E0-04B8-837E19E32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011676"/>
            <a:ext cx="11309183" cy="56614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Used Car Price Prediction Dataset is a detailed compilation of automotive data sourced from the popular marketplace website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cars.com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contains 4,009 entries, each representing a unique vehicle listing, with twelve distinct features offering valuable insights into the automotive market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 &amp; Model: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Identifies the manufacturer and specific model of each vehicle, providing insight into its make and design.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Year: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Indicates the year the vehicle was produced, important for understanding its age and technological features.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Mileage: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Retrieve the mileage for each vehicle, which serves as a crucial indicator of its usage, wear and tear, and potential future maintenance needs.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Fuel Type: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Specifies the type of fuel used, such as gasoline, diesel, electric, or hybrid, affecting efficiency and costs.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 Type: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Describes the engine specifications, offering details on performance and fuel efficiency.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Transmission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Defines the transmission system, such as automatic, manual, or other types, influencing driving experience.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Exterior &amp; Interior Colors: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Highlights the vehicle’s color options, showcasing its style and aesthetic appeal.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Accident History: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Indicates whether the vehicle has been involved in accidents, a critical aspect of its condition.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Title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Confirms if the vehicle has a clean ownership record, affecting its resale value and legality.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Displays the vehicle’s listed price, helping in comparing options and planning budgets.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6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498-B969-3686-D46A-1759C4B6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Having a glance at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B53955-F62D-A3B3-1280-76293C36D3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1405837"/>
            <a:ext cx="10530970" cy="3331533"/>
          </a:xfrm>
        </p:spPr>
      </p:pic>
    </p:spTree>
    <p:extLst>
      <p:ext uri="{BB962C8B-B14F-4D97-AF65-F5344CB8AC3E}">
        <p14:creationId xmlns:p14="http://schemas.microsoft.com/office/powerpoint/2010/main" val="177059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31FE-25E4-E2BC-C67D-2D1F3D97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: Collect and label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7BDE-1F40-A7E6-33BF-351E2B4D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721797"/>
            <a:ext cx="9801394" cy="2529190"/>
          </a:xfrm>
        </p:spPr>
        <p:txBody>
          <a:bodyPr/>
          <a:lstStyle/>
          <a:p>
            <a:r>
              <a:rPr lang="en-US" dirty="0"/>
              <a:t>We have obtained our dataset from Kaggle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https://www.kaggle.com/datasets/taeefnajib/used-car-price-prediction-dataset/data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our dataset is labeled dataset with price being Target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5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DBE9-86F0-3983-773A-EFF54A5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Phase 3 Data Evaluation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D748-03F1-F37D-21A1-6E410C113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566153"/>
            <a:ext cx="9404723" cy="4690185"/>
          </a:xfrm>
        </p:spPr>
        <p:txBody>
          <a:bodyPr/>
          <a:lstStyle/>
          <a:p>
            <a:r>
              <a:rPr lang="en-US" dirty="0"/>
              <a:t>We have performed data evaluation and Feature Engineering Simultaneously</a:t>
            </a:r>
          </a:p>
          <a:p>
            <a:r>
              <a:rPr lang="en-US" b="1" dirty="0"/>
              <a:t>Duplicates : </a:t>
            </a:r>
            <a:r>
              <a:rPr lang="en-US" dirty="0"/>
              <a:t> Our dataset doesn’t contain any duplicate values</a:t>
            </a:r>
          </a:p>
          <a:p>
            <a:r>
              <a:rPr lang="en-US" b="1" dirty="0"/>
              <a:t>Null Values :   </a:t>
            </a:r>
            <a:r>
              <a:rPr lang="en-US" dirty="0"/>
              <a:t>Three Features in our dataset have null values as follows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fuel_type</a:t>
            </a:r>
            <a:r>
              <a:rPr lang="en-US" b="1" dirty="0"/>
              <a:t>    </a:t>
            </a:r>
            <a:r>
              <a:rPr lang="en-US" dirty="0"/>
              <a:t>:   170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accident  </a:t>
            </a:r>
            <a:r>
              <a:rPr lang="en-US" dirty="0"/>
              <a:t>  :   113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clean_title</a:t>
            </a:r>
            <a:r>
              <a:rPr lang="en-US" b="1" dirty="0"/>
              <a:t>  </a:t>
            </a:r>
            <a:r>
              <a:rPr lang="en-US" dirty="0"/>
              <a:t>:    596</a:t>
            </a:r>
          </a:p>
          <a:p>
            <a:r>
              <a:rPr lang="en-US" b="1" dirty="0"/>
              <a:t>Analyzing and preprocessing </a:t>
            </a:r>
            <a:r>
              <a:rPr lang="en-US" b="1" dirty="0" err="1"/>
              <a:t>fuel_type</a:t>
            </a:r>
            <a:r>
              <a:rPr lang="en-US" b="1" dirty="0"/>
              <a:t> feature:  </a:t>
            </a:r>
            <a:r>
              <a:rPr lang="en-US" dirty="0"/>
              <a:t>We have replaced all null values and values with ‘-’ to not supported</a:t>
            </a:r>
          </a:p>
          <a:p>
            <a:r>
              <a:rPr lang="en-US" b="1" dirty="0"/>
              <a:t>Analyzing and preprocessing </a:t>
            </a:r>
            <a:r>
              <a:rPr lang="en-US" b="1" dirty="0" err="1"/>
              <a:t>clean_title</a:t>
            </a:r>
            <a:r>
              <a:rPr lang="en-US" b="1" dirty="0"/>
              <a:t> feature : </a:t>
            </a:r>
            <a:r>
              <a:rPr lang="en-US" dirty="0"/>
              <a:t>Here all </a:t>
            </a:r>
            <a:r>
              <a:rPr lang="en-US" dirty="0" err="1"/>
              <a:t>clean_tiles</a:t>
            </a:r>
            <a:r>
              <a:rPr lang="en-US" dirty="0"/>
              <a:t> are valued with Yes and on contrast remaining all values are left blank where we populate these values as – ”no”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976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506FE2-2F80-30A1-8D88-335D2728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83660"/>
            <a:ext cx="9377464" cy="5664739"/>
          </a:xfrm>
        </p:spPr>
        <p:txBody>
          <a:bodyPr/>
          <a:lstStyle/>
          <a:p>
            <a:r>
              <a:rPr lang="en-US" b="1" dirty="0"/>
              <a:t>Analyzing and preprocessing accident feature : </a:t>
            </a:r>
            <a:r>
              <a:rPr lang="en-US" dirty="0"/>
              <a:t>Here we have few null values where we populate these with non-reported</a:t>
            </a:r>
          </a:p>
          <a:p>
            <a:r>
              <a:rPr lang="en-US" b="1" dirty="0"/>
              <a:t>Analyzing and preprocessing milage feature : </a:t>
            </a:r>
            <a:r>
              <a:rPr lang="en-US" dirty="0"/>
              <a:t>We Initially convert all values to strings , then remove un-necessary characters(“mi.”, “,”)</a:t>
            </a:r>
            <a:r>
              <a:rPr lang="en-US" b="1" dirty="0"/>
              <a:t>, </a:t>
            </a:r>
            <a:r>
              <a:rPr lang="en-US" dirty="0"/>
              <a:t>Finally convert all these values to float</a:t>
            </a:r>
          </a:p>
          <a:p>
            <a:r>
              <a:rPr lang="en-US" b="1" dirty="0"/>
              <a:t>Analyzing and preprocessing price feature : </a:t>
            </a:r>
            <a:r>
              <a:rPr lang="en-US" dirty="0"/>
              <a:t>We Initially convert all values to strings , then remove un-necessary characters(“$”, “,”)</a:t>
            </a:r>
            <a:r>
              <a:rPr lang="en-US" b="1" dirty="0"/>
              <a:t>, </a:t>
            </a:r>
            <a:r>
              <a:rPr lang="en-US" dirty="0"/>
              <a:t>Finally convert all these values to float</a:t>
            </a:r>
          </a:p>
          <a:p>
            <a:r>
              <a:rPr lang="en-US" b="1" dirty="0"/>
              <a:t>Adding new feature, "Age“ : </a:t>
            </a:r>
            <a:r>
              <a:rPr lang="en-US" dirty="0"/>
              <a:t>Here we create new feature – </a:t>
            </a:r>
            <a:r>
              <a:rPr lang="en-US" b="1" dirty="0"/>
              <a:t>“Age” </a:t>
            </a:r>
            <a:r>
              <a:rPr lang="en-US" dirty="0"/>
              <a:t>and populate age of car till date in years</a:t>
            </a:r>
          </a:p>
          <a:p>
            <a:r>
              <a:rPr lang="en-US" b="1" dirty="0"/>
              <a:t>Dropping </a:t>
            </a:r>
            <a:r>
              <a:rPr lang="en-US" b="1" dirty="0" err="1"/>
              <a:t>model_year</a:t>
            </a:r>
            <a:r>
              <a:rPr lang="en-US" b="1" dirty="0"/>
              <a:t> : </a:t>
            </a:r>
            <a:r>
              <a:rPr lang="en-US" dirty="0"/>
              <a:t>Once done with calculation of age we </a:t>
            </a:r>
            <a:r>
              <a:rPr lang="en-US" dirty="0" err="1"/>
              <a:t>dont</a:t>
            </a:r>
            <a:r>
              <a:rPr lang="en-US" dirty="0"/>
              <a:t> require </a:t>
            </a:r>
            <a:r>
              <a:rPr lang="en-US" b="1" dirty="0"/>
              <a:t>“model year” </a:t>
            </a:r>
            <a:r>
              <a:rPr lang="en-US" dirty="0"/>
              <a:t>Hence dropping this feature </a:t>
            </a:r>
          </a:p>
          <a:p>
            <a:r>
              <a:rPr lang="en-US" b="1" dirty="0"/>
              <a:t>Analyzing &amp; Preprocessing the transmission feature : </a:t>
            </a:r>
            <a:r>
              <a:rPr lang="en-US" dirty="0"/>
              <a:t>Taking all transmissions into account we finally go with 3 values – “automatic”, ”manual”, </a:t>
            </a:r>
            <a:r>
              <a:rPr lang="en-US" b="1" dirty="0"/>
              <a:t> “</a:t>
            </a:r>
            <a:r>
              <a:rPr lang="en-US" dirty="0"/>
              <a:t>others”.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559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9FE1-CA4D-95AC-74CF-DD04E8A4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6" y="476656"/>
            <a:ext cx="9407827" cy="5771744"/>
          </a:xfrm>
        </p:spPr>
        <p:txBody>
          <a:bodyPr/>
          <a:lstStyle/>
          <a:p>
            <a:r>
              <a:rPr lang="en-US" b="1" dirty="0"/>
              <a:t>Analyzing &amp; Preprocessing the engine feature &amp; adding Horsepower &amp; </a:t>
            </a:r>
            <a:r>
              <a:rPr lang="en-US" b="1" dirty="0" err="1"/>
              <a:t>Engine_Displacement</a:t>
            </a:r>
            <a:r>
              <a:rPr lang="en-US" b="1" dirty="0"/>
              <a:t> features out of it : </a:t>
            </a:r>
            <a:r>
              <a:rPr lang="en-US" dirty="0"/>
              <a:t>Here we extract data into two values (Horse power and </a:t>
            </a:r>
            <a:r>
              <a:rPr lang="en-US" dirty="0" err="1"/>
              <a:t>engine_displacement</a:t>
            </a:r>
            <a:r>
              <a:rPr lang="en-US" dirty="0"/>
              <a:t> ) and add these values to respective Features</a:t>
            </a:r>
            <a:r>
              <a:rPr lang="en-US" b="1" dirty="0"/>
              <a:t> </a:t>
            </a:r>
            <a:r>
              <a:rPr lang="en-US" dirty="0"/>
              <a:t>and finally drop engine Feature</a:t>
            </a:r>
          </a:p>
          <a:p>
            <a:r>
              <a:rPr lang="en-US" b="1" dirty="0"/>
              <a:t>Null values in Horsepower : </a:t>
            </a:r>
            <a:r>
              <a:rPr lang="en-US" dirty="0"/>
              <a:t>We fill all these null values with mean of all existing values</a:t>
            </a:r>
          </a:p>
          <a:p>
            <a:r>
              <a:rPr lang="en-US" b="1" dirty="0"/>
              <a:t>Unwanted characters in </a:t>
            </a:r>
            <a:r>
              <a:rPr lang="en-US" b="1" dirty="0" err="1"/>
              <a:t>Engine_Displacement</a:t>
            </a:r>
            <a:r>
              <a:rPr lang="en-US" b="1" dirty="0"/>
              <a:t>: </a:t>
            </a:r>
            <a:r>
              <a:rPr lang="en-US" dirty="0"/>
              <a:t>We remove all unwanted characters in all values</a:t>
            </a:r>
          </a:p>
          <a:p>
            <a:r>
              <a:rPr lang="en-US" b="1" dirty="0"/>
              <a:t>Removing model Feature: </a:t>
            </a:r>
            <a:r>
              <a:rPr lang="en-US" dirty="0"/>
              <a:t>This feature doesn’t have any significance</a:t>
            </a:r>
            <a:r>
              <a:rPr lang="en-US" b="1" dirty="0"/>
              <a:t> </a:t>
            </a:r>
            <a:r>
              <a:rPr lang="en-US" dirty="0"/>
              <a:t>so removing out this feature</a:t>
            </a:r>
          </a:p>
          <a:p>
            <a:r>
              <a:rPr lang="en-US" b="1" dirty="0"/>
              <a:t>fixed base colors : </a:t>
            </a:r>
            <a:r>
              <a:rPr lang="en-US" dirty="0"/>
              <a:t>Updating all colors to certain fixed set of base colors</a:t>
            </a:r>
          </a:p>
          <a:p>
            <a:r>
              <a:rPr lang="en-US" b="1" dirty="0"/>
              <a:t>Handling Outliers : </a:t>
            </a:r>
            <a:r>
              <a:rPr lang="en-US" dirty="0"/>
              <a:t>We </a:t>
            </a:r>
            <a:r>
              <a:rPr lang="en-US" dirty="0" err="1"/>
              <a:t>habe</a:t>
            </a:r>
            <a:r>
              <a:rPr lang="en-US" dirty="0"/>
              <a:t> outliers in 5 Features – “price”, “</a:t>
            </a:r>
            <a:r>
              <a:rPr lang="en-US" dirty="0" err="1"/>
              <a:t>Horse_power</a:t>
            </a:r>
            <a:r>
              <a:rPr lang="en-US" dirty="0"/>
              <a:t>”, “</a:t>
            </a:r>
            <a:r>
              <a:rPr lang="en-US" dirty="0" err="1"/>
              <a:t>Engine_Displacement</a:t>
            </a:r>
            <a:r>
              <a:rPr lang="en-US" dirty="0"/>
              <a:t>”, “milage”, “Age”.</a:t>
            </a:r>
          </a:p>
          <a:p>
            <a:r>
              <a:rPr lang="en-US" dirty="0"/>
              <a:t>We have updated all outliers with respective Lower and Higher Boundaries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61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2879</TotalTime>
  <Words>1160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Bold</vt:lpstr>
      <vt:lpstr>Calibri</vt:lpstr>
      <vt:lpstr>Century Gothic</vt:lpstr>
      <vt:lpstr>Wingdings 3</vt:lpstr>
      <vt:lpstr>Ion</vt:lpstr>
      <vt:lpstr>Predicting selling price of used cars using Machine Learning </vt:lpstr>
      <vt:lpstr>Machine Learning pipeline</vt:lpstr>
      <vt:lpstr>Phase 1 : Problem Formulation</vt:lpstr>
      <vt:lpstr>About dataset:</vt:lpstr>
      <vt:lpstr>Having a glance at dataset</vt:lpstr>
      <vt:lpstr>Phase 2 : Collect and label data</vt:lpstr>
      <vt:lpstr>Phase 3 Data Evaluation and Feature Engineering</vt:lpstr>
      <vt:lpstr>PowerPoint Presentation</vt:lpstr>
      <vt:lpstr>PowerPoint Presentation</vt:lpstr>
      <vt:lpstr>PowerPoint Presentation</vt:lpstr>
      <vt:lpstr>Phase 4 : Splitting data and Standardization</vt:lpstr>
      <vt:lpstr>Phase 5 : Training Model and Model Evaluation</vt:lpstr>
      <vt:lpstr>Phase 6 : Model Deployment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preetham thatikonda</dc:creator>
  <cp:lastModifiedBy>preetham thatikonda</cp:lastModifiedBy>
  <cp:revision>7</cp:revision>
  <dcterms:created xsi:type="dcterms:W3CDTF">2024-12-02T13:46:42Z</dcterms:created>
  <dcterms:modified xsi:type="dcterms:W3CDTF">2024-12-06T17:14:18Z</dcterms:modified>
</cp:coreProperties>
</file>