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7" r:id="rId2"/>
  </p:sldIdLst>
  <p:sldSz cx="43891200" cy="32918400"/>
  <p:notesSz cx="6858000" cy="9144000"/>
  <p:embeddedFontLst>
    <p:embeddedFont>
      <p:font typeface="Barlow" pitchFamily="2" charset="77"/>
      <p:regular r:id="rId4"/>
      <p:bold r:id="rId5"/>
      <p:italic r:id="rId6"/>
      <p:boldItalic r:id="rId7"/>
    </p:embeddedFont>
    <p:embeddedFont>
      <p:font typeface="Barlow Medium" panose="020F0502020204030204" pitchFamily="34" charset="0"/>
      <p:regular r:id="rId8"/>
      <p:italic r:id="rId9"/>
    </p:embeddedFont>
    <p:embeddedFont>
      <p:font typeface="Calibri" panose="020F0502020204030204" pitchFamily="34" charset="0"/>
      <p:regular r:id="rId10"/>
      <p:bold r:id="rId11"/>
      <p:italic r:id="rId12"/>
      <p:boldItalic r:id="rId13"/>
    </p:embeddedFont>
    <p:embeddedFont>
      <p:font typeface="Cambria Math" panose="02040503050406030204" pitchFamily="18" charset="0"/>
      <p:regular r:id="rId14"/>
    </p:embeddedFont>
    <p:embeddedFont>
      <p:font typeface="Space Mono" panose="02000509040000020004" pitchFamily="49" charset="77"/>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C"/>
    <a:srgbClr val="A00001"/>
    <a:srgbClr val="800001"/>
    <a:srgbClr val="FFF4F4"/>
    <a:srgbClr val="941100"/>
    <a:srgbClr val="FF8686"/>
    <a:srgbClr val="FF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218" autoAdjust="0"/>
  </p:normalViewPr>
  <p:slideViewPr>
    <p:cSldViewPr>
      <p:cViewPr varScale="1">
        <p:scale>
          <a:sx n="22" d="100"/>
          <a:sy n="22" d="100"/>
        </p:scale>
        <p:origin x="400" y="6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21C20-22F1-154D-882E-7B47423B76B0}" type="datetimeFigureOut">
              <a:rPr lang="en-US" smtClean="0"/>
              <a:t>4/24/23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31587-0345-A247-A335-164B78E065FB}" type="slidenum">
              <a:rPr lang="en-US" smtClean="0"/>
              <a:t>‹#›</a:t>
            </a:fld>
            <a:endParaRPr lang="en-US"/>
          </a:p>
        </p:txBody>
      </p:sp>
    </p:spTree>
    <p:extLst>
      <p:ext uri="{BB962C8B-B14F-4D97-AF65-F5344CB8AC3E}">
        <p14:creationId xmlns:p14="http://schemas.microsoft.com/office/powerpoint/2010/main" val="1740754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E31587-0345-A247-A335-164B78E065FB}" type="slidenum">
              <a:rPr lang="en-US" smtClean="0"/>
              <a:t>1</a:t>
            </a:fld>
            <a:endParaRPr lang="en-US"/>
          </a:p>
        </p:txBody>
      </p:sp>
    </p:spTree>
    <p:extLst>
      <p:ext uri="{BB962C8B-B14F-4D97-AF65-F5344CB8AC3E}">
        <p14:creationId xmlns:p14="http://schemas.microsoft.com/office/powerpoint/2010/main" val="55427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hyperlink" Target="https://www.kaggle.com/datasets/kamilpytlak/personal-key-indicators-of-heart-disease" TargetMode="External"/><Relationship Id="rId11" Type="http://schemas.openxmlformats.org/officeDocument/2006/relationships/image" Target="../media/image8.jpe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A13BA6-BEAA-A207-E61C-B7031ED3B1B4}"/>
              </a:ext>
            </a:extLst>
          </p:cNvPr>
          <p:cNvGrpSpPr/>
          <p:nvPr/>
        </p:nvGrpSpPr>
        <p:grpSpPr>
          <a:xfrm>
            <a:off x="-62468" y="-7914"/>
            <a:ext cx="41938788" cy="33006708"/>
            <a:chOff x="13732" y="0"/>
            <a:chExt cx="41938788" cy="33006708"/>
          </a:xfrm>
        </p:grpSpPr>
        <p:sp>
          <p:nvSpPr>
            <p:cNvPr id="3" name="AutoShape 3"/>
            <p:cNvSpPr/>
            <p:nvPr/>
          </p:nvSpPr>
          <p:spPr>
            <a:xfrm>
              <a:off x="10924844" y="0"/>
              <a:ext cx="11008519" cy="32918400"/>
            </a:xfrm>
            <a:prstGeom prst="rect">
              <a:avLst/>
            </a:prstGeom>
            <a:solidFill>
              <a:srgbClr val="FFF4F4"/>
            </a:solidFill>
          </p:spPr>
          <p:txBody>
            <a:bodyPr/>
            <a:lstStyle/>
            <a:p>
              <a:endParaRPr lang="en-US" dirty="0"/>
            </a:p>
          </p:txBody>
        </p:sp>
        <p:sp>
          <p:nvSpPr>
            <p:cNvPr id="2" name="AutoShape 2"/>
            <p:cNvSpPr/>
            <p:nvPr/>
          </p:nvSpPr>
          <p:spPr>
            <a:xfrm>
              <a:off x="13732" y="0"/>
              <a:ext cx="10960894" cy="33006708"/>
            </a:xfrm>
            <a:prstGeom prst="rect">
              <a:avLst/>
            </a:prstGeom>
            <a:solidFill>
              <a:srgbClr val="941100"/>
            </a:solidFill>
          </p:spPr>
        </p:sp>
        <p:sp>
          <p:nvSpPr>
            <p:cNvPr id="4" name="AutoShape 4"/>
            <p:cNvSpPr/>
            <p:nvPr/>
          </p:nvSpPr>
          <p:spPr>
            <a:xfrm rot="5399999">
              <a:off x="5486399" y="16459201"/>
              <a:ext cx="32918401" cy="0"/>
            </a:xfrm>
            <a:prstGeom prst="line">
              <a:avLst/>
            </a:prstGeom>
            <a:ln w="47625" cap="rnd">
              <a:solidFill>
                <a:srgbClr val="FF8686"/>
              </a:solidFill>
              <a:prstDash val="solid"/>
              <a:headEnd type="none" w="sm" len="sm"/>
              <a:tailEnd type="none" w="sm" len="sm"/>
            </a:ln>
          </p:spPr>
        </p:sp>
        <mc:AlternateContent xmlns:mc="http://schemas.openxmlformats.org/markup-compatibility/2006">
          <mc:Choice xmlns:a14="http://schemas.microsoft.com/office/drawing/2010/main" Requires="a14">
            <p:sp>
              <p:nvSpPr>
                <p:cNvPr id="25" name="TextBox 25"/>
                <p:cNvSpPr txBox="1"/>
                <p:nvPr/>
              </p:nvSpPr>
              <p:spPr>
                <a:xfrm>
                  <a:off x="12802050" y="1120848"/>
                  <a:ext cx="946295" cy="833562"/>
                </a:xfrm>
                <a:prstGeom prst="rect">
                  <a:avLst/>
                </a:prstGeom>
                <a:noFill/>
                <a:ln>
                  <a:solidFill>
                    <a:srgbClr val="FAFAFA"/>
                  </a:solidFill>
                </a:ln>
              </p:spPr>
              <p:txBody>
                <a:bodyPr wrap="square"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𝜶</m:t>
                        </m:r>
                      </m:oMath>
                    </m:oMathPara>
                  </a14:m>
                  <a:endParaRPr lang="en-US" sz="7200" b="1" spc="-150" dirty="0">
                    <a:solidFill>
                      <a:srgbClr val="FF8686"/>
                    </a:solidFill>
                    <a:latin typeface="Space Mono" panose="020B0604020202020204" charset="0"/>
                  </a:endParaRPr>
                </a:p>
              </p:txBody>
            </p:sp>
          </mc:Choice>
          <mc:Fallback>
            <p:sp>
              <p:nvSpPr>
                <p:cNvPr id="25" name="TextBox 25"/>
                <p:cNvSpPr txBox="1">
                  <a:spLocks noRot="1" noChangeAspect="1" noMove="1" noResize="1" noEditPoints="1" noAdjustHandles="1" noChangeArrowheads="1" noChangeShapeType="1" noTextEdit="1"/>
                </p:cNvSpPr>
                <p:nvPr/>
              </p:nvSpPr>
              <p:spPr>
                <a:xfrm>
                  <a:off x="12802050" y="1120848"/>
                  <a:ext cx="946295" cy="833562"/>
                </a:xfrm>
                <a:prstGeom prst="rect">
                  <a:avLst/>
                </a:prstGeom>
                <a:blipFill>
                  <a:blip r:embed="rId3"/>
                  <a:stretch>
                    <a:fillRect l="-32468" b="-2985"/>
                  </a:stretch>
                </a:blipFill>
                <a:ln>
                  <a:solidFill>
                    <a:srgbClr val="FAFAFA"/>
                  </a:solidFill>
                </a:ln>
              </p:spPr>
              <p:txBody>
                <a:bodyPr/>
                <a:lstStyle/>
                <a:p>
                  <a:r>
                    <a:rPr lang="en-US">
                      <a:noFill/>
                    </a:rPr>
                    <a:t> </a:t>
                  </a:r>
                </a:p>
              </p:txBody>
            </p:sp>
          </mc:Fallback>
        </mc:AlternateContent>
        <p:sp>
          <p:nvSpPr>
            <p:cNvPr id="24" name="Freeform 24"/>
            <p:cNvSpPr/>
            <p:nvPr/>
          </p:nvSpPr>
          <p:spPr>
            <a:xfrm>
              <a:off x="12328903" y="781344"/>
              <a:ext cx="1512570" cy="151257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sp>
          <p:nvSpPr>
            <p:cNvPr id="26" name="TextBox 26"/>
            <p:cNvSpPr txBox="1"/>
            <p:nvPr/>
          </p:nvSpPr>
          <p:spPr>
            <a:xfrm>
              <a:off x="14440645" y="1077311"/>
              <a:ext cx="8224876" cy="812723"/>
            </a:xfrm>
            <a:prstGeom prst="rect">
              <a:avLst/>
            </a:prstGeom>
          </p:spPr>
          <p:txBody>
            <a:bodyPr lIns="0" tIns="0" rIns="0" bIns="0" rtlCol="0" anchor="t">
              <a:spAutoFit/>
            </a:bodyPr>
            <a:lstStyle/>
            <a:p>
              <a:pPr marL="0" lvl="0" indent="0">
                <a:lnSpc>
                  <a:spcPts val="6500"/>
                </a:lnSpc>
                <a:spcBef>
                  <a:spcPct val="0"/>
                </a:spcBef>
              </a:pPr>
              <a:r>
                <a:rPr lang="en-US" sz="5000" b="1" spc="-150" dirty="0">
                  <a:solidFill>
                    <a:srgbClr val="FF8686"/>
                  </a:solidFill>
                  <a:latin typeface="Space Mono" panose="020B0604020202020204" charset="0"/>
                </a:rPr>
                <a:t>Abstract</a:t>
              </a:r>
              <a:endParaRPr lang="en-US" sz="5000" b="1" u="none" spc="-150" dirty="0">
                <a:solidFill>
                  <a:srgbClr val="FF8686"/>
                </a:solidFill>
                <a:latin typeface="Space Mono" panose="020B0604020202020204" charset="0"/>
              </a:endParaRPr>
            </a:p>
          </p:txBody>
        </p:sp>
        <p:sp>
          <p:nvSpPr>
            <p:cNvPr id="29" name="Freeform 29"/>
            <p:cNvSpPr/>
            <p:nvPr/>
          </p:nvSpPr>
          <p:spPr>
            <a:xfrm>
              <a:off x="23325652" y="857544"/>
              <a:ext cx="1512570" cy="151257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mc:AlternateContent xmlns:mc="http://schemas.openxmlformats.org/markup-compatibility/2006">
          <mc:Choice xmlns:a14="http://schemas.microsoft.com/office/drawing/2010/main" Requires="a14">
            <p:sp>
              <p:nvSpPr>
                <p:cNvPr id="30" name="TextBox 30"/>
                <p:cNvSpPr txBox="1"/>
                <p:nvPr/>
              </p:nvSpPr>
              <p:spPr>
                <a:xfrm>
                  <a:off x="23773018" y="1260361"/>
                  <a:ext cx="946295" cy="833562"/>
                </a:xfrm>
                <a:prstGeom prst="rect">
                  <a:avLst/>
                </a:prstGeom>
              </p:spPr>
              <p:txBody>
                <a:bodyPr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𝜺</m:t>
                        </m:r>
                      </m:oMath>
                    </m:oMathPara>
                  </a14:m>
                  <a:endParaRPr lang="en-US" sz="7200" b="1" spc="-150" dirty="0">
                    <a:solidFill>
                      <a:srgbClr val="FF8686"/>
                    </a:solidFill>
                    <a:latin typeface="Space Mono" panose="020B0604020202020204" charset="0"/>
                  </a:endParaRPr>
                </a:p>
              </p:txBody>
            </p:sp>
          </mc:Choice>
          <mc:Fallback>
            <p:sp>
              <p:nvSpPr>
                <p:cNvPr id="30" name="TextBox 30"/>
                <p:cNvSpPr txBox="1">
                  <a:spLocks noRot="1" noChangeAspect="1" noMove="1" noResize="1" noEditPoints="1" noAdjustHandles="1" noChangeArrowheads="1" noChangeShapeType="1" noTextEdit="1"/>
                </p:cNvSpPr>
                <p:nvPr/>
              </p:nvSpPr>
              <p:spPr>
                <a:xfrm>
                  <a:off x="23773018" y="1260361"/>
                  <a:ext cx="946295" cy="833562"/>
                </a:xfrm>
                <a:prstGeom prst="rect">
                  <a:avLst/>
                </a:prstGeom>
                <a:blipFill>
                  <a:blip r:embed="rId4"/>
                  <a:stretch>
                    <a:fillRect l="-26316" b="-4478"/>
                  </a:stretch>
                </a:blipFill>
              </p:spPr>
              <p:txBody>
                <a:bodyPr/>
                <a:lstStyle/>
                <a:p>
                  <a:r>
                    <a:rPr lang="en-US">
                      <a:noFill/>
                    </a:rPr>
                    <a:t> </a:t>
                  </a:r>
                </a:p>
              </p:txBody>
            </p:sp>
          </mc:Fallback>
        </mc:AlternateContent>
        <p:sp>
          <p:nvSpPr>
            <p:cNvPr id="31" name="TextBox 31"/>
            <p:cNvSpPr txBox="1"/>
            <p:nvPr/>
          </p:nvSpPr>
          <p:spPr>
            <a:xfrm>
              <a:off x="25285588" y="1237417"/>
              <a:ext cx="16505019" cy="812723"/>
            </a:xfrm>
            <a:prstGeom prst="rect">
              <a:avLst/>
            </a:prstGeom>
          </p:spPr>
          <p:txBody>
            <a:bodyPr lIns="0" tIns="0" rIns="0" bIns="0" rtlCol="0" anchor="t">
              <a:spAutoFit/>
            </a:bodyPr>
            <a:lstStyle/>
            <a:p>
              <a:pPr marL="0" lvl="0" indent="0">
                <a:lnSpc>
                  <a:spcPts val="6500"/>
                </a:lnSpc>
                <a:spcBef>
                  <a:spcPct val="0"/>
                </a:spcBef>
              </a:pPr>
              <a:r>
                <a:rPr lang="en-US" sz="5000" b="1" spc="-150" dirty="0">
                  <a:solidFill>
                    <a:srgbClr val="FF8686"/>
                  </a:solidFill>
                  <a:latin typeface="Space Mono" panose="020B0604020202020204" charset="0"/>
                </a:rPr>
                <a:t>Visualizations</a:t>
              </a:r>
            </a:p>
          </p:txBody>
        </p:sp>
        <p:grpSp>
          <p:nvGrpSpPr>
            <p:cNvPr id="34" name="Group 34"/>
            <p:cNvGrpSpPr>
              <a:grpSpLocks noChangeAspect="1"/>
            </p:cNvGrpSpPr>
            <p:nvPr/>
          </p:nvGrpSpPr>
          <p:grpSpPr>
            <a:xfrm>
              <a:off x="23289796" y="27271101"/>
              <a:ext cx="1512570" cy="1512570"/>
              <a:chOff x="0" y="0"/>
              <a:chExt cx="6355080" cy="6355080"/>
            </a:xfrm>
          </p:grpSpPr>
          <p:sp>
            <p:nvSpPr>
              <p:cNvPr id="35" name="Freeform 3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mc:AlternateContent xmlns:mc="http://schemas.openxmlformats.org/markup-compatibility/2006">
          <mc:Choice xmlns:a14="http://schemas.microsoft.com/office/drawing/2010/main" Requires="a14">
            <p:sp>
              <p:nvSpPr>
                <p:cNvPr id="36" name="TextBox 36"/>
                <p:cNvSpPr txBox="1"/>
                <p:nvPr/>
              </p:nvSpPr>
              <p:spPr>
                <a:xfrm>
                  <a:off x="23458124" y="27667043"/>
                  <a:ext cx="1777514" cy="833562"/>
                </a:xfrm>
                <a:prstGeom prst="rect">
                  <a:avLst/>
                </a:prstGeom>
              </p:spPr>
              <p:txBody>
                <a:bodyPr wrap="square"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𝜽</m:t>
                        </m:r>
                      </m:oMath>
                    </m:oMathPara>
                  </a14:m>
                  <a:endParaRPr lang="en-US" sz="7200" b="1" spc="-150" dirty="0">
                    <a:solidFill>
                      <a:srgbClr val="FF8686"/>
                    </a:solidFill>
                    <a:latin typeface="Space Mono" panose="02000509040000020004" charset="0"/>
                  </a:endParaRPr>
                </a:p>
              </p:txBody>
            </p:sp>
          </mc:Choice>
          <mc:Fallback>
            <p:sp>
              <p:nvSpPr>
                <p:cNvPr id="36" name="TextBox 36"/>
                <p:cNvSpPr txBox="1">
                  <a:spLocks noRot="1" noChangeAspect="1" noMove="1" noResize="1" noEditPoints="1" noAdjustHandles="1" noChangeArrowheads="1" noChangeShapeType="1" noTextEdit="1"/>
                </p:cNvSpPr>
                <p:nvPr/>
              </p:nvSpPr>
              <p:spPr>
                <a:xfrm>
                  <a:off x="23458124" y="27667043"/>
                  <a:ext cx="1777514" cy="833562"/>
                </a:xfrm>
                <a:prstGeom prst="rect">
                  <a:avLst/>
                </a:prstGeom>
                <a:blipFill>
                  <a:blip r:embed="rId5"/>
                  <a:stretch>
                    <a:fillRect t="-17910" b="-14925"/>
                  </a:stretch>
                </a:blipFill>
              </p:spPr>
              <p:txBody>
                <a:bodyPr/>
                <a:lstStyle/>
                <a:p>
                  <a:r>
                    <a:rPr lang="en-US">
                      <a:noFill/>
                    </a:rPr>
                    <a:t> </a:t>
                  </a:r>
                </a:p>
              </p:txBody>
            </p:sp>
          </mc:Fallback>
        </mc:AlternateContent>
        <p:sp>
          <p:nvSpPr>
            <p:cNvPr id="37" name="TextBox 37"/>
            <p:cNvSpPr txBox="1"/>
            <p:nvPr/>
          </p:nvSpPr>
          <p:spPr>
            <a:xfrm>
              <a:off x="25368111" y="27458992"/>
              <a:ext cx="16540875" cy="812723"/>
            </a:xfrm>
            <a:prstGeom prst="rect">
              <a:avLst/>
            </a:prstGeom>
          </p:spPr>
          <p:txBody>
            <a:bodyPr lIns="0" tIns="0" rIns="0" bIns="0" rtlCol="0" anchor="t">
              <a:spAutoFit/>
            </a:bodyPr>
            <a:lstStyle/>
            <a:p>
              <a:pPr marL="0" lvl="0" indent="0">
                <a:lnSpc>
                  <a:spcPts val="6500"/>
                </a:lnSpc>
                <a:spcBef>
                  <a:spcPct val="0"/>
                </a:spcBef>
              </a:pPr>
              <a:r>
                <a:rPr lang="en-US" sz="5000" b="1" spc="-150" dirty="0">
                  <a:solidFill>
                    <a:srgbClr val="FF8686"/>
                  </a:solidFill>
                  <a:latin typeface="Space Mono" panose="02000509040000020004" charset="0"/>
                </a:rPr>
                <a:t>References</a:t>
              </a:r>
            </a:p>
          </p:txBody>
        </p:sp>
        <p:sp>
          <p:nvSpPr>
            <p:cNvPr id="38" name="TextBox 38"/>
            <p:cNvSpPr txBox="1"/>
            <p:nvPr/>
          </p:nvSpPr>
          <p:spPr>
            <a:xfrm>
              <a:off x="25103166" y="28363379"/>
              <a:ext cx="16540875" cy="2348592"/>
            </a:xfrm>
            <a:prstGeom prst="rect">
              <a:avLst/>
            </a:prstGeom>
          </p:spPr>
          <p:txBody>
            <a:bodyPr lIns="0" tIns="0" rIns="0" bIns="0" rtlCol="0" anchor="t">
              <a:spAutoFit/>
            </a:bodyPr>
            <a:lstStyle/>
            <a:p>
              <a:pPr marL="576518" lvl="1" indent="-288259">
                <a:lnSpc>
                  <a:spcPts val="3738"/>
                </a:lnSpc>
                <a:buFont typeface="Arial"/>
                <a:buChar char="•"/>
              </a:pPr>
              <a:r>
                <a:rPr lang="en-US" sz="2800" b="0" i="0" dirty="0" err="1">
                  <a:effectLst/>
                </a:rPr>
                <a:t>edesoriano</a:t>
              </a:r>
              <a:r>
                <a:rPr lang="en-US" sz="2800" b="0" i="0" dirty="0">
                  <a:effectLst/>
                </a:rPr>
                <a:t>. (September 2021). Heart Failure Prediction Dataset: https://</a:t>
              </a:r>
              <a:r>
                <a:rPr lang="en-US" sz="2800" b="0" i="0" dirty="0" err="1">
                  <a:effectLst/>
                </a:rPr>
                <a:t>www.kaggle.com</a:t>
              </a:r>
              <a:r>
                <a:rPr lang="en-US" sz="2800" b="0" i="0" dirty="0">
                  <a:effectLst/>
                </a:rPr>
                <a:t>/</a:t>
              </a:r>
              <a:r>
                <a:rPr lang="en-US" sz="2800" b="0" i="0" dirty="0" err="1">
                  <a:effectLst/>
                </a:rPr>
                <a:t>fedesoriano</a:t>
              </a:r>
              <a:r>
                <a:rPr lang="en-US" sz="2800" b="0" i="0" dirty="0">
                  <a:effectLst/>
                </a:rPr>
                <a:t>/heart-failure-prediction</a:t>
              </a:r>
            </a:p>
            <a:p>
              <a:pPr marL="576518" lvl="1" indent="-288259">
                <a:lnSpc>
                  <a:spcPts val="3738"/>
                </a:lnSpc>
                <a:buFont typeface="Arial"/>
                <a:buChar char="•"/>
              </a:pPr>
              <a:r>
                <a:rPr lang="en-US" sz="2800" b="0" i="0" dirty="0">
                  <a:effectLst/>
                </a:rPr>
                <a:t>Kamil </a:t>
              </a:r>
              <a:r>
                <a:rPr lang="en-US" sz="2800" b="0" i="0" dirty="0" err="1">
                  <a:effectLst/>
                </a:rPr>
                <a:t>Pytlak</a:t>
              </a:r>
              <a:r>
                <a:rPr lang="en-US" sz="2800" b="0" i="0" dirty="0">
                  <a:effectLst/>
                </a:rPr>
                <a:t> (January 2022). Personal Key Indicators of Heart Disease: </a:t>
              </a:r>
              <a:r>
                <a:rPr lang="en-US" sz="2800" b="0" i="0" dirty="0">
                  <a:effectLst/>
                  <a:hlinkClick r:id="rId6"/>
                </a:rPr>
                <a:t>https://www.kaggle.com/datasets/kamilpytlak/personal-key-indicators-of-heart-disease</a:t>
              </a:r>
              <a:endParaRPr lang="en-US" sz="2800" b="0" i="0" dirty="0">
                <a:effectLst/>
              </a:endParaRPr>
            </a:p>
            <a:p>
              <a:pPr marL="576518" lvl="1" indent="-288259">
                <a:lnSpc>
                  <a:spcPts val="3738"/>
                </a:lnSpc>
                <a:buFont typeface="Arial"/>
                <a:buChar char="•"/>
              </a:pPr>
              <a:r>
                <a:rPr lang="en-US" sz="2800" dirty="0">
                  <a:solidFill>
                    <a:srgbClr val="000000"/>
                  </a:solidFill>
                </a:rPr>
                <a:t>Template reference: https://</a:t>
              </a:r>
              <a:r>
                <a:rPr lang="en-US" sz="2800" dirty="0" err="1">
                  <a:solidFill>
                    <a:srgbClr val="000000"/>
                  </a:solidFill>
                </a:rPr>
                <a:t>templatelab.com</a:t>
              </a:r>
              <a:r>
                <a:rPr lang="en-US" sz="2800" dirty="0">
                  <a:solidFill>
                    <a:srgbClr val="000000"/>
                  </a:solidFill>
                </a:rPr>
                <a:t>/research-posters/#</a:t>
              </a:r>
              <a:r>
                <a:rPr lang="en-US" sz="2800" dirty="0" err="1">
                  <a:solidFill>
                    <a:srgbClr val="000000"/>
                  </a:solidFill>
                </a:rPr>
                <a:t>google_vignette</a:t>
              </a:r>
              <a:endParaRPr lang="en-US" sz="2670" dirty="0">
                <a:solidFill>
                  <a:srgbClr val="000000"/>
                </a:solidFill>
              </a:endParaRPr>
            </a:p>
          </p:txBody>
        </p:sp>
        <p:grpSp>
          <p:nvGrpSpPr>
            <p:cNvPr id="40" name="Group 40"/>
            <p:cNvGrpSpPr>
              <a:grpSpLocks noChangeAspect="1"/>
            </p:cNvGrpSpPr>
            <p:nvPr/>
          </p:nvGrpSpPr>
          <p:grpSpPr>
            <a:xfrm>
              <a:off x="23289796" y="22498344"/>
              <a:ext cx="1512570" cy="1512570"/>
              <a:chOff x="0" y="1665147"/>
              <a:chExt cx="6355080" cy="6355080"/>
            </a:xfrm>
          </p:grpSpPr>
          <p:sp>
            <p:nvSpPr>
              <p:cNvPr id="41" name="Freeform 41"/>
              <p:cNvSpPr/>
              <p:nvPr/>
            </p:nvSpPr>
            <p:spPr>
              <a:xfrm>
                <a:off x="0" y="1665147"/>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mc:AlternateContent xmlns:mc="http://schemas.openxmlformats.org/markup-compatibility/2006">
          <mc:Choice xmlns:a14="http://schemas.microsoft.com/office/drawing/2010/main" Requires="a14">
            <p:sp>
              <p:nvSpPr>
                <p:cNvPr id="42" name="TextBox 42"/>
                <p:cNvSpPr txBox="1"/>
                <p:nvPr/>
              </p:nvSpPr>
              <p:spPr>
                <a:xfrm>
                  <a:off x="23590596" y="22902186"/>
                  <a:ext cx="1512570" cy="833562"/>
                </a:xfrm>
                <a:prstGeom prst="rect">
                  <a:avLst/>
                </a:prstGeom>
              </p:spPr>
              <p:txBody>
                <a:bodyPr wrap="square"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𝝐</m:t>
                        </m:r>
                      </m:oMath>
                    </m:oMathPara>
                  </a14:m>
                  <a:endParaRPr lang="en-US" sz="7200" b="1" spc="-150" dirty="0">
                    <a:solidFill>
                      <a:srgbClr val="FF8686"/>
                    </a:solidFill>
                    <a:latin typeface="Space Mono" panose="02000509040000020004" charset="0"/>
                  </a:endParaRPr>
                </a:p>
              </p:txBody>
            </p:sp>
          </mc:Choice>
          <mc:Fallback>
            <p:sp>
              <p:nvSpPr>
                <p:cNvPr id="42" name="TextBox 42"/>
                <p:cNvSpPr txBox="1">
                  <a:spLocks noRot="1" noChangeAspect="1" noMove="1" noResize="1" noEditPoints="1" noAdjustHandles="1" noChangeArrowheads="1" noChangeShapeType="1" noTextEdit="1"/>
                </p:cNvSpPr>
                <p:nvPr/>
              </p:nvSpPr>
              <p:spPr>
                <a:xfrm>
                  <a:off x="23590596" y="22902186"/>
                  <a:ext cx="1512570" cy="833562"/>
                </a:xfrm>
                <a:prstGeom prst="rect">
                  <a:avLst/>
                </a:prstGeom>
                <a:blipFill>
                  <a:blip r:embed="rId7"/>
                  <a:stretch>
                    <a:fillRect b="-4478"/>
                  </a:stretch>
                </a:blipFill>
              </p:spPr>
              <p:txBody>
                <a:bodyPr/>
                <a:lstStyle/>
                <a:p>
                  <a:r>
                    <a:rPr lang="en-US">
                      <a:noFill/>
                    </a:rPr>
                    <a:t> </a:t>
                  </a:r>
                </a:p>
              </p:txBody>
            </p:sp>
          </mc:Fallback>
        </mc:AlternateContent>
        <p:sp>
          <p:nvSpPr>
            <p:cNvPr id="43" name="TextBox 43"/>
            <p:cNvSpPr txBox="1"/>
            <p:nvPr/>
          </p:nvSpPr>
          <p:spPr>
            <a:xfrm>
              <a:off x="25403967" y="22877129"/>
              <a:ext cx="16548553" cy="812723"/>
            </a:xfrm>
            <a:prstGeom prst="rect">
              <a:avLst/>
            </a:prstGeom>
          </p:spPr>
          <p:txBody>
            <a:bodyPr lIns="0" tIns="0" rIns="0" bIns="0" rtlCol="0" anchor="t">
              <a:spAutoFit/>
            </a:bodyPr>
            <a:lstStyle/>
            <a:p>
              <a:pPr marL="0" lvl="0" indent="0">
                <a:lnSpc>
                  <a:spcPts val="6500"/>
                </a:lnSpc>
                <a:spcBef>
                  <a:spcPct val="0"/>
                </a:spcBef>
              </a:pPr>
              <a:r>
                <a:rPr lang="en-US" sz="5000" b="1" spc="-150" dirty="0">
                  <a:solidFill>
                    <a:srgbClr val="FF8686"/>
                  </a:solidFill>
                  <a:latin typeface="Space Mono" panose="02000509040000020004" charset="0"/>
                </a:rPr>
                <a:t>Results</a:t>
              </a:r>
            </a:p>
          </p:txBody>
        </p:sp>
        <p:sp>
          <p:nvSpPr>
            <p:cNvPr id="44" name="TextBox 44"/>
            <p:cNvSpPr txBox="1"/>
            <p:nvPr/>
          </p:nvSpPr>
          <p:spPr>
            <a:xfrm>
              <a:off x="25103166" y="24005965"/>
              <a:ext cx="16540876" cy="3297569"/>
            </a:xfrm>
            <a:prstGeom prst="rect">
              <a:avLst/>
            </a:prstGeom>
          </p:spPr>
          <p:txBody>
            <a:bodyPr lIns="0" tIns="0" rIns="0" bIns="0" rtlCol="0" anchor="t">
              <a:spAutoFit/>
            </a:bodyPr>
            <a:lstStyle/>
            <a:p>
              <a:pPr marL="576518" lvl="1" indent="-288259">
                <a:lnSpc>
                  <a:spcPts val="3738"/>
                </a:lnSpc>
                <a:buFont typeface="Arial"/>
                <a:buChar char="•"/>
              </a:pPr>
              <a:r>
                <a:rPr lang="en-US" sz="2800" dirty="0">
                  <a:solidFill>
                    <a:srgbClr val="000000"/>
                  </a:solidFill>
                </a:rPr>
                <a:t>BMI vs Age : This  visualization gives insights on how BKI and  Age causes the heart diseases </a:t>
              </a:r>
            </a:p>
            <a:p>
              <a:pPr marL="576518" lvl="1" indent="-288259">
                <a:lnSpc>
                  <a:spcPts val="3738"/>
                </a:lnSpc>
                <a:buFont typeface="Arial"/>
                <a:buChar char="•"/>
              </a:pPr>
              <a:r>
                <a:rPr lang="en-US" sz="2800" dirty="0">
                  <a:solidFill>
                    <a:srgbClr val="000000"/>
                  </a:solidFill>
                </a:rPr>
                <a:t>Heart Diseases by Gender: This visualization helps us understand the percentage status of heart diseases by gender</a:t>
              </a:r>
            </a:p>
            <a:p>
              <a:pPr marL="576518" lvl="1" indent="-288259">
                <a:lnSpc>
                  <a:spcPts val="3738"/>
                </a:lnSpc>
                <a:buFont typeface="Arial"/>
                <a:buChar char="•"/>
              </a:pPr>
              <a:r>
                <a:rPr lang="en-US" sz="2800" dirty="0">
                  <a:solidFill>
                    <a:srgbClr val="000000"/>
                  </a:solidFill>
                </a:rPr>
                <a:t>Impact of Health Score: This visualization helps us understand the impact of health score on heart disease</a:t>
              </a:r>
            </a:p>
            <a:p>
              <a:pPr marL="576518" lvl="1" indent="-288259">
                <a:lnSpc>
                  <a:spcPts val="3738"/>
                </a:lnSpc>
                <a:buFont typeface="Arial"/>
                <a:buChar char="•"/>
              </a:pPr>
              <a:r>
                <a:rPr lang="en-US" sz="2800" dirty="0">
                  <a:solidFill>
                    <a:srgbClr val="000000"/>
                  </a:solidFill>
                </a:rPr>
                <a:t>Impact of smoking:  This visualization helps us understand the effect of smoking on heart diseases</a:t>
              </a:r>
            </a:p>
            <a:p>
              <a:pPr marL="576518" lvl="1" indent="-288259">
                <a:lnSpc>
                  <a:spcPts val="3738"/>
                </a:lnSpc>
                <a:buFont typeface="Arial"/>
                <a:buChar char="•"/>
              </a:pPr>
              <a:r>
                <a:rPr lang="en-US" sz="2800" dirty="0">
                  <a:solidFill>
                    <a:srgbClr val="000000"/>
                  </a:solidFill>
                </a:rPr>
                <a:t>Heart Diseases by Chest Pain: Last two visualizations analyzes the distribution of  chest pain type by gender and status of heart disease</a:t>
              </a:r>
            </a:p>
          </p:txBody>
        </p:sp>
        <p:sp>
          <p:nvSpPr>
            <p:cNvPr id="50" name="TextBox 50"/>
            <p:cNvSpPr txBox="1"/>
            <p:nvPr/>
          </p:nvSpPr>
          <p:spPr>
            <a:xfrm>
              <a:off x="25403967" y="17489983"/>
              <a:ext cx="16540875" cy="424347"/>
            </a:xfrm>
            <a:prstGeom prst="rect">
              <a:avLst/>
            </a:prstGeom>
          </p:spPr>
          <p:txBody>
            <a:bodyPr lIns="0" tIns="0" rIns="0" bIns="0" rtlCol="0" anchor="t">
              <a:spAutoFit/>
            </a:bodyPr>
            <a:lstStyle/>
            <a:p>
              <a:pPr marL="576518" lvl="1" indent="-288259">
                <a:lnSpc>
                  <a:spcPts val="3738"/>
                </a:lnSpc>
                <a:buFont typeface="Arial"/>
                <a:buChar char="•"/>
              </a:pPr>
              <a:endParaRPr lang="en-US" sz="2670" dirty="0">
                <a:solidFill>
                  <a:srgbClr val="000000"/>
                </a:solidFill>
                <a:latin typeface="Barlow Medium"/>
              </a:endParaRPr>
            </a:p>
          </p:txBody>
        </p:sp>
        <p:sp>
          <p:nvSpPr>
            <p:cNvPr id="51" name="AutoShape 51"/>
            <p:cNvSpPr/>
            <p:nvPr/>
          </p:nvSpPr>
          <p:spPr>
            <a:xfrm>
              <a:off x="1368009" y="11430000"/>
              <a:ext cx="8313975" cy="0"/>
            </a:xfrm>
            <a:prstGeom prst="line">
              <a:avLst/>
            </a:prstGeom>
            <a:ln w="47625" cap="rnd">
              <a:solidFill>
                <a:srgbClr val="FAFAFA"/>
              </a:solidFill>
              <a:prstDash val="solid"/>
              <a:headEnd type="none" w="sm" len="sm"/>
              <a:tailEnd type="none" w="sm" len="sm"/>
            </a:ln>
          </p:spPr>
        </p:sp>
        <p:grpSp>
          <p:nvGrpSpPr>
            <p:cNvPr id="52" name="Group 52"/>
            <p:cNvGrpSpPr/>
            <p:nvPr/>
          </p:nvGrpSpPr>
          <p:grpSpPr>
            <a:xfrm>
              <a:off x="12360724" y="8477542"/>
              <a:ext cx="10011748" cy="1512571"/>
              <a:chOff x="0" y="-6230636"/>
              <a:chExt cx="13348997" cy="2016761"/>
            </a:xfrm>
          </p:grpSpPr>
          <p:grpSp>
            <p:nvGrpSpPr>
              <p:cNvPr id="53" name="Group 53"/>
              <p:cNvGrpSpPr>
                <a:grpSpLocks noChangeAspect="1"/>
              </p:cNvGrpSpPr>
              <p:nvPr/>
            </p:nvGrpSpPr>
            <p:grpSpPr>
              <a:xfrm>
                <a:off x="0" y="-6230636"/>
                <a:ext cx="2016760" cy="2016761"/>
                <a:chOff x="0" y="-19633556"/>
                <a:chExt cx="6355080" cy="6355080"/>
              </a:xfrm>
            </p:grpSpPr>
            <p:sp>
              <p:nvSpPr>
                <p:cNvPr id="54" name="Freeform 54"/>
                <p:cNvSpPr/>
                <p:nvPr/>
              </p:nvSpPr>
              <p:spPr>
                <a:xfrm>
                  <a:off x="0" y="-19633556"/>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mc:AlternateContent xmlns:mc="http://schemas.openxmlformats.org/markup-compatibility/2006">
            <mc:Choice xmlns:a14="http://schemas.microsoft.com/office/drawing/2010/main" Requires="a14">
              <p:sp>
                <p:nvSpPr>
                  <p:cNvPr id="55" name="TextBox 55"/>
                  <p:cNvSpPr txBox="1"/>
                  <p:nvPr/>
                </p:nvSpPr>
                <p:spPr>
                  <a:xfrm>
                    <a:off x="683016" y="-5741420"/>
                    <a:ext cx="1261727" cy="1111416"/>
                  </a:xfrm>
                  <a:prstGeom prst="rect">
                    <a:avLst/>
                  </a:prstGeom>
                </p:spPr>
                <p:txBody>
                  <a:bodyPr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𝜷</m:t>
                          </m:r>
                        </m:oMath>
                      </m:oMathPara>
                    </a14:m>
                    <a:endParaRPr lang="en-US" sz="7200" b="1" spc="-150" dirty="0">
                      <a:solidFill>
                        <a:srgbClr val="FF8686"/>
                      </a:solidFill>
                      <a:latin typeface="Space Mono" panose="020B0604020202020204" charset="0"/>
                    </a:endParaRPr>
                  </a:p>
                </p:txBody>
              </p:sp>
            </mc:Choice>
            <mc:Fallback>
              <p:sp>
                <p:nvSpPr>
                  <p:cNvPr id="55" name="TextBox 55"/>
                  <p:cNvSpPr txBox="1">
                    <a:spLocks noRot="1" noChangeAspect="1" noMove="1" noResize="1" noEditPoints="1" noAdjustHandles="1" noChangeArrowheads="1" noChangeShapeType="1" noTextEdit="1"/>
                  </p:cNvSpPr>
                  <p:nvPr/>
                </p:nvSpPr>
                <p:spPr>
                  <a:xfrm>
                    <a:off x="683016" y="-5741420"/>
                    <a:ext cx="1261727" cy="1111416"/>
                  </a:xfrm>
                  <a:prstGeom prst="rect">
                    <a:avLst/>
                  </a:prstGeom>
                  <a:blipFill>
                    <a:blip r:embed="rId8"/>
                    <a:stretch>
                      <a:fillRect l="-53333" t="-27273" b="-46970"/>
                    </a:stretch>
                  </a:blipFill>
                </p:spPr>
                <p:txBody>
                  <a:bodyPr/>
                  <a:lstStyle/>
                  <a:p>
                    <a:r>
                      <a:rPr lang="en-US">
                        <a:noFill/>
                      </a:rPr>
                      <a:t> </a:t>
                    </a:r>
                  </a:p>
                </p:txBody>
              </p:sp>
            </mc:Fallback>
          </mc:AlternateContent>
          <p:sp>
            <p:nvSpPr>
              <p:cNvPr id="56" name="TextBox 56"/>
              <p:cNvSpPr txBox="1"/>
              <p:nvPr/>
            </p:nvSpPr>
            <p:spPr>
              <a:xfrm>
                <a:off x="2382496" y="-5878972"/>
                <a:ext cx="10966501" cy="1083631"/>
              </a:xfrm>
              <a:prstGeom prst="rect">
                <a:avLst/>
              </a:prstGeom>
            </p:spPr>
            <p:txBody>
              <a:bodyPr lIns="0" tIns="0" rIns="0" bIns="0" rtlCol="0" anchor="t">
                <a:spAutoFit/>
              </a:bodyPr>
              <a:lstStyle/>
              <a:p>
                <a:pPr marL="0" lvl="0" indent="0">
                  <a:lnSpc>
                    <a:spcPts val="6500"/>
                  </a:lnSpc>
                  <a:spcBef>
                    <a:spcPct val="0"/>
                  </a:spcBef>
                </a:pPr>
                <a:r>
                  <a:rPr lang="en-US" sz="5000" b="1" spc="-150" dirty="0">
                    <a:solidFill>
                      <a:srgbClr val="FF8686"/>
                    </a:solidFill>
                    <a:latin typeface="Space Mono" panose="020B0604020202020204" charset="0"/>
                  </a:rPr>
                  <a:t>Introduction</a:t>
                </a:r>
              </a:p>
            </p:txBody>
          </p:sp>
        </p:grpSp>
        <p:grpSp>
          <p:nvGrpSpPr>
            <p:cNvPr id="64" name="Group 64"/>
            <p:cNvGrpSpPr>
              <a:grpSpLocks noChangeAspect="1"/>
            </p:cNvGrpSpPr>
            <p:nvPr/>
          </p:nvGrpSpPr>
          <p:grpSpPr>
            <a:xfrm>
              <a:off x="12328903" y="18676914"/>
              <a:ext cx="1512570" cy="1512570"/>
              <a:chOff x="0" y="-10166102"/>
              <a:chExt cx="6355080" cy="6355080"/>
            </a:xfrm>
          </p:grpSpPr>
          <p:sp>
            <p:nvSpPr>
              <p:cNvPr id="65" name="Freeform 65"/>
              <p:cNvSpPr/>
              <p:nvPr/>
            </p:nvSpPr>
            <p:spPr>
              <a:xfrm>
                <a:off x="0" y="-10166102"/>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p:grpSp>
        <mc:AlternateContent xmlns:mc="http://schemas.openxmlformats.org/markup-compatibility/2006">
          <mc:Choice xmlns:a14="http://schemas.microsoft.com/office/drawing/2010/main" Requires="a14">
            <p:sp>
              <p:nvSpPr>
                <p:cNvPr id="66" name="TextBox 66"/>
                <p:cNvSpPr txBox="1"/>
                <p:nvPr/>
              </p:nvSpPr>
              <p:spPr>
                <a:xfrm>
                  <a:off x="12559503" y="19016418"/>
                  <a:ext cx="1663765" cy="833562"/>
                </a:xfrm>
                <a:prstGeom prst="rect">
                  <a:avLst/>
                </a:prstGeom>
              </p:spPr>
              <p:txBody>
                <a:bodyPr wrap="square"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𝜸</m:t>
                        </m:r>
                      </m:oMath>
                    </m:oMathPara>
                  </a14:m>
                  <a:endParaRPr lang="en-US" sz="7200" b="1" spc="-150" dirty="0">
                    <a:solidFill>
                      <a:srgbClr val="FF8686"/>
                    </a:solidFill>
                    <a:latin typeface="Space Mono" panose="02000509040000020004" charset="0"/>
                  </a:endParaRPr>
                </a:p>
              </p:txBody>
            </p:sp>
          </mc:Choice>
          <mc:Fallback>
            <p:sp>
              <p:nvSpPr>
                <p:cNvPr id="66" name="TextBox 66"/>
                <p:cNvSpPr txBox="1">
                  <a:spLocks noRot="1" noChangeAspect="1" noMove="1" noResize="1" noEditPoints="1" noAdjustHandles="1" noChangeArrowheads="1" noChangeShapeType="1" noTextEdit="1"/>
                </p:cNvSpPr>
                <p:nvPr/>
              </p:nvSpPr>
              <p:spPr>
                <a:xfrm>
                  <a:off x="12559503" y="19016418"/>
                  <a:ext cx="1663765" cy="833562"/>
                </a:xfrm>
                <a:prstGeom prst="rect">
                  <a:avLst/>
                </a:prstGeom>
                <a:blipFill>
                  <a:blip r:embed="rId9"/>
                  <a:stretch>
                    <a:fillRect l="-1515" b="-32836"/>
                  </a:stretch>
                </a:blipFill>
              </p:spPr>
              <p:txBody>
                <a:bodyPr/>
                <a:lstStyle/>
                <a:p>
                  <a:r>
                    <a:rPr lang="en-US">
                      <a:noFill/>
                    </a:rPr>
                    <a:t> </a:t>
                  </a:r>
                </a:p>
              </p:txBody>
            </p:sp>
          </mc:Fallback>
        </mc:AlternateContent>
        <p:sp>
          <p:nvSpPr>
            <p:cNvPr id="67" name="TextBox 67"/>
            <p:cNvSpPr txBox="1"/>
            <p:nvPr/>
          </p:nvSpPr>
          <p:spPr>
            <a:xfrm>
              <a:off x="14172186" y="19008069"/>
              <a:ext cx="6413414" cy="812723"/>
            </a:xfrm>
            <a:prstGeom prst="rect">
              <a:avLst/>
            </a:prstGeom>
          </p:spPr>
          <p:txBody>
            <a:bodyPr wrap="square" lIns="0" tIns="0" rIns="0" bIns="0" rtlCol="0" anchor="t">
              <a:spAutoFit/>
            </a:bodyPr>
            <a:lstStyle/>
            <a:p>
              <a:pPr marL="0" lvl="0" indent="0">
                <a:lnSpc>
                  <a:spcPts val="6500"/>
                </a:lnSpc>
                <a:spcBef>
                  <a:spcPct val="0"/>
                </a:spcBef>
              </a:pPr>
              <a:r>
                <a:rPr lang="en-US" sz="5000" b="1" spc="-150" dirty="0">
                  <a:solidFill>
                    <a:srgbClr val="FF8686"/>
                  </a:solidFill>
                  <a:latin typeface="Space Mono" panose="02000509040000020004" charset="0"/>
                </a:rPr>
                <a:t>Dataset Summary</a:t>
              </a:r>
            </a:p>
          </p:txBody>
        </p:sp>
        <p:sp>
          <p:nvSpPr>
            <p:cNvPr id="68" name="TextBox 68"/>
            <p:cNvSpPr txBox="1"/>
            <p:nvPr/>
          </p:nvSpPr>
          <p:spPr>
            <a:xfrm>
              <a:off x="12376527" y="20500171"/>
              <a:ext cx="8224876" cy="5980996"/>
            </a:xfrm>
            <a:prstGeom prst="rect">
              <a:avLst/>
            </a:prstGeom>
          </p:spPr>
          <p:txBody>
            <a:bodyPr lIns="0" tIns="0" rIns="0" bIns="0" rtlCol="0" anchor="t">
              <a:spAutoFit/>
            </a:bodyPr>
            <a:lstStyle/>
            <a:p>
              <a:pPr algn="just">
                <a:lnSpc>
                  <a:spcPts val="3640"/>
                </a:lnSpc>
              </a:pPr>
              <a:r>
                <a:rPr lang="en-US" sz="2800" dirty="0">
                  <a:solidFill>
                    <a:srgbClr val="000000"/>
                  </a:solidFill>
                </a:rPr>
                <a:t>This study analyzes two datasets, one with 18 columns and 319,795 rows containing various lifestyle factors and the other with 12 columns and 918 rows that provide more information on different medical parameters for predicting heart disease.</a:t>
              </a:r>
            </a:p>
            <a:p>
              <a:pPr algn="just">
                <a:lnSpc>
                  <a:spcPts val="3640"/>
                </a:lnSpc>
              </a:pPr>
              <a:r>
                <a:rPr lang="en-US" sz="2800" dirty="0">
                  <a:solidFill>
                    <a:srgbClr val="000000"/>
                  </a:solidFill>
                </a:rPr>
                <a:t>To gain a better understanding of the data, exploratory data analysis (EDA) was conducted. Additionally, two-sample t-tests were performed for numerical variables, and chi-square tests were used for categorical variables to determine the significance of each column concerning heart disease. The results of these tests helped identify the most significant predictors, which were then used to create visualizations using linear regression models.</a:t>
              </a:r>
            </a:p>
          </p:txBody>
        </p:sp>
        <p:sp>
          <p:nvSpPr>
            <p:cNvPr id="86" name="Freeform 86"/>
            <p:cNvSpPr/>
            <p:nvPr/>
          </p:nvSpPr>
          <p:spPr>
            <a:xfrm>
              <a:off x="12279630" y="26841744"/>
              <a:ext cx="1512570" cy="151257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8686"/>
            </a:solidFill>
          </p:spPr>
        </p:sp>
        <mc:AlternateContent xmlns:mc="http://schemas.openxmlformats.org/markup-compatibility/2006">
          <mc:Choice xmlns:a14="http://schemas.microsoft.com/office/drawing/2010/main" Requires="a14">
            <p:sp>
              <p:nvSpPr>
                <p:cNvPr id="87" name="TextBox 87"/>
                <p:cNvSpPr txBox="1"/>
                <p:nvPr/>
              </p:nvSpPr>
              <p:spPr>
                <a:xfrm>
                  <a:off x="12736908" y="27331949"/>
                  <a:ext cx="946295" cy="833562"/>
                </a:xfrm>
                <a:prstGeom prst="rect">
                  <a:avLst/>
                </a:prstGeom>
              </p:spPr>
              <p:txBody>
                <a:bodyPr lIns="0" tIns="0" rIns="0" bIns="0" rtlCol="0" anchor="t">
                  <a:spAutoFit/>
                </a:bodyPr>
                <a:lstStyle/>
                <a:p>
                  <a:pPr marL="0" lvl="0" indent="0" algn="ctr">
                    <a:lnSpc>
                      <a:spcPts val="6500"/>
                    </a:lnSpc>
                    <a:spcBef>
                      <a:spcPct val="0"/>
                    </a:spcBef>
                  </a:pPr>
                  <a14:m>
                    <m:oMathPara xmlns:m="http://schemas.openxmlformats.org/officeDocument/2006/math">
                      <m:oMathParaPr>
                        <m:jc m:val="centerGroup"/>
                      </m:oMathParaPr>
                      <m:oMath xmlns:m="http://schemas.openxmlformats.org/officeDocument/2006/math">
                        <m:r>
                          <a:rPr lang="en-US" sz="7200" b="1" i="1" spc="-150" smtClean="0">
                            <a:solidFill>
                              <a:srgbClr val="FF8686"/>
                            </a:solidFill>
                            <a:latin typeface="Cambria Math" panose="02040503050406030204" pitchFamily="18" charset="0"/>
                            <a:ea typeface="Cambria Math" panose="02040503050406030204" pitchFamily="18" charset="0"/>
                          </a:rPr>
                          <m:t>𝜹</m:t>
                        </m:r>
                      </m:oMath>
                    </m:oMathPara>
                  </a14:m>
                  <a:endParaRPr lang="en-US" sz="7200" b="1" spc="-150" dirty="0">
                    <a:solidFill>
                      <a:srgbClr val="FF8686"/>
                    </a:solidFill>
                    <a:latin typeface="Space Mono" panose="020B0604020202020204" charset="0"/>
                  </a:endParaRPr>
                </a:p>
              </p:txBody>
            </p:sp>
          </mc:Choice>
          <mc:Fallback>
            <p:sp>
              <p:nvSpPr>
                <p:cNvPr id="87" name="TextBox 87"/>
                <p:cNvSpPr txBox="1">
                  <a:spLocks noRot="1" noChangeAspect="1" noMove="1" noResize="1" noEditPoints="1" noAdjustHandles="1" noChangeArrowheads="1" noChangeShapeType="1" noTextEdit="1"/>
                </p:cNvSpPr>
                <p:nvPr/>
              </p:nvSpPr>
              <p:spPr>
                <a:xfrm>
                  <a:off x="12736908" y="27331949"/>
                  <a:ext cx="946295" cy="833562"/>
                </a:xfrm>
                <a:prstGeom prst="rect">
                  <a:avLst/>
                </a:prstGeom>
                <a:blipFill>
                  <a:blip r:embed="rId10"/>
                  <a:stretch>
                    <a:fillRect l="-38158" t="-20896" b="-14925"/>
                  </a:stretch>
                </a:blipFill>
              </p:spPr>
              <p:txBody>
                <a:bodyPr/>
                <a:lstStyle/>
                <a:p>
                  <a:r>
                    <a:rPr lang="en-US">
                      <a:noFill/>
                    </a:rPr>
                    <a:t> </a:t>
                  </a:r>
                </a:p>
              </p:txBody>
            </p:sp>
          </mc:Fallback>
        </mc:AlternateContent>
        <p:sp>
          <p:nvSpPr>
            <p:cNvPr id="88" name="TextBox 88"/>
            <p:cNvSpPr txBox="1"/>
            <p:nvPr/>
          </p:nvSpPr>
          <p:spPr>
            <a:xfrm>
              <a:off x="13948809" y="27123026"/>
              <a:ext cx="16505019" cy="812723"/>
            </a:xfrm>
            <a:prstGeom prst="rect">
              <a:avLst/>
            </a:prstGeom>
          </p:spPr>
          <p:txBody>
            <a:bodyPr lIns="0" tIns="0" rIns="0" bIns="0" rtlCol="0" anchor="t">
              <a:spAutoFit/>
            </a:bodyPr>
            <a:lstStyle/>
            <a:p>
              <a:pPr marL="0" lvl="0" indent="0">
                <a:lnSpc>
                  <a:spcPts val="6500"/>
                </a:lnSpc>
                <a:spcBef>
                  <a:spcPct val="0"/>
                </a:spcBef>
              </a:pPr>
              <a:r>
                <a:rPr lang="en-US" sz="5000" b="1" spc="-150" dirty="0">
                  <a:solidFill>
                    <a:srgbClr val="FF8686"/>
                  </a:solidFill>
                  <a:latin typeface="Space Mono" panose="020B0604020202020204" charset="0"/>
                </a:rPr>
                <a:t>Research Questions</a:t>
              </a:r>
            </a:p>
          </p:txBody>
        </p:sp>
        <p:sp>
          <p:nvSpPr>
            <p:cNvPr id="89" name="TextBox 89"/>
            <p:cNvSpPr txBox="1"/>
            <p:nvPr/>
          </p:nvSpPr>
          <p:spPr>
            <a:xfrm>
              <a:off x="12039465" y="28693366"/>
              <a:ext cx="8561938" cy="2287678"/>
            </a:xfrm>
            <a:prstGeom prst="rect">
              <a:avLst/>
            </a:prstGeom>
          </p:spPr>
          <p:txBody>
            <a:bodyPr wrap="square" lIns="0" tIns="0" rIns="0" bIns="0" rtlCol="0" anchor="t">
              <a:spAutoFit/>
            </a:bodyPr>
            <a:lstStyle/>
            <a:p>
              <a:pPr marL="561341" lvl="1" indent="-280670">
                <a:lnSpc>
                  <a:spcPts val="3640"/>
                </a:lnSpc>
                <a:buFont typeface="Arial"/>
                <a:buChar char="•"/>
              </a:pPr>
              <a:r>
                <a:rPr lang="en-US" sz="2800" dirty="0">
                  <a:solidFill>
                    <a:srgbClr val="000000"/>
                  </a:solidFill>
                </a:rPr>
                <a:t>How do lifestyle factors such as BMI, smoking, alcohol drinking, physical activity, and sleep affect the development of heart disease?</a:t>
              </a:r>
            </a:p>
            <a:p>
              <a:pPr marL="561341" lvl="1" indent="-280670">
                <a:lnSpc>
                  <a:spcPts val="3640"/>
                </a:lnSpc>
                <a:buFont typeface="Arial"/>
                <a:buChar char="•"/>
              </a:pPr>
              <a:r>
                <a:rPr lang="en-US" sz="2800" dirty="0">
                  <a:solidFill>
                    <a:srgbClr val="000000"/>
                  </a:solidFill>
                </a:rPr>
                <a:t>Are there any trends among the medical parameters concerning demographics such as age and sex?</a:t>
              </a:r>
            </a:p>
          </p:txBody>
        </p:sp>
        <p:sp>
          <p:nvSpPr>
            <p:cNvPr id="96" name="TextBox 96"/>
            <p:cNvSpPr txBox="1"/>
            <p:nvPr/>
          </p:nvSpPr>
          <p:spPr>
            <a:xfrm>
              <a:off x="1368009" y="2050657"/>
              <a:ext cx="8628483" cy="8863965"/>
            </a:xfrm>
            <a:prstGeom prst="rect">
              <a:avLst/>
            </a:prstGeom>
          </p:spPr>
          <p:txBody>
            <a:bodyPr lIns="0" tIns="0" rIns="0" bIns="0" rtlCol="0" anchor="t">
              <a:spAutoFit/>
            </a:bodyPr>
            <a:lstStyle/>
            <a:p>
              <a:pPr algn="l"/>
              <a:r>
                <a:rPr lang="en-US" sz="9600" b="0" i="0" dirty="0">
                  <a:solidFill>
                    <a:schemeClr val="bg1"/>
                  </a:solidFill>
                  <a:effectLst/>
                  <a:latin typeface="Barlow" pitchFamily="2" charset="77"/>
                  <a:cs typeface="Angsana New" panose="02020603050405020304" pitchFamily="18" charset="-34"/>
                </a:rPr>
                <a:t>The Relationship Between Heart Disease and</a:t>
              </a:r>
              <a:br>
                <a:rPr lang="en-US" sz="9600" b="0" i="0" dirty="0">
                  <a:solidFill>
                    <a:schemeClr val="bg1"/>
                  </a:solidFill>
                  <a:effectLst/>
                  <a:latin typeface="Barlow" pitchFamily="2" charset="77"/>
                  <a:cs typeface="Angsana New" panose="02020603050405020304" pitchFamily="18" charset="-34"/>
                </a:rPr>
              </a:br>
              <a:r>
                <a:rPr lang="en-US" sz="9600" b="0" i="0" dirty="0">
                  <a:solidFill>
                    <a:schemeClr val="bg1"/>
                  </a:solidFill>
                  <a:effectLst/>
                  <a:latin typeface="Barlow" pitchFamily="2" charset="77"/>
                  <a:cs typeface="Angsana New" panose="02020603050405020304" pitchFamily="18" charset="-34"/>
                </a:rPr>
                <a:t>Lifestyle Factors</a:t>
              </a:r>
              <a:endParaRPr lang="en-US" sz="9400" b="1" spc="-282" dirty="0">
                <a:solidFill>
                  <a:schemeClr val="bg1"/>
                </a:solidFill>
                <a:latin typeface="Barlow" pitchFamily="2" charset="77"/>
                <a:cs typeface="Angsana New" panose="02020603050405020304" pitchFamily="18" charset="-34"/>
              </a:endParaRPr>
            </a:p>
          </p:txBody>
        </p:sp>
        <p:sp>
          <p:nvSpPr>
            <p:cNvPr id="97" name="TextBox 97"/>
            <p:cNvSpPr txBox="1"/>
            <p:nvPr/>
          </p:nvSpPr>
          <p:spPr>
            <a:xfrm>
              <a:off x="12328903" y="2465707"/>
              <a:ext cx="8224876" cy="5519331"/>
            </a:xfrm>
            <a:prstGeom prst="rect">
              <a:avLst/>
            </a:prstGeom>
          </p:spPr>
          <p:txBody>
            <a:bodyPr lIns="0" tIns="0" rIns="0" bIns="0" rtlCol="0" anchor="t">
              <a:spAutoFit/>
            </a:bodyPr>
            <a:lstStyle/>
            <a:p>
              <a:pPr marL="0" lvl="0" indent="0" algn="just">
                <a:lnSpc>
                  <a:spcPts val="3639"/>
                </a:lnSpc>
                <a:spcBef>
                  <a:spcPct val="0"/>
                </a:spcBef>
              </a:pPr>
              <a:r>
                <a:rPr lang="en-US" sz="2800" dirty="0">
                  <a:solidFill>
                    <a:srgbClr val="000000"/>
                  </a:solidFill>
                </a:rPr>
                <a:t>Heart disease is a significant cause of mortality and morbidity worldwide. This study aims to analyze a dataset of patient records to explore the relationship between various lifestyle factors and the likelihood of heart disease. Also, it examines the association between sex, chest pain type, cholesterol levels, blood pressure, and other factors with the presence or absence of heart disease. This analysis includes descriptive statistics, hypothesis testing, and R programming language data visualization. The results of this analysis will provide insights into the factors that contribute to heart disease and help identify high-risk patient populations.</a:t>
              </a:r>
            </a:p>
          </p:txBody>
        </p:sp>
        <p:sp>
          <p:nvSpPr>
            <p:cNvPr id="99" name="TextBox 99"/>
            <p:cNvSpPr txBox="1"/>
            <p:nvPr/>
          </p:nvSpPr>
          <p:spPr>
            <a:xfrm>
              <a:off x="12360724" y="10091495"/>
              <a:ext cx="8224876" cy="8289321"/>
            </a:xfrm>
            <a:prstGeom prst="rect">
              <a:avLst/>
            </a:prstGeom>
          </p:spPr>
          <p:txBody>
            <a:bodyPr lIns="0" tIns="0" rIns="0" bIns="0" rtlCol="0" anchor="t">
              <a:spAutoFit/>
            </a:bodyPr>
            <a:lstStyle/>
            <a:p>
              <a:pPr marL="0" lvl="0" indent="0" algn="just">
                <a:lnSpc>
                  <a:spcPts val="3639"/>
                </a:lnSpc>
                <a:spcBef>
                  <a:spcPct val="0"/>
                </a:spcBef>
              </a:pPr>
              <a:r>
                <a:rPr lang="en-US" sz="2800" dirty="0">
                  <a:solidFill>
                    <a:srgbClr val="000000"/>
                  </a:solidFill>
                </a:rPr>
                <a:t>Heart disease is a leading cause of death and disability worldwide. According to the World Health Organization, an estimated 17.9 million people die annually from cardiovascular disease, accounting for 31% of all deaths globally. In the United States, heart disease is responsible for one in four deaths, making it the leading cause of mortality in the country. While several risk factors have been identified for heart disease, including age, sex, smoking, high cholesterol, high blood pressure, and diabetes, the complex interplay of these factors is not fully understood.</a:t>
              </a:r>
            </a:p>
            <a:p>
              <a:pPr marL="0" lvl="0" indent="0" algn="just">
                <a:lnSpc>
                  <a:spcPts val="3639"/>
                </a:lnSpc>
                <a:spcBef>
                  <a:spcPct val="0"/>
                </a:spcBef>
              </a:pPr>
              <a:r>
                <a:rPr lang="en-US" sz="2800" dirty="0">
                  <a:solidFill>
                    <a:srgbClr val="000000"/>
                  </a:solidFill>
                </a:rPr>
                <a:t>To better understand the relationship between risk factors and heart disease, we will analyze a dataset of patient records using statistical and machine learning techniques. Our analysis will focus on identifying the most significant risk factors for heart disease and understanding how these factors interact with each other.</a:t>
              </a:r>
            </a:p>
          </p:txBody>
        </p:sp>
        <p:sp>
          <p:nvSpPr>
            <p:cNvPr id="100" name="TextBox 100"/>
            <p:cNvSpPr txBox="1"/>
            <p:nvPr/>
          </p:nvSpPr>
          <p:spPr>
            <a:xfrm>
              <a:off x="12328903" y="18130194"/>
              <a:ext cx="946295" cy="812800"/>
            </a:xfrm>
            <a:prstGeom prst="rect">
              <a:avLst/>
            </a:prstGeom>
          </p:spPr>
          <p:txBody>
            <a:bodyPr lIns="0" tIns="0" rIns="0" bIns="0" rtlCol="0" anchor="t">
              <a:spAutoFit/>
            </a:bodyPr>
            <a:lstStyle/>
            <a:p>
              <a:pPr marL="0" lvl="0" indent="0" algn="ctr">
                <a:lnSpc>
                  <a:spcPts val="6500"/>
                </a:lnSpc>
                <a:spcBef>
                  <a:spcPct val="0"/>
                </a:spcBef>
              </a:pPr>
              <a:endParaRPr lang="en-US" sz="5000" b="1" spc="-150" dirty="0">
                <a:solidFill>
                  <a:srgbClr val="FF8686"/>
                </a:solidFill>
                <a:latin typeface="Space Mono" panose="02000509040000020004" charset="0"/>
              </a:endParaRPr>
            </a:p>
          </p:txBody>
        </p:sp>
        <p:sp>
          <p:nvSpPr>
            <p:cNvPr id="101" name="TextBox 101"/>
            <p:cNvSpPr txBox="1"/>
            <p:nvPr/>
          </p:nvSpPr>
          <p:spPr>
            <a:xfrm>
              <a:off x="16318005" y="18187344"/>
              <a:ext cx="946295" cy="812800"/>
            </a:xfrm>
            <a:prstGeom prst="rect">
              <a:avLst/>
            </a:prstGeom>
          </p:spPr>
          <p:txBody>
            <a:bodyPr lIns="0" tIns="0" rIns="0" bIns="0" rtlCol="0" anchor="t">
              <a:spAutoFit/>
            </a:bodyPr>
            <a:lstStyle/>
            <a:p>
              <a:pPr marL="0" lvl="0" indent="0" algn="ctr">
                <a:lnSpc>
                  <a:spcPts val="6500"/>
                </a:lnSpc>
                <a:spcBef>
                  <a:spcPct val="0"/>
                </a:spcBef>
              </a:pPr>
              <a:endParaRPr lang="en-US" sz="5000" b="1" spc="-150" dirty="0">
                <a:solidFill>
                  <a:srgbClr val="FF8686"/>
                </a:solidFill>
                <a:latin typeface="Space Mono" panose="02000509040000020004" charset="0"/>
              </a:endParaRPr>
            </a:p>
          </p:txBody>
        </p:sp>
      </p:grpSp>
      <p:sp>
        <p:nvSpPr>
          <p:cNvPr id="8" name="TextBox 7">
            <a:extLst>
              <a:ext uri="{FF2B5EF4-FFF2-40B4-BE49-F238E27FC236}">
                <a16:creationId xmlns:a16="http://schemas.microsoft.com/office/drawing/2014/main" id="{2CA91818-768A-B507-A6C1-67918B76455E}"/>
              </a:ext>
            </a:extLst>
          </p:cNvPr>
          <p:cNvSpPr txBox="1"/>
          <p:nvPr/>
        </p:nvSpPr>
        <p:spPr>
          <a:xfrm>
            <a:off x="1368008" y="12649199"/>
            <a:ext cx="9376043" cy="4247317"/>
          </a:xfrm>
          <a:prstGeom prst="rect">
            <a:avLst/>
          </a:prstGeom>
          <a:noFill/>
        </p:spPr>
        <p:txBody>
          <a:bodyPr wrap="square" rtlCol="0">
            <a:spAutoFit/>
          </a:bodyPr>
          <a:lstStyle/>
          <a:p>
            <a:r>
              <a:rPr lang="en-US" sz="5400" dirty="0">
                <a:solidFill>
                  <a:schemeClr val="bg1"/>
                </a:solidFill>
                <a:latin typeface="Barlow" pitchFamily="2" charset="77"/>
              </a:rPr>
              <a:t>Preetham Reddy  V Information Visualization</a:t>
            </a:r>
          </a:p>
          <a:p>
            <a:r>
              <a:rPr lang="en-US" sz="5400" dirty="0">
                <a:solidFill>
                  <a:schemeClr val="bg1"/>
                </a:solidFill>
                <a:latin typeface="Barlow" pitchFamily="2" charset="77"/>
              </a:rPr>
              <a:t>Indiana University Bloomington</a:t>
            </a:r>
          </a:p>
          <a:p>
            <a:r>
              <a:rPr lang="en-US" sz="5400" dirty="0">
                <a:solidFill>
                  <a:schemeClr val="bg1"/>
                </a:solidFill>
                <a:latin typeface="Barlow" pitchFamily="2" charset="77"/>
              </a:rPr>
              <a:t>April 25, 2023</a:t>
            </a:r>
          </a:p>
        </p:txBody>
      </p:sp>
      <p:pic>
        <p:nvPicPr>
          <p:cNvPr id="10" name="Picture 9" descr="A red and white sign&#10;&#10;Description automatically generated with low confidence">
            <a:extLst>
              <a:ext uri="{FF2B5EF4-FFF2-40B4-BE49-F238E27FC236}">
                <a16:creationId xmlns:a16="http://schemas.microsoft.com/office/drawing/2014/main" id="{9A522E05-6AB4-7029-3204-31365D0617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800" y="28783671"/>
            <a:ext cx="3434140" cy="4058529"/>
          </a:xfrm>
          <a:prstGeom prst="rect">
            <a:avLst/>
          </a:prstGeom>
        </p:spPr>
      </p:pic>
      <p:sp>
        <p:nvSpPr>
          <p:cNvPr id="11" name="TextBox 10">
            <a:extLst>
              <a:ext uri="{FF2B5EF4-FFF2-40B4-BE49-F238E27FC236}">
                <a16:creationId xmlns:a16="http://schemas.microsoft.com/office/drawing/2014/main" id="{E3D26631-6681-378E-150D-A7C72E5A896C}"/>
              </a:ext>
            </a:extLst>
          </p:cNvPr>
          <p:cNvSpPr txBox="1"/>
          <p:nvPr/>
        </p:nvSpPr>
        <p:spPr>
          <a:xfrm>
            <a:off x="23957280" y="15727680"/>
            <a:ext cx="184731" cy="369332"/>
          </a:xfrm>
          <a:prstGeom prst="rect">
            <a:avLst/>
          </a:prstGeom>
          <a:noFill/>
        </p:spPr>
        <p:txBody>
          <a:bodyPr wrap="none" rtlCol="0">
            <a:spAutoFit/>
          </a:bodyPr>
          <a:lstStyle/>
          <a:p>
            <a:endParaRPr lang="en-US" dirty="0"/>
          </a:p>
        </p:txBody>
      </p:sp>
      <p:pic>
        <p:nvPicPr>
          <p:cNvPr id="39" name="Picture 38" descr="Chart&#10;&#10;Description automatically generated">
            <a:extLst>
              <a:ext uri="{FF2B5EF4-FFF2-40B4-BE49-F238E27FC236}">
                <a16:creationId xmlns:a16="http://schemas.microsoft.com/office/drawing/2014/main" id="{A5433DB0-A63A-EBD8-4B60-83B74C7E2C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655290" y="2705758"/>
            <a:ext cx="7759015" cy="6237034"/>
          </a:xfrm>
          <a:prstGeom prst="rect">
            <a:avLst/>
          </a:prstGeom>
        </p:spPr>
      </p:pic>
      <p:pic>
        <p:nvPicPr>
          <p:cNvPr id="72" name="Picture 71" descr="Chart, bar chart&#10;&#10;Description automatically generated">
            <a:extLst>
              <a:ext uri="{FF2B5EF4-FFF2-40B4-BE49-F238E27FC236}">
                <a16:creationId xmlns:a16="http://schemas.microsoft.com/office/drawing/2014/main" id="{5B8BDC55-8804-D3BF-A6BC-0DE486E4173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137392" y="2720998"/>
            <a:ext cx="8315521" cy="5748630"/>
          </a:xfrm>
          <a:prstGeom prst="rect">
            <a:avLst/>
          </a:prstGeom>
        </p:spPr>
      </p:pic>
      <p:pic>
        <p:nvPicPr>
          <p:cNvPr id="75" name="Picture 74" descr="Chart, waterfall chart&#10;&#10;Description automatically generated">
            <a:extLst>
              <a:ext uri="{FF2B5EF4-FFF2-40B4-BE49-F238E27FC236}">
                <a16:creationId xmlns:a16="http://schemas.microsoft.com/office/drawing/2014/main" id="{D2A3FB66-654B-D2BC-8685-A0DC330E1A0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41005" y="9346077"/>
            <a:ext cx="8165909" cy="6447413"/>
          </a:xfrm>
          <a:prstGeom prst="rect">
            <a:avLst/>
          </a:prstGeom>
        </p:spPr>
      </p:pic>
      <p:pic>
        <p:nvPicPr>
          <p:cNvPr id="77" name="Picture 76" descr="Chart, bar chart, waterfall chart&#10;&#10;Description automatically generated">
            <a:extLst>
              <a:ext uri="{FF2B5EF4-FFF2-40B4-BE49-F238E27FC236}">
                <a16:creationId xmlns:a16="http://schemas.microsoft.com/office/drawing/2014/main" id="{23385BC1-42C1-E48B-B902-117721EFEEE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122153" y="9235876"/>
            <a:ext cx="8330761" cy="6491804"/>
          </a:xfrm>
          <a:prstGeom prst="rect">
            <a:avLst/>
          </a:prstGeom>
        </p:spPr>
      </p:pic>
      <p:pic>
        <p:nvPicPr>
          <p:cNvPr id="79" name="Picture 78" descr="Chart, bar chart, waterfall chart&#10;&#10;Description automatically generated">
            <a:extLst>
              <a:ext uri="{FF2B5EF4-FFF2-40B4-BE49-F238E27FC236}">
                <a16:creationId xmlns:a16="http://schemas.microsoft.com/office/drawing/2014/main" id="{9E4E2C46-4241-9F2D-9688-14D158B71C4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174945" y="15941564"/>
            <a:ext cx="7931970" cy="6310849"/>
          </a:xfrm>
          <a:prstGeom prst="rect">
            <a:avLst/>
          </a:prstGeom>
        </p:spPr>
      </p:pic>
      <p:pic>
        <p:nvPicPr>
          <p:cNvPr id="81" name="Picture 80" descr="Chart, bar chart&#10;&#10;Description automatically generated">
            <a:extLst>
              <a:ext uri="{FF2B5EF4-FFF2-40B4-BE49-F238E27FC236}">
                <a16:creationId xmlns:a16="http://schemas.microsoft.com/office/drawing/2014/main" id="{9DD6CC93-97BE-B12F-ED94-119CDD7B1A2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753187" y="15793490"/>
            <a:ext cx="7699726" cy="65247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605</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Cambria Math</vt:lpstr>
      <vt:lpstr>Barlow Medium</vt:lpstr>
      <vt:lpstr>Barlow</vt:lpstr>
      <vt:lpstr>Space Mono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1,4,7</dc:title>
  <cp:lastModifiedBy>Vinnamala, Preetham</cp:lastModifiedBy>
  <cp:revision>7</cp:revision>
  <dcterms:created xsi:type="dcterms:W3CDTF">2006-08-16T00:00:00Z</dcterms:created>
  <dcterms:modified xsi:type="dcterms:W3CDTF">2023-04-25T03:46:16Z</dcterms:modified>
  <dc:identifier>DAFYZ6QS_4A</dc:identifier>
</cp:coreProperties>
</file>