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3" r:id="rId1"/>
  </p:sldMasterIdLst>
  <p:notesMasterIdLst>
    <p:notesMasterId r:id="rId15"/>
  </p:notesMasterIdLst>
  <p:handoutMasterIdLst>
    <p:handoutMasterId r:id="rId16"/>
  </p:handoutMasterIdLst>
  <p:sldIdLst>
    <p:sldId id="268" r:id="rId2"/>
    <p:sldId id="269" r:id="rId3"/>
    <p:sldId id="280" r:id="rId4"/>
    <p:sldId id="279" r:id="rId5"/>
    <p:sldId id="270" r:id="rId6"/>
    <p:sldId id="272" r:id="rId7"/>
    <p:sldId id="273" r:id="rId8"/>
    <p:sldId id="274" r:id="rId9"/>
    <p:sldId id="283" r:id="rId10"/>
    <p:sldId id="282" r:id="rId11"/>
    <p:sldId id="275" r:id="rId12"/>
    <p:sldId id="276" r:id="rId13"/>
    <p:sldId id="278" r:id="rId1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p:scale>
          <a:sx n="70" d="100"/>
          <a:sy n="70" d="100"/>
        </p:scale>
        <p:origin x="48" y="54"/>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AD665B1-54DC-45D9-A669-65FD7B3A0D2F}"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FF0EB1C1-FA51-4679-96DF-20DB73FDF1FD}">
      <dgm:prSet/>
      <dgm:spPr/>
      <dgm:t>
        <a:bodyPr/>
        <a:lstStyle/>
        <a:p>
          <a:r>
            <a:rPr lang="en-US" i="1"/>
            <a:t>Databases – </a:t>
          </a:r>
          <a:r>
            <a:rPr lang="en-US"/>
            <a:t>QuickSort, MergeSort, or HeapSort enable faster data retrieval in databases.</a:t>
          </a:r>
        </a:p>
      </dgm:t>
    </dgm:pt>
    <dgm:pt modelId="{1AA496D0-E479-4898-B5D6-6776F1DFA2FF}" type="parTrans" cxnId="{32AD7732-BA86-44E2-8F30-91BE377941E9}">
      <dgm:prSet/>
      <dgm:spPr/>
      <dgm:t>
        <a:bodyPr/>
        <a:lstStyle/>
        <a:p>
          <a:endParaRPr lang="en-US"/>
        </a:p>
      </dgm:t>
    </dgm:pt>
    <dgm:pt modelId="{8CA4B1AA-3FB8-4064-961A-83B5E76D8709}" type="sibTrans" cxnId="{32AD7732-BA86-44E2-8F30-91BE377941E9}">
      <dgm:prSet/>
      <dgm:spPr/>
      <dgm:t>
        <a:bodyPr/>
        <a:lstStyle/>
        <a:p>
          <a:endParaRPr lang="en-US"/>
        </a:p>
      </dgm:t>
    </dgm:pt>
    <dgm:pt modelId="{40EBEDE6-28EC-4E59-8068-5216916F9F33}">
      <dgm:prSet/>
      <dgm:spPr/>
      <dgm:t>
        <a:bodyPr/>
        <a:lstStyle/>
        <a:p>
          <a:r>
            <a:rPr lang="en-US" i="1"/>
            <a:t>Search Engines – </a:t>
          </a:r>
          <a:r>
            <a:rPr lang="en-US"/>
            <a:t>Efficient sorting algorithms improve search result ranking and response times.</a:t>
          </a:r>
        </a:p>
      </dgm:t>
    </dgm:pt>
    <dgm:pt modelId="{D8B54299-AA93-4FB2-ADFB-364757457B04}" type="parTrans" cxnId="{2A41C234-F5AB-4F27-9765-4C87215AAB45}">
      <dgm:prSet/>
      <dgm:spPr/>
      <dgm:t>
        <a:bodyPr/>
        <a:lstStyle/>
        <a:p>
          <a:endParaRPr lang="en-US"/>
        </a:p>
      </dgm:t>
    </dgm:pt>
    <dgm:pt modelId="{C07A1211-5C3C-4F72-9878-3E481F9D3FA8}" type="sibTrans" cxnId="{2A41C234-F5AB-4F27-9765-4C87215AAB45}">
      <dgm:prSet/>
      <dgm:spPr/>
      <dgm:t>
        <a:bodyPr/>
        <a:lstStyle/>
        <a:p>
          <a:endParaRPr lang="en-US"/>
        </a:p>
      </dgm:t>
    </dgm:pt>
    <dgm:pt modelId="{6A34E41F-2C47-4D99-9D7D-27FB78B730B0}">
      <dgm:prSet/>
      <dgm:spPr/>
      <dgm:t>
        <a:bodyPr/>
        <a:lstStyle/>
        <a:p>
          <a:r>
            <a:rPr lang="en-US" i="1"/>
            <a:t>Data Analysis – </a:t>
          </a:r>
          <a:r>
            <a:rPr lang="en-US"/>
            <a:t>RadixSort and external sorting handle big data in analytics efficiently.</a:t>
          </a:r>
        </a:p>
      </dgm:t>
    </dgm:pt>
    <dgm:pt modelId="{A5BE38D9-F47D-4F36-BBF1-50591DC816D2}" type="parTrans" cxnId="{35552DEC-1D95-4E46-8DB7-AE5F5FC5D09E}">
      <dgm:prSet/>
      <dgm:spPr/>
      <dgm:t>
        <a:bodyPr/>
        <a:lstStyle/>
        <a:p>
          <a:endParaRPr lang="en-US"/>
        </a:p>
      </dgm:t>
    </dgm:pt>
    <dgm:pt modelId="{F3BDC334-3874-43A4-8C42-BDB12107186A}" type="sibTrans" cxnId="{35552DEC-1D95-4E46-8DB7-AE5F5FC5D09E}">
      <dgm:prSet/>
      <dgm:spPr/>
      <dgm:t>
        <a:bodyPr/>
        <a:lstStyle/>
        <a:p>
          <a:endParaRPr lang="en-US"/>
        </a:p>
      </dgm:t>
    </dgm:pt>
    <dgm:pt modelId="{0605FF8A-AA97-4FB6-9D20-CFF87FE867BB}">
      <dgm:prSet/>
      <dgm:spPr/>
      <dgm:t>
        <a:bodyPr/>
        <a:lstStyle/>
        <a:p>
          <a:r>
            <a:rPr lang="en-US" i="1"/>
            <a:t>Operating Systems – </a:t>
          </a:r>
          <a:r>
            <a:rPr lang="en-US"/>
            <a:t>Sorting organizes file listings, enhancing user experience.</a:t>
          </a:r>
        </a:p>
      </dgm:t>
    </dgm:pt>
    <dgm:pt modelId="{9B0252BA-3300-4420-86A4-7EB34F7D6F9C}" type="parTrans" cxnId="{8579AC66-0318-4F80-A418-18BEF6BED696}">
      <dgm:prSet/>
      <dgm:spPr/>
      <dgm:t>
        <a:bodyPr/>
        <a:lstStyle/>
        <a:p>
          <a:endParaRPr lang="en-US"/>
        </a:p>
      </dgm:t>
    </dgm:pt>
    <dgm:pt modelId="{45E28376-E992-4AEB-A6B4-3FB2F0DB85F8}" type="sibTrans" cxnId="{8579AC66-0318-4F80-A418-18BEF6BED696}">
      <dgm:prSet/>
      <dgm:spPr/>
      <dgm:t>
        <a:bodyPr/>
        <a:lstStyle/>
        <a:p>
          <a:endParaRPr lang="en-US"/>
        </a:p>
      </dgm:t>
    </dgm:pt>
    <dgm:pt modelId="{47C80FAE-181A-48BF-9559-EAE4EB247670}">
      <dgm:prSet/>
      <dgm:spPr/>
      <dgm:t>
        <a:bodyPr/>
        <a:lstStyle/>
        <a:p>
          <a:r>
            <a:rPr lang="en-US" i="1"/>
            <a:t>Financial Markets – </a:t>
          </a:r>
          <a:r>
            <a:rPr lang="en-US"/>
            <a:t>Optimize network paths for reduced congestion and faster data transfer.</a:t>
          </a:r>
        </a:p>
      </dgm:t>
    </dgm:pt>
    <dgm:pt modelId="{9C9FE81C-3F01-4A3E-920A-437C7C36328D}" type="parTrans" cxnId="{AB6D18E5-20BC-40DD-A55A-591354732C5D}">
      <dgm:prSet/>
      <dgm:spPr/>
      <dgm:t>
        <a:bodyPr/>
        <a:lstStyle/>
        <a:p>
          <a:endParaRPr lang="en-US"/>
        </a:p>
      </dgm:t>
    </dgm:pt>
    <dgm:pt modelId="{4BA42F06-CFFC-4E70-892F-8E0F464E8075}" type="sibTrans" cxnId="{AB6D18E5-20BC-40DD-A55A-591354732C5D}">
      <dgm:prSet/>
      <dgm:spPr/>
      <dgm:t>
        <a:bodyPr/>
        <a:lstStyle/>
        <a:p>
          <a:endParaRPr lang="en-US"/>
        </a:p>
      </dgm:t>
    </dgm:pt>
    <dgm:pt modelId="{82B1D3B6-8488-44A2-BF2C-28A39CC1457D}" type="pres">
      <dgm:prSet presAssocID="{BAD665B1-54DC-45D9-A669-65FD7B3A0D2F}" presName="diagram" presStyleCnt="0">
        <dgm:presLayoutVars>
          <dgm:dir/>
          <dgm:resizeHandles val="exact"/>
        </dgm:presLayoutVars>
      </dgm:prSet>
      <dgm:spPr/>
    </dgm:pt>
    <dgm:pt modelId="{AAD34B05-DF5A-4064-B95C-7DC08E271CB1}" type="pres">
      <dgm:prSet presAssocID="{FF0EB1C1-FA51-4679-96DF-20DB73FDF1FD}" presName="node" presStyleLbl="node1" presStyleIdx="0" presStyleCnt="5">
        <dgm:presLayoutVars>
          <dgm:bulletEnabled val="1"/>
        </dgm:presLayoutVars>
      </dgm:prSet>
      <dgm:spPr/>
    </dgm:pt>
    <dgm:pt modelId="{3CAAA631-07D4-4260-AA26-5671E142A715}" type="pres">
      <dgm:prSet presAssocID="{8CA4B1AA-3FB8-4064-961A-83B5E76D8709}" presName="sibTrans" presStyleCnt="0"/>
      <dgm:spPr/>
    </dgm:pt>
    <dgm:pt modelId="{3726611D-B3A4-49C1-A1B0-3DA59DDE57DB}" type="pres">
      <dgm:prSet presAssocID="{40EBEDE6-28EC-4E59-8068-5216916F9F33}" presName="node" presStyleLbl="node1" presStyleIdx="1" presStyleCnt="5">
        <dgm:presLayoutVars>
          <dgm:bulletEnabled val="1"/>
        </dgm:presLayoutVars>
      </dgm:prSet>
      <dgm:spPr/>
    </dgm:pt>
    <dgm:pt modelId="{F369B622-DE69-4DC9-9532-DD37025E96AA}" type="pres">
      <dgm:prSet presAssocID="{C07A1211-5C3C-4F72-9878-3E481F9D3FA8}" presName="sibTrans" presStyleCnt="0"/>
      <dgm:spPr/>
    </dgm:pt>
    <dgm:pt modelId="{13192F74-3833-40E1-8475-6A8A3234724D}" type="pres">
      <dgm:prSet presAssocID="{6A34E41F-2C47-4D99-9D7D-27FB78B730B0}" presName="node" presStyleLbl="node1" presStyleIdx="2" presStyleCnt="5">
        <dgm:presLayoutVars>
          <dgm:bulletEnabled val="1"/>
        </dgm:presLayoutVars>
      </dgm:prSet>
      <dgm:spPr/>
    </dgm:pt>
    <dgm:pt modelId="{C7C8F2DE-79F3-462A-B9D8-2A70F10E99CE}" type="pres">
      <dgm:prSet presAssocID="{F3BDC334-3874-43A4-8C42-BDB12107186A}" presName="sibTrans" presStyleCnt="0"/>
      <dgm:spPr/>
    </dgm:pt>
    <dgm:pt modelId="{BF81F2E2-7905-495F-81CD-B777530EC443}" type="pres">
      <dgm:prSet presAssocID="{0605FF8A-AA97-4FB6-9D20-CFF87FE867BB}" presName="node" presStyleLbl="node1" presStyleIdx="3" presStyleCnt="5">
        <dgm:presLayoutVars>
          <dgm:bulletEnabled val="1"/>
        </dgm:presLayoutVars>
      </dgm:prSet>
      <dgm:spPr/>
    </dgm:pt>
    <dgm:pt modelId="{5AB4EE98-ED60-4B3A-9265-D5F36BC53A67}" type="pres">
      <dgm:prSet presAssocID="{45E28376-E992-4AEB-A6B4-3FB2F0DB85F8}" presName="sibTrans" presStyleCnt="0"/>
      <dgm:spPr/>
    </dgm:pt>
    <dgm:pt modelId="{B328A4E4-28B4-4EA2-B63B-303EF384496B}" type="pres">
      <dgm:prSet presAssocID="{47C80FAE-181A-48BF-9559-EAE4EB247670}" presName="node" presStyleLbl="node1" presStyleIdx="4" presStyleCnt="5">
        <dgm:presLayoutVars>
          <dgm:bulletEnabled val="1"/>
        </dgm:presLayoutVars>
      </dgm:prSet>
      <dgm:spPr/>
    </dgm:pt>
  </dgm:ptLst>
  <dgm:cxnLst>
    <dgm:cxn modelId="{B1944B23-899A-4C4B-BE18-202435BF2CCC}" type="presOf" srcId="{0605FF8A-AA97-4FB6-9D20-CFF87FE867BB}" destId="{BF81F2E2-7905-495F-81CD-B777530EC443}" srcOrd="0" destOrd="0" presId="urn:microsoft.com/office/officeart/2005/8/layout/default"/>
    <dgm:cxn modelId="{BAEB8529-83E9-4FF3-96D6-3D05F63B21DA}" type="presOf" srcId="{6A34E41F-2C47-4D99-9D7D-27FB78B730B0}" destId="{13192F74-3833-40E1-8475-6A8A3234724D}" srcOrd="0" destOrd="0" presId="urn:microsoft.com/office/officeart/2005/8/layout/default"/>
    <dgm:cxn modelId="{32AD7732-BA86-44E2-8F30-91BE377941E9}" srcId="{BAD665B1-54DC-45D9-A669-65FD7B3A0D2F}" destId="{FF0EB1C1-FA51-4679-96DF-20DB73FDF1FD}" srcOrd="0" destOrd="0" parTransId="{1AA496D0-E479-4898-B5D6-6776F1DFA2FF}" sibTransId="{8CA4B1AA-3FB8-4064-961A-83B5E76D8709}"/>
    <dgm:cxn modelId="{2A41C234-F5AB-4F27-9765-4C87215AAB45}" srcId="{BAD665B1-54DC-45D9-A669-65FD7B3A0D2F}" destId="{40EBEDE6-28EC-4E59-8068-5216916F9F33}" srcOrd="1" destOrd="0" parTransId="{D8B54299-AA93-4FB2-ADFB-364757457B04}" sibTransId="{C07A1211-5C3C-4F72-9878-3E481F9D3FA8}"/>
    <dgm:cxn modelId="{EB55C15D-BB09-4342-B0E4-D8084F043932}" type="presOf" srcId="{FF0EB1C1-FA51-4679-96DF-20DB73FDF1FD}" destId="{AAD34B05-DF5A-4064-B95C-7DC08E271CB1}" srcOrd="0" destOrd="0" presId="urn:microsoft.com/office/officeart/2005/8/layout/default"/>
    <dgm:cxn modelId="{F73A8860-BCD8-4879-8BA9-44A98704B113}" type="presOf" srcId="{40EBEDE6-28EC-4E59-8068-5216916F9F33}" destId="{3726611D-B3A4-49C1-A1B0-3DA59DDE57DB}" srcOrd="0" destOrd="0" presId="urn:microsoft.com/office/officeart/2005/8/layout/default"/>
    <dgm:cxn modelId="{8579AC66-0318-4F80-A418-18BEF6BED696}" srcId="{BAD665B1-54DC-45D9-A669-65FD7B3A0D2F}" destId="{0605FF8A-AA97-4FB6-9D20-CFF87FE867BB}" srcOrd="3" destOrd="0" parTransId="{9B0252BA-3300-4420-86A4-7EB34F7D6F9C}" sibTransId="{45E28376-E992-4AEB-A6B4-3FB2F0DB85F8}"/>
    <dgm:cxn modelId="{ECF074AF-E067-4ACF-9940-A7BAC4DBBFEA}" type="presOf" srcId="{BAD665B1-54DC-45D9-A669-65FD7B3A0D2F}" destId="{82B1D3B6-8488-44A2-BF2C-28A39CC1457D}" srcOrd="0" destOrd="0" presId="urn:microsoft.com/office/officeart/2005/8/layout/default"/>
    <dgm:cxn modelId="{F5169BDB-0B1E-4D59-999A-3534E4120409}" type="presOf" srcId="{47C80FAE-181A-48BF-9559-EAE4EB247670}" destId="{B328A4E4-28B4-4EA2-B63B-303EF384496B}" srcOrd="0" destOrd="0" presId="urn:microsoft.com/office/officeart/2005/8/layout/default"/>
    <dgm:cxn modelId="{AB6D18E5-20BC-40DD-A55A-591354732C5D}" srcId="{BAD665B1-54DC-45D9-A669-65FD7B3A0D2F}" destId="{47C80FAE-181A-48BF-9559-EAE4EB247670}" srcOrd="4" destOrd="0" parTransId="{9C9FE81C-3F01-4A3E-920A-437C7C36328D}" sibTransId="{4BA42F06-CFFC-4E70-892F-8E0F464E8075}"/>
    <dgm:cxn modelId="{35552DEC-1D95-4E46-8DB7-AE5F5FC5D09E}" srcId="{BAD665B1-54DC-45D9-A669-65FD7B3A0D2F}" destId="{6A34E41F-2C47-4D99-9D7D-27FB78B730B0}" srcOrd="2" destOrd="0" parTransId="{A5BE38D9-F47D-4F36-BBF1-50591DC816D2}" sibTransId="{F3BDC334-3874-43A4-8C42-BDB12107186A}"/>
    <dgm:cxn modelId="{C674D4B3-8E07-4F1F-9E95-C97B5AAC71B3}" type="presParOf" srcId="{82B1D3B6-8488-44A2-BF2C-28A39CC1457D}" destId="{AAD34B05-DF5A-4064-B95C-7DC08E271CB1}" srcOrd="0" destOrd="0" presId="urn:microsoft.com/office/officeart/2005/8/layout/default"/>
    <dgm:cxn modelId="{D7BB70AE-7457-4609-AC70-4D3F16BBE938}" type="presParOf" srcId="{82B1D3B6-8488-44A2-BF2C-28A39CC1457D}" destId="{3CAAA631-07D4-4260-AA26-5671E142A715}" srcOrd="1" destOrd="0" presId="urn:microsoft.com/office/officeart/2005/8/layout/default"/>
    <dgm:cxn modelId="{941CAC97-2102-41BF-803C-7874AC7CABB1}" type="presParOf" srcId="{82B1D3B6-8488-44A2-BF2C-28A39CC1457D}" destId="{3726611D-B3A4-49C1-A1B0-3DA59DDE57DB}" srcOrd="2" destOrd="0" presId="urn:microsoft.com/office/officeart/2005/8/layout/default"/>
    <dgm:cxn modelId="{BE0E13B8-4C1A-4313-AECA-D006BCF2A46E}" type="presParOf" srcId="{82B1D3B6-8488-44A2-BF2C-28A39CC1457D}" destId="{F369B622-DE69-4DC9-9532-DD37025E96AA}" srcOrd="3" destOrd="0" presId="urn:microsoft.com/office/officeart/2005/8/layout/default"/>
    <dgm:cxn modelId="{FEC500FE-DBF8-424D-A059-46187C13D08D}" type="presParOf" srcId="{82B1D3B6-8488-44A2-BF2C-28A39CC1457D}" destId="{13192F74-3833-40E1-8475-6A8A3234724D}" srcOrd="4" destOrd="0" presId="urn:microsoft.com/office/officeart/2005/8/layout/default"/>
    <dgm:cxn modelId="{F31CE768-10F9-4AD7-91F1-229170D20704}" type="presParOf" srcId="{82B1D3B6-8488-44A2-BF2C-28A39CC1457D}" destId="{C7C8F2DE-79F3-462A-B9D8-2A70F10E99CE}" srcOrd="5" destOrd="0" presId="urn:microsoft.com/office/officeart/2005/8/layout/default"/>
    <dgm:cxn modelId="{13D07BFB-19F5-4CD4-9CC8-701D967DF6DA}" type="presParOf" srcId="{82B1D3B6-8488-44A2-BF2C-28A39CC1457D}" destId="{BF81F2E2-7905-495F-81CD-B777530EC443}" srcOrd="6" destOrd="0" presId="urn:microsoft.com/office/officeart/2005/8/layout/default"/>
    <dgm:cxn modelId="{E225030F-252A-430E-8A6B-143165E5E514}" type="presParOf" srcId="{82B1D3B6-8488-44A2-BF2C-28A39CC1457D}" destId="{5AB4EE98-ED60-4B3A-9265-D5F36BC53A67}" srcOrd="7" destOrd="0" presId="urn:microsoft.com/office/officeart/2005/8/layout/default"/>
    <dgm:cxn modelId="{D6374BB9-4A2B-403B-A8F1-6FEA9287F3DF}" type="presParOf" srcId="{82B1D3B6-8488-44A2-BF2C-28A39CC1457D}" destId="{B328A4E4-28B4-4EA2-B63B-303EF384496B}"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EE0482-90F5-4C0D-B464-DED8D048B1F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436609C-3891-45DC-A367-3AACD6D8C9A7}">
      <dgm:prSet custT="1"/>
      <dgm:spPr/>
      <dgm:t>
        <a:bodyPr/>
        <a:lstStyle/>
        <a:p>
          <a:r>
            <a:rPr lang="en-US" sz="1600" b="1" dirty="0">
              <a:latin typeface="Arial" panose="020B0604020202020204" pitchFamily="34" charset="0"/>
              <a:cs typeface="Arial" panose="020B0604020202020204" pitchFamily="34" charset="0"/>
            </a:rPr>
            <a:t>GUI Development (</a:t>
          </a:r>
          <a:r>
            <a:rPr lang="en-US" sz="1600" b="1" i="1" dirty="0">
              <a:latin typeface="Arial" panose="020B0604020202020204" pitchFamily="34" charset="0"/>
              <a:cs typeface="Arial" panose="020B0604020202020204" pitchFamily="34" charset="0"/>
            </a:rPr>
            <a:t>Keshav and </a:t>
          </a:r>
          <a:r>
            <a:rPr lang="en-US" sz="1600" b="1" i="1" dirty="0" err="1">
              <a:latin typeface="Arial" panose="020B0604020202020204" pitchFamily="34" charset="0"/>
              <a:cs typeface="Arial" panose="020B0604020202020204" pitchFamily="34" charset="0"/>
            </a:rPr>
            <a:t>Vedita</a:t>
          </a:r>
          <a:r>
            <a:rPr lang="en-US" sz="1600" b="1"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As the GUI Developers, Keshav and </a:t>
          </a:r>
          <a:r>
            <a:rPr lang="en-US" sz="1600" dirty="0" err="1">
              <a:latin typeface="Arial" panose="020B0604020202020204" pitchFamily="34" charset="0"/>
              <a:cs typeface="Arial" panose="020B0604020202020204" pitchFamily="34" charset="0"/>
            </a:rPr>
            <a:t>Vedita</a:t>
          </a:r>
          <a:r>
            <a:rPr lang="en-US" sz="1600" dirty="0">
              <a:latin typeface="Arial" panose="020B0604020202020204" pitchFamily="34" charset="0"/>
              <a:cs typeface="Arial" panose="020B0604020202020204" pitchFamily="34" charset="0"/>
            </a:rPr>
            <a:t> were responsible for designing an intuitive and user-friendly interface. </a:t>
          </a:r>
        </a:p>
      </dgm:t>
    </dgm:pt>
    <dgm:pt modelId="{DC691DFB-5145-4639-B844-60B8D3EE4200}" type="parTrans" cxnId="{13DBFBBD-2E0A-45C6-B876-7F992DF9EEA5}">
      <dgm:prSet/>
      <dgm:spPr/>
      <dgm:t>
        <a:bodyPr/>
        <a:lstStyle/>
        <a:p>
          <a:endParaRPr lang="en-US"/>
        </a:p>
      </dgm:t>
    </dgm:pt>
    <dgm:pt modelId="{8BF1ACD3-1BFB-463F-8771-A83BECC31865}" type="sibTrans" cxnId="{13DBFBBD-2E0A-45C6-B876-7F992DF9EEA5}">
      <dgm:prSet/>
      <dgm:spPr/>
      <dgm:t>
        <a:bodyPr/>
        <a:lstStyle/>
        <a:p>
          <a:endParaRPr lang="en-US"/>
        </a:p>
      </dgm:t>
    </dgm:pt>
    <dgm:pt modelId="{8BA4D725-77A9-4721-B6E0-0053FAB70827}">
      <dgm:prSet/>
      <dgm:spPr/>
      <dgm:t>
        <a:bodyPr/>
        <a:lstStyle/>
        <a:p>
          <a:r>
            <a:rPr lang="en-US" b="1"/>
            <a:t>Algorithm Implementation and Testing (</a:t>
          </a:r>
          <a:r>
            <a:rPr lang="en-US" b="1" i="1"/>
            <a:t>Akash and Vaishnavi</a:t>
          </a:r>
          <a:r>
            <a:rPr lang="en-US" b="1"/>
            <a:t>):</a:t>
          </a:r>
          <a:r>
            <a:rPr lang="en-US"/>
            <a:t> Akash and Vaishnavi assumed the roles of Algorithm Specialists and Testing Leads. </a:t>
          </a:r>
        </a:p>
      </dgm:t>
    </dgm:pt>
    <dgm:pt modelId="{9B23C419-7A4C-4358-A48D-C756C3AFAF74}" type="parTrans" cxnId="{AE7F305B-8C47-4DBA-A1FE-3DFA687DF12F}">
      <dgm:prSet/>
      <dgm:spPr/>
      <dgm:t>
        <a:bodyPr/>
        <a:lstStyle/>
        <a:p>
          <a:endParaRPr lang="en-US"/>
        </a:p>
      </dgm:t>
    </dgm:pt>
    <dgm:pt modelId="{404B50FB-0A93-4F25-BC6F-9CF58CC903F8}" type="sibTrans" cxnId="{AE7F305B-8C47-4DBA-A1FE-3DFA687DF12F}">
      <dgm:prSet/>
      <dgm:spPr/>
      <dgm:t>
        <a:bodyPr/>
        <a:lstStyle/>
        <a:p>
          <a:endParaRPr lang="en-US"/>
        </a:p>
      </dgm:t>
    </dgm:pt>
    <dgm:pt modelId="{76C39849-D07D-42F3-B29B-5E77550F60A0}">
      <dgm:prSet/>
      <dgm:spPr/>
      <dgm:t>
        <a:bodyPr/>
        <a:lstStyle/>
        <a:p>
          <a:r>
            <a:rPr lang="en-US" b="1"/>
            <a:t>Data Visualization (</a:t>
          </a:r>
          <a:r>
            <a:rPr lang="en-US" b="1" i="1"/>
            <a:t>Preetham and Mourya</a:t>
          </a:r>
          <a:r>
            <a:rPr lang="en-US" b="1"/>
            <a:t>):</a:t>
          </a:r>
          <a:r>
            <a:rPr lang="en-US"/>
            <a:t> Preetham and Mourya specialized in Data Visualization. </a:t>
          </a:r>
        </a:p>
      </dgm:t>
    </dgm:pt>
    <dgm:pt modelId="{1132AE66-BC4B-4AFA-BD9D-48040BBF71E7}" type="parTrans" cxnId="{99056FE9-C09D-49E9-A026-9E52E915B71E}">
      <dgm:prSet/>
      <dgm:spPr/>
      <dgm:t>
        <a:bodyPr/>
        <a:lstStyle/>
        <a:p>
          <a:endParaRPr lang="en-US"/>
        </a:p>
      </dgm:t>
    </dgm:pt>
    <dgm:pt modelId="{EC5A6974-1185-4BB0-AAE4-E6B3C358361F}" type="sibTrans" cxnId="{99056FE9-C09D-49E9-A026-9E52E915B71E}">
      <dgm:prSet/>
      <dgm:spPr/>
      <dgm:t>
        <a:bodyPr/>
        <a:lstStyle/>
        <a:p>
          <a:endParaRPr lang="en-US"/>
        </a:p>
      </dgm:t>
    </dgm:pt>
    <dgm:pt modelId="{9165E496-D4D4-4BE7-B281-AC63818E5D1A}">
      <dgm:prSet/>
      <dgm:spPr/>
      <dgm:t>
        <a:bodyPr/>
        <a:lstStyle/>
        <a:p>
          <a:r>
            <a:rPr lang="en-US" b="1"/>
            <a:t>Documentation and Presentation (</a:t>
          </a:r>
          <a:r>
            <a:rPr lang="en-US" b="1" i="1"/>
            <a:t>Navya and Nikhil</a:t>
          </a:r>
          <a:r>
            <a:rPr lang="en-US" b="1"/>
            <a:t>):</a:t>
          </a:r>
          <a:r>
            <a:rPr lang="en-US"/>
            <a:t> Navya and Nikhil took on the roles of Documentation and Presentation Leads. </a:t>
          </a:r>
        </a:p>
      </dgm:t>
    </dgm:pt>
    <dgm:pt modelId="{D8141D9A-1895-4FCB-B2ED-237B332D9711}" type="parTrans" cxnId="{C837393E-9ECA-43B9-A427-FB5A44251886}">
      <dgm:prSet/>
      <dgm:spPr/>
      <dgm:t>
        <a:bodyPr/>
        <a:lstStyle/>
        <a:p>
          <a:endParaRPr lang="en-US"/>
        </a:p>
      </dgm:t>
    </dgm:pt>
    <dgm:pt modelId="{37E8D89E-DFCA-4252-A86F-BE73CCFA5A29}" type="sibTrans" cxnId="{C837393E-9ECA-43B9-A427-FB5A44251886}">
      <dgm:prSet/>
      <dgm:spPr/>
      <dgm:t>
        <a:bodyPr/>
        <a:lstStyle/>
        <a:p>
          <a:endParaRPr lang="en-US"/>
        </a:p>
      </dgm:t>
    </dgm:pt>
    <dgm:pt modelId="{4A308C8E-2780-4CA1-9A29-1DBCC783A88D}" type="pres">
      <dgm:prSet presAssocID="{9AEE0482-90F5-4C0D-B464-DED8D048B1F7}" presName="root" presStyleCnt="0">
        <dgm:presLayoutVars>
          <dgm:dir/>
          <dgm:resizeHandles val="exact"/>
        </dgm:presLayoutVars>
      </dgm:prSet>
      <dgm:spPr/>
    </dgm:pt>
    <dgm:pt modelId="{3DDE4A52-3B28-407C-9241-9FC77F411D15}" type="pres">
      <dgm:prSet presAssocID="{8436609C-3891-45DC-A367-3AACD6D8C9A7}" presName="compNode" presStyleCnt="0"/>
      <dgm:spPr/>
    </dgm:pt>
    <dgm:pt modelId="{7527D09F-467A-4F42-9E8B-CD64F14D3210}" type="pres">
      <dgm:prSet presAssocID="{8436609C-3891-45DC-A367-3AACD6D8C9A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43C122DC-31DB-4F9F-AB18-0E249A21AAE3}" type="pres">
      <dgm:prSet presAssocID="{8436609C-3891-45DC-A367-3AACD6D8C9A7}" presName="spaceRect" presStyleCnt="0"/>
      <dgm:spPr/>
    </dgm:pt>
    <dgm:pt modelId="{FEF2C9AC-4D96-4009-B4D9-C815389D162B}" type="pres">
      <dgm:prSet presAssocID="{8436609C-3891-45DC-A367-3AACD6D8C9A7}" presName="textRect" presStyleLbl="revTx" presStyleIdx="0" presStyleCnt="4">
        <dgm:presLayoutVars>
          <dgm:chMax val="1"/>
          <dgm:chPref val="1"/>
        </dgm:presLayoutVars>
      </dgm:prSet>
      <dgm:spPr/>
    </dgm:pt>
    <dgm:pt modelId="{9D577EC1-8C4C-4742-905E-762D226D5063}" type="pres">
      <dgm:prSet presAssocID="{8BF1ACD3-1BFB-463F-8771-A83BECC31865}" presName="sibTrans" presStyleCnt="0"/>
      <dgm:spPr/>
    </dgm:pt>
    <dgm:pt modelId="{7321D504-563B-4D67-93CC-AD7DE73A7411}" type="pres">
      <dgm:prSet presAssocID="{8BA4D725-77A9-4721-B6E0-0053FAB70827}" presName="compNode" presStyleCnt="0"/>
      <dgm:spPr/>
    </dgm:pt>
    <dgm:pt modelId="{7EBCA6FE-B8C1-4B70-BA7B-665CC949E8BA}" type="pres">
      <dgm:prSet presAssocID="{8BA4D725-77A9-4721-B6E0-0053FAB7082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8C6024A3-0100-4953-B2F4-6389D836841E}" type="pres">
      <dgm:prSet presAssocID="{8BA4D725-77A9-4721-B6E0-0053FAB70827}" presName="spaceRect" presStyleCnt="0"/>
      <dgm:spPr/>
    </dgm:pt>
    <dgm:pt modelId="{3AE17259-1EC7-44DB-A73A-28826681E2A7}" type="pres">
      <dgm:prSet presAssocID="{8BA4D725-77A9-4721-B6E0-0053FAB70827}" presName="textRect" presStyleLbl="revTx" presStyleIdx="1" presStyleCnt="4">
        <dgm:presLayoutVars>
          <dgm:chMax val="1"/>
          <dgm:chPref val="1"/>
        </dgm:presLayoutVars>
      </dgm:prSet>
      <dgm:spPr/>
    </dgm:pt>
    <dgm:pt modelId="{5161C811-A83C-4217-BBDD-669258AC6D38}" type="pres">
      <dgm:prSet presAssocID="{404B50FB-0A93-4F25-BC6F-9CF58CC903F8}" presName="sibTrans" presStyleCnt="0"/>
      <dgm:spPr/>
    </dgm:pt>
    <dgm:pt modelId="{0702C4F7-F926-4537-A0A2-0226D0C129A2}" type="pres">
      <dgm:prSet presAssocID="{76C39849-D07D-42F3-B29B-5E77550F60A0}" presName="compNode" presStyleCnt="0"/>
      <dgm:spPr/>
    </dgm:pt>
    <dgm:pt modelId="{3BF7C09B-CE76-4C74-8545-6CA600F3BF9A}" type="pres">
      <dgm:prSet presAssocID="{76C39849-D07D-42F3-B29B-5E77550F60A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B676FCD7-F8A1-4BC6-9915-93FD980972DF}" type="pres">
      <dgm:prSet presAssocID="{76C39849-D07D-42F3-B29B-5E77550F60A0}" presName="spaceRect" presStyleCnt="0"/>
      <dgm:spPr/>
    </dgm:pt>
    <dgm:pt modelId="{59240352-AD2F-49E8-9425-6A8581D96676}" type="pres">
      <dgm:prSet presAssocID="{76C39849-D07D-42F3-B29B-5E77550F60A0}" presName="textRect" presStyleLbl="revTx" presStyleIdx="2" presStyleCnt="4">
        <dgm:presLayoutVars>
          <dgm:chMax val="1"/>
          <dgm:chPref val="1"/>
        </dgm:presLayoutVars>
      </dgm:prSet>
      <dgm:spPr/>
    </dgm:pt>
    <dgm:pt modelId="{34925118-53BC-489C-B903-7E107DAF838C}" type="pres">
      <dgm:prSet presAssocID="{EC5A6974-1185-4BB0-AAE4-E6B3C358361F}" presName="sibTrans" presStyleCnt="0"/>
      <dgm:spPr/>
    </dgm:pt>
    <dgm:pt modelId="{F10C0EF2-EAAF-480D-9FD6-A33F2D3290AC}" type="pres">
      <dgm:prSet presAssocID="{9165E496-D4D4-4BE7-B281-AC63818E5D1A}" presName="compNode" presStyleCnt="0"/>
      <dgm:spPr/>
    </dgm:pt>
    <dgm:pt modelId="{9D9322DB-BB9E-4D4E-9EE9-4181DC847894}" type="pres">
      <dgm:prSet presAssocID="{9165E496-D4D4-4BE7-B281-AC63818E5D1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ffice Worker"/>
        </a:ext>
      </dgm:extLst>
    </dgm:pt>
    <dgm:pt modelId="{4B25C742-28B8-4082-9696-123BE6A78CCC}" type="pres">
      <dgm:prSet presAssocID="{9165E496-D4D4-4BE7-B281-AC63818E5D1A}" presName="spaceRect" presStyleCnt="0"/>
      <dgm:spPr/>
    </dgm:pt>
    <dgm:pt modelId="{CCDCDF65-AE7E-4596-BC5D-738494B41136}" type="pres">
      <dgm:prSet presAssocID="{9165E496-D4D4-4BE7-B281-AC63818E5D1A}" presName="textRect" presStyleLbl="revTx" presStyleIdx="3" presStyleCnt="4">
        <dgm:presLayoutVars>
          <dgm:chMax val="1"/>
          <dgm:chPref val="1"/>
        </dgm:presLayoutVars>
      </dgm:prSet>
      <dgm:spPr/>
    </dgm:pt>
  </dgm:ptLst>
  <dgm:cxnLst>
    <dgm:cxn modelId="{831D9312-7E13-42D6-961A-E40770C60C99}" type="presOf" srcId="{9165E496-D4D4-4BE7-B281-AC63818E5D1A}" destId="{CCDCDF65-AE7E-4596-BC5D-738494B41136}" srcOrd="0" destOrd="0" presId="urn:microsoft.com/office/officeart/2018/2/layout/IconLabelList"/>
    <dgm:cxn modelId="{09D46E22-89EB-48B6-9913-D78EA0C4FF3D}" type="presOf" srcId="{8BA4D725-77A9-4721-B6E0-0053FAB70827}" destId="{3AE17259-1EC7-44DB-A73A-28826681E2A7}" srcOrd="0" destOrd="0" presId="urn:microsoft.com/office/officeart/2018/2/layout/IconLabelList"/>
    <dgm:cxn modelId="{38D6603D-E7B7-4681-8A78-E417E5BFA502}" type="presOf" srcId="{9AEE0482-90F5-4C0D-B464-DED8D048B1F7}" destId="{4A308C8E-2780-4CA1-9A29-1DBCC783A88D}" srcOrd="0" destOrd="0" presId="urn:microsoft.com/office/officeart/2018/2/layout/IconLabelList"/>
    <dgm:cxn modelId="{C837393E-9ECA-43B9-A427-FB5A44251886}" srcId="{9AEE0482-90F5-4C0D-B464-DED8D048B1F7}" destId="{9165E496-D4D4-4BE7-B281-AC63818E5D1A}" srcOrd="3" destOrd="0" parTransId="{D8141D9A-1895-4FCB-B2ED-237B332D9711}" sibTransId="{37E8D89E-DFCA-4252-A86F-BE73CCFA5A29}"/>
    <dgm:cxn modelId="{AE7F305B-8C47-4DBA-A1FE-3DFA687DF12F}" srcId="{9AEE0482-90F5-4C0D-B464-DED8D048B1F7}" destId="{8BA4D725-77A9-4721-B6E0-0053FAB70827}" srcOrd="1" destOrd="0" parTransId="{9B23C419-7A4C-4358-A48D-C756C3AFAF74}" sibTransId="{404B50FB-0A93-4F25-BC6F-9CF58CC903F8}"/>
    <dgm:cxn modelId="{954C2DAA-F926-4939-A088-5818E9238124}" type="presOf" srcId="{76C39849-D07D-42F3-B29B-5E77550F60A0}" destId="{59240352-AD2F-49E8-9425-6A8581D96676}" srcOrd="0" destOrd="0" presId="urn:microsoft.com/office/officeart/2018/2/layout/IconLabelList"/>
    <dgm:cxn modelId="{13DBFBBD-2E0A-45C6-B876-7F992DF9EEA5}" srcId="{9AEE0482-90F5-4C0D-B464-DED8D048B1F7}" destId="{8436609C-3891-45DC-A367-3AACD6D8C9A7}" srcOrd="0" destOrd="0" parTransId="{DC691DFB-5145-4639-B844-60B8D3EE4200}" sibTransId="{8BF1ACD3-1BFB-463F-8771-A83BECC31865}"/>
    <dgm:cxn modelId="{BE5420DE-85B2-4B8D-95F7-C5E23BB6D16B}" type="presOf" srcId="{8436609C-3891-45DC-A367-3AACD6D8C9A7}" destId="{FEF2C9AC-4D96-4009-B4D9-C815389D162B}" srcOrd="0" destOrd="0" presId="urn:microsoft.com/office/officeart/2018/2/layout/IconLabelList"/>
    <dgm:cxn modelId="{99056FE9-C09D-49E9-A026-9E52E915B71E}" srcId="{9AEE0482-90F5-4C0D-B464-DED8D048B1F7}" destId="{76C39849-D07D-42F3-B29B-5E77550F60A0}" srcOrd="2" destOrd="0" parTransId="{1132AE66-BC4B-4AFA-BD9D-48040BBF71E7}" sibTransId="{EC5A6974-1185-4BB0-AAE4-E6B3C358361F}"/>
    <dgm:cxn modelId="{232E1EC6-172C-4BF7-BB0B-AE8BBA8E7951}" type="presParOf" srcId="{4A308C8E-2780-4CA1-9A29-1DBCC783A88D}" destId="{3DDE4A52-3B28-407C-9241-9FC77F411D15}" srcOrd="0" destOrd="0" presId="urn:microsoft.com/office/officeart/2018/2/layout/IconLabelList"/>
    <dgm:cxn modelId="{B171A48E-1610-45CE-8FFA-0D9B8472A29B}" type="presParOf" srcId="{3DDE4A52-3B28-407C-9241-9FC77F411D15}" destId="{7527D09F-467A-4F42-9E8B-CD64F14D3210}" srcOrd="0" destOrd="0" presId="urn:microsoft.com/office/officeart/2018/2/layout/IconLabelList"/>
    <dgm:cxn modelId="{C93C5A15-56FA-44EB-9E09-66B5FE2DC70C}" type="presParOf" srcId="{3DDE4A52-3B28-407C-9241-9FC77F411D15}" destId="{43C122DC-31DB-4F9F-AB18-0E249A21AAE3}" srcOrd="1" destOrd="0" presId="urn:microsoft.com/office/officeart/2018/2/layout/IconLabelList"/>
    <dgm:cxn modelId="{25559CDA-86E1-4FEB-BCA9-61D030844E70}" type="presParOf" srcId="{3DDE4A52-3B28-407C-9241-9FC77F411D15}" destId="{FEF2C9AC-4D96-4009-B4D9-C815389D162B}" srcOrd="2" destOrd="0" presId="urn:microsoft.com/office/officeart/2018/2/layout/IconLabelList"/>
    <dgm:cxn modelId="{3F2112D4-58A6-43CC-8E49-22EEBDC8A28C}" type="presParOf" srcId="{4A308C8E-2780-4CA1-9A29-1DBCC783A88D}" destId="{9D577EC1-8C4C-4742-905E-762D226D5063}" srcOrd="1" destOrd="0" presId="urn:microsoft.com/office/officeart/2018/2/layout/IconLabelList"/>
    <dgm:cxn modelId="{87A6DF32-8D48-461A-995B-6D18A7FF7155}" type="presParOf" srcId="{4A308C8E-2780-4CA1-9A29-1DBCC783A88D}" destId="{7321D504-563B-4D67-93CC-AD7DE73A7411}" srcOrd="2" destOrd="0" presId="urn:microsoft.com/office/officeart/2018/2/layout/IconLabelList"/>
    <dgm:cxn modelId="{E069A980-A495-44A3-B1B0-F32BF4C4E8B7}" type="presParOf" srcId="{7321D504-563B-4D67-93CC-AD7DE73A7411}" destId="{7EBCA6FE-B8C1-4B70-BA7B-665CC949E8BA}" srcOrd="0" destOrd="0" presId="urn:microsoft.com/office/officeart/2018/2/layout/IconLabelList"/>
    <dgm:cxn modelId="{87D3AEF0-721A-4DF6-BDB2-2DCBAFBA0628}" type="presParOf" srcId="{7321D504-563B-4D67-93CC-AD7DE73A7411}" destId="{8C6024A3-0100-4953-B2F4-6389D836841E}" srcOrd="1" destOrd="0" presId="urn:microsoft.com/office/officeart/2018/2/layout/IconLabelList"/>
    <dgm:cxn modelId="{D94722C2-AE2D-42F5-98E8-5BB2A878D739}" type="presParOf" srcId="{7321D504-563B-4D67-93CC-AD7DE73A7411}" destId="{3AE17259-1EC7-44DB-A73A-28826681E2A7}" srcOrd="2" destOrd="0" presId="urn:microsoft.com/office/officeart/2018/2/layout/IconLabelList"/>
    <dgm:cxn modelId="{DFC07433-DE0A-4D51-AE2B-F3925E31A287}" type="presParOf" srcId="{4A308C8E-2780-4CA1-9A29-1DBCC783A88D}" destId="{5161C811-A83C-4217-BBDD-669258AC6D38}" srcOrd="3" destOrd="0" presId="urn:microsoft.com/office/officeart/2018/2/layout/IconLabelList"/>
    <dgm:cxn modelId="{DF7DD279-694C-4410-B05E-52293C733315}" type="presParOf" srcId="{4A308C8E-2780-4CA1-9A29-1DBCC783A88D}" destId="{0702C4F7-F926-4537-A0A2-0226D0C129A2}" srcOrd="4" destOrd="0" presId="urn:microsoft.com/office/officeart/2018/2/layout/IconLabelList"/>
    <dgm:cxn modelId="{F2632FCC-958B-4D40-9740-67D8E43A29D7}" type="presParOf" srcId="{0702C4F7-F926-4537-A0A2-0226D0C129A2}" destId="{3BF7C09B-CE76-4C74-8545-6CA600F3BF9A}" srcOrd="0" destOrd="0" presId="urn:microsoft.com/office/officeart/2018/2/layout/IconLabelList"/>
    <dgm:cxn modelId="{6EE95E75-5076-4923-A99C-430B33D241CA}" type="presParOf" srcId="{0702C4F7-F926-4537-A0A2-0226D0C129A2}" destId="{B676FCD7-F8A1-4BC6-9915-93FD980972DF}" srcOrd="1" destOrd="0" presId="urn:microsoft.com/office/officeart/2018/2/layout/IconLabelList"/>
    <dgm:cxn modelId="{A031BCC0-0800-44F0-A0F4-9A28EACE6181}" type="presParOf" srcId="{0702C4F7-F926-4537-A0A2-0226D0C129A2}" destId="{59240352-AD2F-49E8-9425-6A8581D96676}" srcOrd="2" destOrd="0" presId="urn:microsoft.com/office/officeart/2018/2/layout/IconLabelList"/>
    <dgm:cxn modelId="{C91D9704-8C69-4D64-A5ED-E4A07C75E0FB}" type="presParOf" srcId="{4A308C8E-2780-4CA1-9A29-1DBCC783A88D}" destId="{34925118-53BC-489C-B903-7E107DAF838C}" srcOrd="5" destOrd="0" presId="urn:microsoft.com/office/officeart/2018/2/layout/IconLabelList"/>
    <dgm:cxn modelId="{7A90B06C-1AFF-4FA4-B7EC-1645438F3664}" type="presParOf" srcId="{4A308C8E-2780-4CA1-9A29-1DBCC783A88D}" destId="{F10C0EF2-EAAF-480D-9FD6-A33F2D3290AC}" srcOrd="6" destOrd="0" presId="urn:microsoft.com/office/officeart/2018/2/layout/IconLabelList"/>
    <dgm:cxn modelId="{4277028A-AE7C-4284-B53C-BEB93346F173}" type="presParOf" srcId="{F10C0EF2-EAAF-480D-9FD6-A33F2D3290AC}" destId="{9D9322DB-BB9E-4D4E-9EE9-4181DC847894}" srcOrd="0" destOrd="0" presId="urn:microsoft.com/office/officeart/2018/2/layout/IconLabelList"/>
    <dgm:cxn modelId="{46A9BA8C-BCDA-4035-8DC1-4B65C26B104A}" type="presParOf" srcId="{F10C0EF2-EAAF-480D-9FD6-A33F2D3290AC}" destId="{4B25C742-28B8-4082-9696-123BE6A78CCC}" srcOrd="1" destOrd="0" presId="urn:microsoft.com/office/officeart/2018/2/layout/IconLabelList"/>
    <dgm:cxn modelId="{F1E540CA-E80D-4F3C-8440-B1766BA4773A}" type="presParOf" srcId="{F10C0EF2-EAAF-480D-9FD6-A33F2D3290AC}" destId="{CCDCDF65-AE7E-4596-BC5D-738494B4113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6660FD-CB2F-44D1-802A-00705BD2DF8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567419B-8001-4CF9-9713-69063683AB81}">
      <dgm:prSet/>
      <dgm:spPr/>
      <dgm:t>
        <a:bodyPr/>
        <a:lstStyle/>
        <a:p>
          <a:r>
            <a:rPr lang="en-US" b="1" i="0"/>
            <a:t>Additional Sorting Algorithms:</a:t>
          </a:r>
          <a:r>
            <a:rPr lang="en-US"/>
            <a:t> </a:t>
          </a:r>
          <a:r>
            <a:rPr lang="en-US" b="0" i="0"/>
            <a:t>Add more types of sorting methods to the tool, even the less common ones, to help users learn and compare different algorithms.</a:t>
          </a:r>
          <a:endParaRPr lang="en-US"/>
        </a:p>
      </dgm:t>
    </dgm:pt>
    <dgm:pt modelId="{213CD814-200D-4131-BE0C-976F7C316A76}" type="parTrans" cxnId="{4D5D3DC3-5826-44C7-9B2C-A44C6D12F355}">
      <dgm:prSet/>
      <dgm:spPr/>
      <dgm:t>
        <a:bodyPr/>
        <a:lstStyle/>
        <a:p>
          <a:endParaRPr lang="en-US"/>
        </a:p>
      </dgm:t>
    </dgm:pt>
    <dgm:pt modelId="{0A39C5FF-546B-45C3-AA47-A4889C7AB74F}" type="sibTrans" cxnId="{4D5D3DC3-5826-44C7-9B2C-A44C6D12F355}">
      <dgm:prSet/>
      <dgm:spPr/>
      <dgm:t>
        <a:bodyPr/>
        <a:lstStyle/>
        <a:p>
          <a:endParaRPr lang="en-US"/>
        </a:p>
      </dgm:t>
    </dgm:pt>
    <dgm:pt modelId="{07D180EA-BD9B-4C75-8040-C38851A28CF2}">
      <dgm:prSet/>
      <dgm:spPr/>
      <dgm:t>
        <a:bodyPr/>
        <a:lstStyle/>
        <a:p>
          <a:r>
            <a:rPr lang="en-US" b="1" i="0"/>
            <a:t>Algorithm Complexity Analysis: </a:t>
          </a:r>
          <a:r>
            <a:rPr lang="en-US" b="0" i="0"/>
            <a:t>Add features that explain how algorithms work, including how fast they are and how much computer memory they need.</a:t>
          </a:r>
          <a:endParaRPr lang="en-US"/>
        </a:p>
      </dgm:t>
    </dgm:pt>
    <dgm:pt modelId="{B35DA9E1-9D2C-406E-87F3-2C2A4ADE06A7}" type="parTrans" cxnId="{81D26B50-B372-4707-9E08-33B3213DAEE1}">
      <dgm:prSet/>
      <dgm:spPr/>
      <dgm:t>
        <a:bodyPr/>
        <a:lstStyle/>
        <a:p>
          <a:endParaRPr lang="en-US"/>
        </a:p>
      </dgm:t>
    </dgm:pt>
    <dgm:pt modelId="{C5FFF920-E0C8-4B10-A87B-108D569CA9CC}" type="sibTrans" cxnId="{81D26B50-B372-4707-9E08-33B3213DAEE1}">
      <dgm:prSet/>
      <dgm:spPr/>
      <dgm:t>
        <a:bodyPr/>
        <a:lstStyle/>
        <a:p>
          <a:endParaRPr lang="en-US"/>
        </a:p>
      </dgm:t>
    </dgm:pt>
    <dgm:pt modelId="{719C92EC-C495-4173-BF09-639C22F63997}">
      <dgm:prSet/>
      <dgm:spPr/>
      <dgm:t>
        <a:bodyPr/>
        <a:lstStyle/>
        <a:p>
          <a:r>
            <a:rPr lang="en-US" b="1" i="0"/>
            <a:t>Visual Customization</a:t>
          </a:r>
          <a:r>
            <a:rPr lang="en-US"/>
            <a:t>: </a:t>
          </a:r>
          <a:r>
            <a:rPr lang="en-US" b="0" i="0"/>
            <a:t>Let users change how the graphs look - they can pick different types, colors, and styles that they like.</a:t>
          </a:r>
          <a:endParaRPr lang="en-US"/>
        </a:p>
      </dgm:t>
    </dgm:pt>
    <dgm:pt modelId="{B4D6BC81-4533-4E63-AC2A-448FFB5E72C1}" type="parTrans" cxnId="{D7E58407-5EF0-4A34-9009-EC2A9FE34F45}">
      <dgm:prSet/>
      <dgm:spPr/>
      <dgm:t>
        <a:bodyPr/>
        <a:lstStyle/>
        <a:p>
          <a:endParaRPr lang="en-US"/>
        </a:p>
      </dgm:t>
    </dgm:pt>
    <dgm:pt modelId="{E201DDF9-95BD-416E-9BED-4947155F60B9}" type="sibTrans" cxnId="{D7E58407-5EF0-4A34-9009-EC2A9FE34F45}">
      <dgm:prSet/>
      <dgm:spPr/>
      <dgm:t>
        <a:bodyPr/>
        <a:lstStyle/>
        <a:p>
          <a:endParaRPr lang="en-US"/>
        </a:p>
      </dgm:t>
    </dgm:pt>
    <dgm:pt modelId="{5538008D-A1F2-4778-9A0F-437F74014424}">
      <dgm:prSet/>
      <dgm:spPr/>
      <dgm:t>
        <a:bodyPr/>
        <a:lstStyle/>
        <a:p>
          <a:r>
            <a:rPr lang="en-US" b="1" i="0"/>
            <a:t>Algorithm Comparison:</a:t>
          </a:r>
          <a:r>
            <a:rPr lang="en-US"/>
            <a:t> </a:t>
          </a:r>
          <a:r>
            <a:rPr lang="en-US" b="0" i="0"/>
            <a:t>Add a feature that lets users compare several algorithms at once, so they can see how they perform side by side.</a:t>
          </a:r>
          <a:endParaRPr lang="en-US"/>
        </a:p>
      </dgm:t>
    </dgm:pt>
    <dgm:pt modelId="{4818E43E-D7C1-4F5C-B0CC-36EEF6D6AF95}" type="parTrans" cxnId="{8280859B-6141-41C2-B38F-6F45C0A802C8}">
      <dgm:prSet/>
      <dgm:spPr/>
      <dgm:t>
        <a:bodyPr/>
        <a:lstStyle/>
        <a:p>
          <a:endParaRPr lang="en-US"/>
        </a:p>
      </dgm:t>
    </dgm:pt>
    <dgm:pt modelId="{823F2E82-8FD2-477A-813B-DA6ACDC1C551}" type="sibTrans" cxnId="{8280859B-6141-41C2-B38F-6F45C0A802C8}">
      <dgm:prSet/>
      <dgm:spPr/>
      <dgm:t>
        <a:bodyPr/>
        <a:lstStyle/>
        <a:p>
          <a:endParaRPr lang="en-US"/>
        </a:p>
      </dgm:t>
    </dgm:pt>
    <dgm:pt modelId="{17CE51BA-1276-42E6-907D-3D066DCB5284}" type="pres">
      <dgm:prSet presAssocID="{786660FD-CB2F-44D1-802A-00705BD2DF83}" presName="root" presStyleCnt="0">
        <dgm:presLayoutVars>
          <dgm:dir/>
          <dgm:resizeHandles val="exact"/>
        </dgm:presLayoutVars>
      </dgm:prSet>
      <dgm:spPr/>
    </dgm:pt>
    <dgm:pt modelId="{13B2D2CB-6277-4091-A661-B813BAA11B49}" type="pres">
      <dgm:prSet presAssocID="{F567419B-8001-4CF9-9713-69063683AB81}" presName="compNode" presStyleCnt="0"/>
      <dgm:spPr/>
    </dgm:pt>
    <dgm:pt modelId="{2C38B009-4340-41CD-9C4C-ECCFF2F069AA}" type="pres">
      <dgm:prSet presAssocID="{F567419B-8001-4CF9-9713-69063683AB81}" presName="bgRect" presStyleLbl="bgShp" presStyleIdx="0" presStyleCnt="4"/>
      <dgm:spPr/>
    </dgm:pt>
    <dgm:pt modelId="{3C5F3F37-7767-41D9-AAA9-B539D368F4E4}" type="pres">
      <dgm:prSet presAssocID="{F567419B-8001-4CF9-9713-69063683AB8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EAD17BA4-7B75-48D9-AE47-39634BF8DBA6}" type="pres">
      <dgm:prSet presAssocID="{F567419B-8001-4CF9-9713-69063683AB81}" presName="spaceRect" presStyleCnt="0"/>
      <dgm:spPr/>
    </dgm:pt>
    <dgm:pt modelId="{D46E1FA4-63E5-49E0-B890-9D7B32F0B57A}" type="pres">
      <dgm:prSet presAssocID="{F567419B-8001-4CF9-9713-69063683AB81}" presName="parTx" presStyleLbl="revTx" presStyleIdx="0" presStyleCnt="4">
        <dgm:presLayoutVars>
          <dgm:chMax val="0"/>
          <dgm:chPref val="0"/>
        </dgm:presLayoutVars>
      </dgm:prSet>
      <dgm:spPr/>
    </dgm:pt>
    <dgm:pt modelId="{CFE8631F-4C9A-41BF-9D59-A14DBC6A3443}" type="pres">
      <dgm:prSet presAssocID="{0A39C5FF-546B-45C3-AA47-A4889C7AB74F}" presName="sibTrans" presStyleCnt="0"/>
      <dgm:spPr/>
    </dgm:pt>
    <dgm:pt modelId="{4EC22AC8-7C5A-4FD2-9981-104083C5B2A8}" type="pres">
      <dgm:prSet presAssocID="{07D180EA-BD9B-4C75-8040-C38851A28CF2}" presName="compNode" presStyleCnt="0"/>
      <dgm:spPr/>
    </dgm:pt>
    <dgm:pt modelId="{EAD99344-21D5-4904-9AAD-49849D1B871B}" type="pres">
      <dgm:prSet presAssocID="{07D180EA-BD9B-4C75-8040-C38851A28CF2}" presName="bgRect" presStyleLbl="bgShp" presStyleIdx="1" presStyleCnt="4"/>
      <dgm:spPr/>
    </dgm:pt>
    <dgm:pt modelId="{150F7A35-A3DB-403D-A046-1EBC8F07EA1D}" type="pres">
      <dgm:prSet presAssocID="{07D180EA-BD9B-4C75-8040-C38851A28CF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D9FD0E9B-B996-4D7D-9677-1B80541E0F7D}" type="pres">
      <dgm:prSet presAssocID="{07D180EA-BD9B-4C75-8040-C38851A28CF2}" presName="spaceRect" presStyleCnt="0"/>
      <dgm:spPr/>
    </dgm:pt>
    <dgm:pt modelId="{575BCEAE-44D2-41D1-A858-CF96C0F67F31}" type="pres">
      <dgm:prSet presAssocID="{07D180EA-BD9B-4C75-8040-C38851A28CF2}" presName="parTx" presStyleLbl="revTx" presStyleIdx="1" presStyleCnt="4">
        <dgm:presLayoutVars>
          <dgm:chMax val="0"/>
          <dgm:chPref val="0"/>
        </dgm:presLayoutVars>
      </dgm:prSet>
      <dgm:spPr/>
    </dgm:pt>
    <dgm:pt modelId="{9FBCBE6F-F8F2-4D28-8CBC-2B931093691A}" type="pres">
      <dgm:prSet presAssocID="{C5FFF920-E0C8-4B10-A87B-108D569CA9CC}" presName="sibTrans" presStyleCnt="0"/>
      <dgm:spPr/>
    </dgm:pt>
    <dgm:pt modelId="{D6F89491-14DE-4DC9-83B7-6599180E2C9D}" type="pres">
      <dgm:prSet presAssocID="{719C92EC-C495-4173-BF09-639C22F63997}" presName="compNode" presStyleCnt="0"/>
      <dgm:spPr/>
    </dgm:pt>
    <dgm:pt modelId="{33C471DC-19B9-43BE-95B2-4E1ED92AA467}" type="pres">
      <dgm:prSet presAssocID="{719C92EC-C495-4173-BF09-639C22F63997}" presName="bgRect" presStyleLbl="bgShp" presStyleIdx="2" presStyleCnt="4"/>
      <dgm:spPr/>
    </dgm:pt>
    <dgm:pt modelId="{A31174A2-5463-4A00-99E0-73D82BDA4EBD}" type="pres">
      <dgm:prSet presAssocID="{719C92EC-C495-4173-BF09-639C22F6399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F995D23F-D756-4A81-9551-820F605A6FD2}" type="pres">
      <dgm:prSet presAssocID="{719C92EC-C495-4173-BF09-639C22F63997}" presName="spaceRect" presStyleCnt="0"/>
      <dgm:spPr/>
    </dgm:pt>
    <dgm:pt modelId="{6B256BB8-B8EB-4A35-AB4A-AA3965DDC2C6}" type="pres">
      <dgm:prSet presAssocID="{719C92EC-C495-4173-BF09-639C22F63997}" presName="parTx" presStyleLbl="revTx" presStyleIdx="2" presStyleCnt="4">
        <dgm:presLayoutVars>
          <dgm:chMax val="0"/>
          <dgm:chPref val="0"/>
        </dgm:presLayoutVars>
      </dgm:prSet>
      <dgm:spPr/>
    </dgm:pt>
    <dgm:pt modelId="{83F2B016-9678-4F4A-9992-0BAB97C0200E}" type="pres">
      <dgm:prSet presAssocID="{E201DDF9-95BD-416E-9BED-4947155F60B9}" presName="sibTrans" presStyleCnt="0"/>
      <dgm:spPr/>
    </dgm:pt>
    <dgm:pt modelId="{49BB0920-5C1F-48FC-B6BC-AC0B705967DB}" type="pres">
      <dgm:prSet presAssocID="{5538008D-A1F2-4778-9A0F-437F74014424}" presName="compNode" presStyleCnt="0"/>
      <dgm:spPr/>
    </dgm:pt>
    <dgm:pt modelId="{E2FE7B17-7EFE-4110-8471-A68FB58C8259}" type="pres">
      <dgm:prSet presAssocID="{5538008D-A1F2-4778-9A0F-437F74014424}" presName="bgRect" presStyleLbl="bgShp" presStyleIdx="3" presStyleCnt="4"/>
      <dgm:spPr/>
    </dgm:pt>
    <dgm:pt modelId="{57969D49-FBE1-4B79-A76A-C856E20E79A4}" type="pres">
      <dgm:prSet presAssocID="{5538008D-A1F2-4778-9A0F-437F7401442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B47B9233-EC29-4CAB-AC20-4220E1628FCF}" type="pres">
      <dgm:prSet presAssocID="{5538008D-A1F2-4778-9A0F-437F74014424}" presName="spaceRect" presStyleCnt="0"/>
      <dgm:spPr/>
    </dgm:pt>
    <dgm:pt modelId="{818F5D11-D820-4F57-8D31-5CF77BA90843}" type="pres">
      <dgm:prSet presAssocID="{5538008D-A1F2-4778-9A0F-437F74014424}" presName="parTx" presStyleLbl="revTx" presStyleIdx="3" presStyleCnt="4">
        <dgm:presLayoutVars>
          <dgm:chMax val="0"/>
          <dgm:chPref val="0"/>
        </dgm:presLayoutVars>
      </dgm:prSet>
      <dgm:spPr/>
    </dgm:pt>
  </dgm:ptLst>
  <dgm:cxnLst>
    <dgm:cxn modelId="{E5CD0302-F1BA-492B-8B2E-381BBD687C2C}" type="presOf" srcId="{786660FD-CB2F-44D1-802A-00705BD2DF83}" destId="{17CE51BA-1276-42E6-907D-3D066DCB5284}" srcOrd="0" destOrd="0" presId="urn:microsoft.com/office/officeart/2018/2/layout/IconVerticalSolidList"/>
    <dgm:cxn modelId="{D7E58407-5EF0-4A34-9009-EC2A9FE34F45}" srcId="{786660FD-CB2F-44D1-802A-00705BD2DF83}" destId="{719C92EC-C495-4173-BF09-639C22F63997}" srcOrd="2" destOrd="0" parTransId="{B4D6BC81-4533-4E63-AC2A-448FFB5E72C1}" sibTransId="{E201DDF9-95BD-416E-9BED-4947155F60B9}"/>
    <dgm:cxn modelId="{12703627-8EA7-4424-9699-8280877AF9A4}" type="presOf" srcId="{5538008D-A1F2-4778-9A0F-437F74014424}" destId="{818F5D11-D820-4F57-8D31-5CF77BA90843}" srcOrd="0" destOrd="0" presId="urn:microsoft.com/office/officeart/2018/2/layout/IconVerticalSolidList"/>
    <dgm:cxn modelId="{81D26B50-B372-4707-9E08-33B3213DAEE1}" srcId="{786660FD-CB2F-44D1-802A-00705BD2DF83}" destId="{07D180EA-BD9B-4C75-8040-C38851A28CF2}" srcOrd="1" destOrd="0" parTransId="{B35DA9E1-9D2C-406E-87F3-2C2A4ADE06A7}" sibTransId="{C5FFF920-E0C8-4B10-A87B-108D569CA9CC}"/>
    <dgm:cxn modelId="{10603377-5132-4ED5-9744-BC3B2B46749A}" type="presOf" srcId="{719C92EC-C495-4173-BF09-639C22F63997}" destId="{6B256BB8-B8EB-4A35-AB4A-AA3965DDC2C6}" srcOrd="0" destOrd="0" presId="urn:microsoft.com/office/officeart/2018/2/layout/IconVerticalSolidList"/>
    <dgm:cxn modelId="{8280859B-6141-41C2-B38F-6F45C0A802C8}" srcId="{786660FD-CB2F-44D1-802A-00705BD2DF83}" destId="{5538008D-A1F2-4778-9A0F-437F74014424}" srcOrd="3" destOrd="0" parTransId="{4818E43E-D7C1-4F5C-B0CC-36EEF6D6AF95}" sibTransId="{823F2E82-8FD2-477A-813B-DA6ACDC1C551}"/>
    <dgm:cxn modelId="{03228FB2-1384-40FA-9662-0839AEB04AF0}" type="presOf" srcId="{F567419B-8001-4CF9-9713-69063683AB81}" destId="{D46E1FA4-63E5-49E0-B890-9D7B32F0B57A}" srcOrd="0" destOrd="0" presId="urn:microsoft.com/office/officeart/2018/2/layout/IconVerticalSolidList"/>
    <dgm:cxn modelId="{4D5D3DC3-5826-44C7-9B2C-A44C6D12F355}" srcId="{786660FD-CB2F-44D1-802A-00705BD2DF83}" destId="{F567419B-8001-4CF9-9713-69063683AB81}" srcOrd="0" destOrd="0" parTransId="{213CD814-200D-4131-BE0C-976F7C316A76}" sibTransId="{0A39C5FF-546B-45C3-AA47-A4889C7AB74F}"/>
    <dgm:cxn modelId="{A13D14F6-9DDE-4154-82B5-6F55CBB6FD35}" type="presOf" srcId="{07D180EA-BD9B-4C75-8040-C38851A28CF2}" destId="{575BCEAE-44D2-41D1-A858-CF96C0F67F31}" srcOrd="0" destOrd="0" presId="urn:microsoft.com/office/officeart/2018/2/layout/IconVerticalSolidList"/>
    <dgm:cxn modelId="{80FFD06E-4FD8-4F7E-93C6-86F249825083}" type="presParOf" srcId="{17CE51BA-1276-42E6-907D-3D066DCB5284}" destId="{13B2D2CB-6277-4091-A661-B813BAA11B49}" srcOrd="0" destOrd="0" presId="urn:microsoft.com/office/officeart/2018/2/layout/IconVerticalSolidList"/>
    <dgm:cxn modelId="{0A3B0EBE-ECF6-4D8F-9ECB-482B5E07411D}" type="presParOf" srcId="{13B2D2CB-6277-4091-A661-B813BAA11B49}" destId="{2C38B009-4340-41CD-9C4C-ECCFF2F069AA}" srcOrd="0" destOrd="0" presId="urn:microsoft.com/office/officeart/2018/2/layout/IconVerticalSolidList"/>
    <dgm:cxn modelId="{D8A00C36-EFEA-4F9C-AEA9-71412C32142E}" type="presParOf" srcId="{13B2D2CB-6277-4091-A661-B813BAA11B49}" destId="{3C5F3F37-7767-41D9-AAA9-B539D368F4E4}" srcOrd="1" destOrd="0" presId="urn:microsoft.com/office/officeart/2018/2/layout/IconVerticalSolidList"/>
    <dgm:cxn modelId="{7C98262D-F34F-4947-A0EA-C56DD329D94C}" type="presParOf" srcId="{13B2D2CB-6277-4091-A661-B813BAA11B49}" destId="{EAD17BA4-7B75-48D9-AE47-39634BF8DBA6}" srcOrd="2" destOrd="0" presId="urn:microsoft.com/office/officeart/2018/2/layout/IconVerticalSolidList"/>
    <dgm:cxn modelId="{BD876FE5-DD6B-40E2-92B6-2189C6D3B899}" type="presParOf" srcId="{13B2D2CB-6277-4091-A661-B813BAA11B49}" destId="{D46E1FA4-63E5-49E0-B890-9D7B32F0B57A}" srcOrd="3" destOrd="0" presId="urn:microsoft.com/office/officeart/2018/2/layout/IconVerticalSolidList"/>
    <dgm:cxn modelId="{06C99146-9352-43B6-AB91-3509001DC456}" type="presParOf" srcId="{17CE51BA-1276-42E6-907D-3D066DCB5284}" destId="{CFE8631F-4C9A-41BF-9D59-A14DBC6A3443}" srcOrd="1" destOrd="0" presId="urn:microsoft.com/office/officeart/2018/2/layout/IconVerticalSolidList"/>
    <dgm:cxn modelId="{AA2D1C6C-8A51-4505-815B-8421F3DEC768}" type="presParOf" srcId="{17CE51BA-1276-42E6-907D-3D066DCB5284}" destId="{4EC22AC8-7C5A-4FD2-9981-104083C5B2A8}" srcOrd="2" destOrd="0" presId="urn:microsoft.com/office/officeart/2018/2/layout/IconVerticalSolidList"/>
    <dgm:cxn modelId="{764A6B64-1C6C-4252-962C-836F0715E707}" type="presParOf" srcId="{4EC22AC8-7C5A-4FD2-9981-104083C5B2A8}" destId="{EAD99344-21D5-4904-9AAD-49849D1B871B}" srcOrd="0" destOrd="0" presId="urn:microsoft.com/office/officeart/2018/2/layout/IconVerticalSolidList"/>
    <dgm:cxn modelId="{E4D09E70-CB3F-40F7-B140-1237BA42F684}" type="presParOf" srcId="{4EC22AC8-7C5A-4FD2-9981-104083C5B2A8}" destId="{150F7A35-A3DB-403D-A046-1EBC8F07EA1D}" srcOrd="1" destOrd="0" presId="urn:microsoft.com/office/officeart/2018/2/layout/IconVerticalSolidList"/>
    <dgm:cxn modelId="{A6891364-A500-43BA-8DC9-CD50E6018CC8}" type="presParOf" srcId="{4EC22AC8-7C5A-4FD2-9981-104083C5B2A8}" destId="{D9FD0E9B-B996-4D7D-9677-1B80541E0F7D}" srcOrd="2" destOrd="0" presId="urn:microsoft.com/office/officeart/2018/2/layout/IconVerticalSolidList"/>
    <dgm:cxn modelId="{6BC49B8F-0405-426B-A781-DCAD32353287}" type="presParOf" srcId="{4EC22AC8-7C5A-4FD2-9981-104083C5B2A8}" destId="{575BCEAE-44D2-41D1-A858-CF96C0F67F31}" srcOrd="3" destOrd="0" presId="urn:microsoft.com/office/officeart/2018/2/layout/IconVerticalSolidList"/>
    <dgm:cxn modelId="{6B0D53CE-320A-4402-A38F-18F35281FED2}" type="presParOf" srcId="{17CE51BA-1276-42E6-907D-3D066DCB5284}" destId="{9FBCBE6F-F8F2-4D28-8CBC-2B931093691A}" srcOrd="3" destOrd="0" presId="urn:microsoft.com/office/officeart/2018/2/layout/IconVerticalSolidList"/>
    <dgm:cxn modelId="{F5446C03-5E8E-4DE9-836E-739AFFA73736}" type="presParOf" srcId="{17CE51BA-1276-42E6-907D-3D066DCB5284}" destId="{D6F89491-14DE-4DC9-83B7-6599180E2C9D}" srcOrd="4" destOrd="0" presId="urn:microsoft.com/office/officeart/2018/2/layout/IconVerticalSolidList"/>
    <dgm:cxn modelId="{69334A50-EA2D-4FEC-AC66-6681B8A6FA2F}" type="presParOf" srcId="{D6F89491-14DE-4DC9-83B7-6599180E2C9D}" destId="{33C471DC-19B9-43BE-95B2-4E1ED92AA467}" srcOrd="0" destOrd="0" presId="urn:microsoft.com/office/officeart/2018/2/layout/IconVerticalSolidList"/>
    <dgm:cxn modelId="{88252969-05D8-4117-BF4B-876E434CCD02}" type="presParOf" srcId="{D6F89491-14DE-4DC9-83B7-6599180E2C9D}" destId="{A31174A2-5463-4A00-99E0-73D82BDA4EBD}" srcOrd="1" destOrd="0" presId="urn:microsoft.com/office/officeart/2018/2/layout/IconVerticalSolidList"/>
    <dgm:cxn modelId="{660A8A06-ABDC-4023-9F08-D7BE15E3A17A}" type="presParOf" srcId="{D6F89491-14DE-4DC9-83B7-6599180E2C9D}" destId="{F995D23F-D756-4A81-9551-820F605A6FD2}" srcOrd="2" destOrd="0" presId="urn:microsoft.com/office/officeart/2018/2/layout/IconVerticalSolidList"/>
    <dgm:cxn modelId="{13F00061-CF45-4098-9450-36DC8124F1C0}" type="presParOf" srcId="{D6F89491-14DE-4DC9-83B7-6599180E2C9D}" destId="{6B256BB8-B8EB-4A35-AB4A-AA3965DDC2C6}" srcOrd="3" destOrd="0" presId="urn:microsoft.com/office/officeart/2018/2/layout/IconVerticalSolidList"/>
    <dgm:cxn modelId="{0618FD2C-4978-458C-910E-C0A351BA8AB6}" type="presParOf" srcId="{17CE51BA-1276-42E6-907D-3D066DCB5284}" destId="{83F2B016-9678-4F4A-9992-0BAB97C0200E}" srcOrd="5" destOrd="0" presId="urn:microsoft.com/office/officeart/2018/2/layout/IconVerticalSolidList"/>
    <dgm:cxn modelId="{9845FF00-1679-436A-8A8C-F0765EDD1C26}" type="presParOf" srcId="{17CE51BA-1276-42E6-907D-3D066DCB5284}" destId="{49BB0920-5C1F-48FC-B6BC-AC0B705967DB}" srcOrd="6" destOrd="0" presId="urn:microsoft.com/office/officeart/2018/2/layout/IconVerticalSolidList"/>
    <dgm:cxn modelId="{227B265A-9142-47EE-A0AD-22AC8C2C49B3}" type="presParOf" srcId="{49BB0920-5C1F-48FC-B6BC-AC0B705967DB}" destId="{E2FE7B17-7EFE-4110-8471-A68FB58C8259}" srcOrd="0" destOrd="0" presId="urn:microsoft.com/office/officeart/2018/2/layout/IconVerticalSolidList"/>
    <dgm:cxn modelId="{C5071241-898C-4B3E-87D7-26F1B2DC6FB5}" type="presParOf" srcId="{49BB0920-5C1F-48FC-B6BC-AC0B705967DB}" destId="{57969D49-FBE1-4B79-A76A-C856E20E79A4}" srcOrd="1" destOrd="0" presId="urn:microsoft.com/office/officeart/2018/2/layout/IconVerticalSolidList"/>
    <dgm:cxn modelId="{4E156C6B-5030-48F7-9FCE-BF181211BC81}" type="presParOf" srcId="{49BB0920-5C1F-48FC-B6BC-AC0B705967DB}" destId="{B47B9233-EC29-4CAB-AC20-4220E1628FCF}" srcOrd="2" destOrd="0" presId="urn:microsoft.com/office/officeart/2018/2/layout/IconVerticalSolidList"/>
    <dgm:cxn modelId="{CF6EF104-7783-4BC9-8564-AB05B34C432A}" type="presParOf" srcId="{49BB0920-5C1F-48FC-B6BC-AC0B705967DB}" destId="{818F5D11-D820-4F57-8D31-5CF77BA9084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34B05-DF5A-4064-B95C-7DC08E271CB1}">
      <dsp:nvSpPr>
        <dsp:cNvPr id="0" name=""/>
        <dsp:cNvSpPr/>
      </dsp:nvSpPr>
      <dsp:spPr>
        <a:xfrm>
          <a:off x="0" y="93566"/>
          <a:ext cx="3004884" cy="1802930"/>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i="1" kern="1200"/>
            <a:t>Databases – </a:t>
          </a:r>
          <a:r>
            <a:rPr lang="en-US" sz="2200" kern="1200"/>
            <a:t>QuickSort, MergeSort, or HeapSort enable faster data retrieval in databases.</a:t>
          </a:r>
        </a:p>
      </dsp:txBody>
      <dsp:txXfrm>
        <a:off x="0" y="93566"/>
        <a:ext cx="3004884" cy="1802930"/>
      </dsp:txXfrm>
    </dsp:sp>
    <dsp:sp modelId="{3726611D-B3A4-49C1-A1B0-3DA59DDE57DB}">
      <dsp:nvSpPr>
        <dsp:cNvPr id="0" name=""/>
        <dsp:cNvSpPr/>
      </dsp:nvSpPr>
      <dsp:spPr>
        <a:xfrm>
          <a:off x="3305372" y="93566"/>
          <a:ext cx="3004884" cy="1802930"/>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i="1" kern="1200"/>
            <a:t>Search Engines – </a:t>
          </a:r>
          <a:r>
            <a:rPr lang="en-US" sz="2200" kern="1200"/>
            <a:t>Efficient sorting algorithms improve search result ranking and response times.</a:t>
          </a:r>
        </a:p>
      </dsp:txBody>
      <dsp:txXfrm>
        <a:off x="3305372" y="93566"/>
        <a:ext cx="3004884" cy="1802930"/>
      </dsp:txXfrm>
    </dsp:sp>
    <dsp:sp modelId="{13192F74-3833-40E1-8475-6A8A3234724D}">
      <dsp:nvSpPr>
        <dsp:cNvPr id="0" name=""/>
        <dsp:cNvSpPr/>
      </dsp:nvSpPr>
      <dsp:spPr>
        <a:xfrm>
          <a:off x="6610744" y="93566"/>
          <a:ext cx="3004884" cy="1802930"/>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i="1" kern="1200"/>
            <a:t>Data Analysis – </a:t>
          </a:r>
          <a:r>
            <a:rPr lang="en-US" sz="2200" kern="1200"/>
            <a:t>RadixSort and external sorting handle big data in analytics efficiently.</a:t>
          </a:r>
        </a:p>
      </dsp:txBody>
      <dsp:txXfrm>
        <a:off x="6610744" y="93566"/>
        <a:ext cx="3004884" cy="1802930"/>
      </dsp:txXfrm>
    </dsp:sp>
    <dsp:sp modelId="{BF81F2E2-7905-495F-81CD-B777530EC443}">
      <dsp:nvSpPr>
        <dsp:cNvPr id="0" name=""/>
        <dsp:cNvSpPr/>
      </dsp:nvSpPr>
      <dsp:spPr>
        <a:xfrm>
          <a:off x="1652686" y="2196985"/>
          <a:ext cx="3004884" cy="1802930"/>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i="1" kern="1200"/>
            <a:t>Operating Systems – </a:t>
          </a:r>
          <a:r>
            <a:rPr lang="en-US" sz="2200" kern="1200"/>
            <a:t>Sorting organizes file listings, enhancing user experience.</a:t>
          </a:r>
        </a:p>
      </dsp:txBody>
      <dsp:txXfrm>
        <a:off x="1652686" y="2196985"/>
        <a:ext cx="3004884" cy="1802930"/>
      </dsp:txXfrm>
    </dsp:sp>
    <dsp:sp modelId="{B328A4E4-28B4-4EA2-B63B-303EF384496B}">
      <dsp:nvSpPr>
        <dsp:cNvPr id="0" name=""/>
        <dsp:cNvSpPr/>
      </dsp:nvSpPr>
      <dsp:spPr>
        <a:xfrm>
          <a:off x="4958058" y="2196985"/>
          <a:ext cx="3004884" cy="1802930"/>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i="1" kern="1200"/>
            <a:t>Financial Markets – </a:t>
          </a:r>
          <a:r>
            <a:rPr lang="en-US" sz="2200" kern="1200"/>
            <a:t>Optimize network paths for reduced congestion and faster data transfer.</a:t>
          </a:r>
        </a:p>
      </dsp:txBody>
      <dsp:txXfrm>
        <a:off x="4958058" y="2196985"/>
        <a:ext cx="3004884" cy="180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7D09F-467A-4F42-9E8B-CD64F14D3210}">
      <dsp:nvSpPr>
        <dsp:cNvPr id="0" name=""/>
        <dsp:cNvSpPr/>
      </dsp:nvSpPr>
      <dsp:spPr>
        <a:xfrm>
          <a:off x="744890" y="367202"/>
          <a:ext cx="919907" cy="9199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F2C9AC-4D96-4009-B4D9-C815389D162B}">
      <dsp:nvSpPr>
        <dsp:cNvPr id="0" name=""/>
        <dsp:cNvSpPr/>
      </dsp:nvSpPr>
      <dsp:spPr>
        <a:xfrm>
          <a:off x="182725" y="1791279"/>
          <a:ext cx="2044238" cy="19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1" kern="1200" dirty="0">
              <a:latin typeface="Arial" panose="020B0604020202020204" pitchFamily="34" charset="0"/>
              <a:cs typeface="Arial" panose="020B0604020202020204" pitchFamily="34" charset="0"/>
            </a:rPr>
            <a:t>GUI Development (</a:t>
          </a:r>
          <a:r>
            <a:rPr lang="en-US" sz="1600" b="1" i="1" kern="1200" dirty="0">
              <a:latin typeface="Arial" panose="020B0604020202020204" pitchFamily="34" charset="0"/>
              <a:cs typeface="Arial" panose="020B0604020202020204" pitchFamily="34" charset="0"/>
            </a:rPr>
            <a:t>Keshav and </a:t>
          </a:r>
          <a:r>
            <a:rPr lang="en-US" sz="1600" b="1" i="1" kern="1200" dirty="0" err="1">
              <a:latin typeface="Arial" panose="020B0604020202020204" pitchFamily="34" charset="0"/>
              <a:cs typeface="Arial" panose="020B0604020202020204" pitchFamily="34" charset="0"/>
            </a:rPr>
            <a:t>Vedita</a:t>
          </a:r>
          <a:r>
            <a:rPr lang="en-US" sz="1600" b="1" kern="1200" dirty="0">
              <a:latin typeface="Arial" panose="020B0604020202020204" pitchFamily="34" charset="0"/>
              <a:cs typeface="Arial" panose="020B0604020202020204" pitchFamily="34" charset="0"/>
            </a:rPr>
            <a:t>):</a:t>
          </a:r>
          <a:r>
            <a:rPr lang="en-US" sz="1600" kern="1200" dirty="0">
              <a:latin typeface="Arial" panose="020B0604020202020204" pitchFamily="34" charset="0"/>
              <a:cs typeface="Arial" panose="020B0604020202020204" pitchFamily="34" charset="0"/>
            </a:rPr>
            <a:t> As the GUI Developers, Keshav and </a:t>
          </a:r>
          <a:r>
            <a:rPr lang="en-US" sz="1600" kern="1200" dirty="0" err="1">
              <a:latin typeface="Arial" panose="020B0604020202020204" pitchFamily="34" charset="0"/>
              <a:cs typeface="Arial" panose="020B0604020202020204" pitchFamily="34" charset="0"/>
            </a:rPr>
            <a:t>Vedita</a:t>
          </a:r>
          <a:r>
            <a:rPr lang="en-US" sz="1600" kern="1200" dirty="0">
              <a:latin typeface="Arial" panose="020B0604020202020204" pitchFamily="34" charset="0"/>
              <a:cs typeface="Arial" panose="020B0604020202020204" pitchFamily="34" charset="0"/>
            </a:rPr>
            <a:t> were responsible for designing an intuitive and user-friendly interface. </a:t>
          </a:r>
        </a:p>
      </dsp:txBody>
      <dsp:txXfrm>
        <a:off x="182725" y="1791279"/>
        <a:ext cx="2044238" cy="1935000"/>
      </dsp:txXfrm>
    </dsp:sp>
    <dsp:sp modelId="{7EBCA6FE-B8C1-4B70-BA7B-665CC949E8BA}">
      <dsp:nvSpPr>
        <dsp:cNvPr id="0" name=""/>
        <dsp:cNvSpPr/>
      </dsp:nvSpPr>
      <dsp:spPr>
        <a:xfrm>
          <a:off x="3146870" y="367202"/>
          <a:ext cx="919907" cy="9199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E17259-1EC7-44DB-A73A-28826681E2A7}">
      <dsp:nvSpPr>
        <dsp:cNvPr id="0" name=""/>
        <dsp:cNvSpPr/>
      </dsp:nvSpPr>
      <dsp:spPr>
        <a:xfrm>
          <a:off x="2584705" y="1791279"/>
          <a:ext cx="2044238" cy="19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1" kern="1200"/>
            <a:t>Algorithm Implementation and Testing (</a:t>
          </a:r>
          <a:r>
            <a:rPr lang="en-US" sz="1700" b="1" i="1" kern="1200"/>
            <a:t>Akash and Vaishnavi</a:t>
          </a:r>
          <a:r>
            <a:rPr lang="en-US" sz="1700" b="1" kern="1200"/>
            <a:t>):</a:t>
          </a:r>
          <a:r>
            <a:rPr lang="en-US" sz="1700" kern="1200"/>
            <a:t> Akash and Vaishnavi assumed the roles of Algorithm Specialists and Testing Leads. </a:t>
          </a:r>
        </a:p>
      </dsp:txBody>
      <dsp:txXfrm>
        <a:off x="2584705" y="1791279"/>
        <a:ext cx="2044238" cy="1935000"/>
      </dsp:txXfrm>
    </dsp:sp>
    <dsp:sp modelId="{3BF7C09B-CE76-4C74-8545-6CA600F3BF9A}">
      <dsp:nvSpPr>
        <dsp:cNvPr id="0" name=""/>
        <dsp:cNvSpPr/>
      </dsp:nvSpPr>
      <dsp:spPr>
        <a:xfrm>
          <a:off x="5548850" y="367202"/>
          <a:ext cx="919907" cy="9199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9240352-AD2F-49E8-9425-6A8581D96676}">
      <dsp:nvSpPr>
        <dsp:cNvPr id="0" name=""/>
        <dsp:cNvSpPr/>
      </dsp:nvSpPr>
      <dsp:spPr>
        <a:xfrm>
          <a:off x="4986685" y="1791279"/>
          <a:ext cx="2044238" cy="19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1" kern="1200"/>
            <a:t>Data Visualization (</a:t>
          </a:r>
          <a:r>
            <a:rPr lang="en-US" sz="1700" b="1" i="1" kern="1200"/>
            <a:t>Preetham and Mourya</a:t>
          </a:r>
          <a:r>
            <a:rPr lang="en-US" sz="1700" b="1" kern="1200"/>
            <a:t>):</a:t>
          </a:r>
          <a:r>
            <a:rPr lang="en-US" sz="1700" kern="1200"/>
            <a:t> Preetham and Mourya specialized in Data Visualization. </a:t>
          </a:r>
        </a:p>
      </dsp:txBody>
      <dsp:txXfrm>
        <a:off x="4986685" y="1791279"/>
        <a:ext cx="2044238" cy="1935000"/>
      </dsp:txXfrm>
    </dsp:sp>
    <dsp:sp modelId="{9D9322DB-BB9E-4D4E-9EE9-4181DC847894}">
      <dsp:nvSpPr>
        <dsp:cNvPr id="0" name=""/>
        <dsp:cNvSpPr/>
      </dsp:nvSpPr>
      <dsp:spPr>
        <a:xfrm>
          <a:off x="7950831" y="367202"/>
          <a:ext cx="919907" cy="9199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DCDF65-AE7E-4596-BC5D-738494B41136}">
      <dsp:nvSpPr>
        <dsp:cNvPr id="0" name=""/>
        <dsp:cNvSpPr/>
      </dsp:nvSpPr>
      <dsp:spPr>
        <a:xfrm>
          <a:off x="7388665" y="1791279"/>
          <a:ext cx="2044238" cy="19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1" kern="1200"/>
            <a:t>Documentation and Presentation (</a:t>
          </a:r>
          <a:r>
            <a:rPr lang="en-US" sz="1700" b="1" i="1" kern="1200"/>
            <a:t>Navya and Nikhil</a:t>
          </a:r>
          <a:r>
            <a:rPr lang="en-US" sz="1700" b="1" kern="1200"/>
            <a:t>):</a:t>
          </a:r>
          <a:r>
            <a:rPr lang="en-US" sz="1700" kern="1200"/>
            <a:t> Navya and Nikhil took on the roles of Documentation and Presentation Leads. </a:t>
          </a:r>
        </a:p>
      </dsp:txBody>
      <dsp:txXfrm>
        <a:off x="7388665" y="1791279"/>
        <a:ext cx="2044238" cy="193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8B009-4340-41CD-9C4C-ECCFF2F069AA}">
      <dsp:nvSpPr>
        <dsp:cNvPr id="0" name=""/>
        <dsp:cNvSpPr/>
      </dsp:nvSpPr>
      <dsp:spPr>
        <a:xfrm>
          <a:off x="0" y="1698"/>
          <a:ext cx="9615629" cy="8610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5F3F37-7767-41D9-AAA9-B539D368F4E4}">
      <dsp:nvSpPr>
        <dsp:cNvPr id="0" name=""/>
        <dsp:cNvSpPr/>
      </dsp:nvSpPr>
      <dsp:spPr>
        <a:xfrm>
          <a:off x="260473" y="195439"/>
          <a:ext cx="473588" cy="4735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6E1FA4-63E5-49E0-B890-9D7B32F0B57A}">
      <dsp:nvSpPr>
        <dsp:cNvPr id="0" name=""/>
        <dsp:cNvSpPr/>
      </dsp:nvSpPr>
      <dsp:spPr>
        <a:xfrm>
          <a:off x="994536" y="1698"/>
          <a:ext cx="8621092"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755650">
            <a:lnSpc>
              <a:spcPct val="90000"/>
            </a:lnSpc>
            <a:spcBef>
              <a:spcPct val="0"/>
            </a:spcBef>
            <a:spcAft>
              <a:spcPct val="35000"/>
            </a:spcAft>
            <a:buNone/>
          </a:pPr>
          <a:r>
            <a:rPr lang="en-US" sz="1700" b="1" i="0" kern="1200"/>
            <a:t>Additional Sorting Algorithms:</a:t>
          </a:r>
          <a:r>
            <a:rPr lang="en-US" sz="1700" kern="1200"/>
            <a:t> </a:t>
          </a:r>
          <a:r>
            <a:rPr lang="en-US" sz="1700" b="0" i="0" kern="1200"/>
            <a:t>Add more types of sorting methods to the tool, even the less common ones, to help users learn and compare different algorithms.</a:t>
          </a:r>
          <a:endParaRPr lang="en-US" sz="1700" kern="1200"/>
        </a:p>
      </dsp:txBody>
      <dsp:txXfrm>
        <a:off x="994536" y="1698"/>
        <a:ext cx="8621092" cy="861070"/>
      </dsp:txXfrm>
    </dsp:sp>
    <dsp:sp modelId="{EAD99344-21D5-4904-9AAD-49849D1B871B}">
      <dsp:nvSpPr>
        <dsp:cNvPr id="0" name=""/>
        <dsp:cNvSpPr/>
      </dsp:nvSpPr>
      <dsp:spPr>
        <a:xfrm>
          <a:off x="0" y="1078036"/>
          <a:ext cx="9615629" cy="86107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0F7A35-A3DB-403D-A046-1EBC8F07EA1D}">
      <dsp:nvSpPr>
        <dsp:cNvPr id="0" name=""/>
        <dsp:cNvSpPr/>
      </dsp:nvSpPr>
      <dsp:spPr>
        <a:xfrm>
          <a:off x="260473" y="1271777"/>
          <a:ext cx="473588" cy="4735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5BCEAE-44D2-41D1-A858-CF96C0F67F31}">
      <dsp:nvSpPr>
        <dsp:cNvPr id="0" name=""/>
        <dsp:cNvSpPr/>
      </dsp:nvSpPr>
      <dsp:spPr>
        <a:xfrm>
          <a:off x="994536" y="1078036"/>
          <a:ext cx="8621092"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755650">
            <a:lnSpc>
              <a:spcPct val="90000"/>
            </a:lnSpc>
            <a:spcBef>
              <a:spcPct val="0"/>
            </a:spcBef>
            <a:spcAft>
              <a:spcPct val="35000"/>
            </a:spcAft>
            <a:buNone/>
          </a:pPr>
          <a:r>
            <a:rPr lang="en-US" sz="1700" b="1" i="0" kern="1200"/>
            <a:t>Algorithm Complexity Analysis: </a:t>
          </a:r>
          <a:r>
            <a:rPr lang="en-US" sz="1700" b="0" i="0" kern="1200"/>
            <a:t>Add features that explain how algorithms work, including how fast they are and how much computer memory they need.</a:t>
          </a:r>
          <a:endParaRPr lang="en-US" sz="1700" kern="1200"/>
        </a:p>
      </dsp:txBody>
      <dsp:txXfrm>
        <a:off x="994536" y="1078036"/>
        <a:ext cx="8621092" cy="861070"/>
      </dsp:txXfrm>
    </dsp:sp>
    <dsp:sp modelId="{33C471DC-19B9-43BE-95B2-4E1ED92AA467}">
      <dsp:nvSpPr>
        <dsp:cNvPr id="0" name=""/>
        <dsp:cNvSpPr/>
      </dsp:nvSpPr>
      <dsp:spPr>
        <a:xfrm>
          <a:off x="0" y="2154374"/>
          <a:ext cx="9615629" cy="86107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1174A2-5463-4A00-99E0-73D82BDA4EBD}">
      <dsp:nvSpPr>
        <dsp:cNvPr id="0" name=""/>
        <dsp:cNvSpPr/>
      </dsp:nvSpPr>
      <dsp:spPr>
        <a:xfrm>
          <a:off x="260473" y="2348115"/>
          <a:ext cx="473588" cy="4735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B256BB8-B8EB-4A35-AB4A-AA3965DDC2C6}">
      <dsp:nvSpPr>
        <dsp:cNvPr id="0" name=""/>
        <dsp:cNvSpPr/>
      </dsp:nvSpPr>
      <dsp:spPr>
        <a:xfrm>
          <a:off x="994536" y="2154374"/>
          <a:ext cx="8621092"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755650">
            <a:lnSpc>
              <a:spcPct val="90000"/>
            </a:lnSpc>
            <a:spcBef>
              <a:spcPct val="0"/>
            </a:spcBef>
            <a:spcAft>
              <a:spcPct val="35000"/>
            </a:spcAft>
            <a:buNone/>
          </a:pPr>
          <a:r>
            <a:rPr lang="en-US" sz="1700" b="1" i="0" kern="1200"/>
            <a:t>Visual Customization</a:t>
          </a:r>
          <a:r>
            <a:rPr lang="en-US" sz="1700" kern="1200"/>
            <a:t>: </a:t>
          </a:r>
          <a:r>
            <a:rPr lang="en-US" sz="1700" b="0" i="0" kern="1200"/>
            <a:t>Let users change how the graphs look - they can pick different types, colors, and styles that they like.</a:t>
          </a:r>
          <a:endParaRPr lang="en-US" sz="1700" kern="1200"/>
        </a:p>
      </dsp:txBody>
      <dsp:txXfrm>
        <a:off x="994536" y="2154374"/>
        <a:ext cx="8621092" cy="861070"/>
      </dsp:txXfrm>
    </dsp:sp>
    <dsp:sp modelId="{E2FE7B17-7EFE-4110-8471-A68FB58C8259}">
      <dsp:nvSpPr>
        <dsp:cNvPr id="0" name=""/>
        <dsp:cNvSpPr/>
      </dsp:nvSpPr>
      <dsp:spPr>
        <a:xfrm>
          <a:off x="0" y="3230712"/>
          <a:ext cx="9615629" cy="86107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969D49-FBE1-4B79-A76A-C856E20E79A4}">
      <dsp:nvSpPr>
        <dsp:cNvPr id="0" name=""/>
        <dsp:cNvSpPr/>
      </dsp:nvSpPr>
      <dsp:spPr>
        <a:xfrm>
          <a:off x="260473" y="3424453"/>
          <a:ext cx="473588" cy="4735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8F5D11-D820-4F57-8D31-5CF77BA90843}">
      <dsp:nvSpPr>
        <dsp:cNvPr id="0" name=""/>
        <dsp:cNvSpPr/>
      </dsp:nvSpPr>
      <dsp:spPr>
        <a:xfrm>
          <a:off x="994536" y="3230712"/>
          <a:ext cx="8621092"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755650">
            <a:lnSpc>
              <a:spcPct val="90000"/>
            </a:lnSpc>
            <a:spcBef>
              <a:spcPct val="0"/>
            </a:spcBef>
            <a:spcAft>
              <a:spcPct val="35000"/>
            </a:spcAft>
            <a:buNone/>
          </a:pPr>
          <a:r>
            <a:rPr lang="en-US" sz="1700" b="1" i="0" kern="1200"/>
            <a:t>Algorithm Comparison:</a:t>
          </a:r>
          <a:r>
            <a:rPr lang="en-US" sz="1700" kern="1200"/>
            <a:t> </a:t>
          </a:r>
          <a:r>
            <a:rPr lang="en-US" sz="1700" b="0" i="0" kern="1200"/>
            <a:t>Add a feature that lets users compare several algorithms at once, so they can see how they perform side by side.</a:t>
          </a:r>
          <a:endParaRPr lang="en-US" sz="1700" kern="1200"/>
        </a:p>
      </dsp:txBody>
      <dsp:txXfrm>
        <a:off x="994536" y="3230712"/>
        <a:ext cx="8621092" cy="86107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9/15/2023</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9/15/2023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1169345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3358315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12</a:t>
            </a:fld>
            <a:endParaRPr lang="en-US" dirty="0"/>
          </a:p>
        </p:txBody>
      </p:sp>
    </p:spTree>
    <p:extLst>
      <p:ext uri="{BB962C8B-B14F-4D97-AF65-F5344CB8AC3E}">
        <p14:creationId xmlns:p14="http://schemas.microsoft.com/office/powerpoint/2010/main" val="3974002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13</a:t>
            </a:fld>
            <a:endParaRPr lang="en-US" dirty="0"/>
          </a:p>
        </p:txBody>
      </p:sp>
    </p:spTree>
    <p:extLst>
      <p:ext uri="{BB962C8B-B14F-4D97-AF65-F5344CB8AC3E}">
        <p14:creationId xmlns:p14="http://schemas.microsoft.com/office/powerpoint/2010/main" val="3272217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3B76B7-5811-4114-8A95-998148FFD529}" type="datetime1">
              <a:rPr lang="en-US" smtClean="0"/>
              <a:t>9/15/2023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86756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E67D0-0200-42BE-A0B2-78C70FBBB312}" type="datetime1">
              <a:rPr lang="en-US" smtClean="0"/>
              <a:pPr/>
              <a:t>9/15/2023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1781856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E67D0-0200-42BE-A0B2-78C70FBBB312}" type="datetime1">
              <a:rPr lang="en-US" smtClean="0"/>
              <a:pPr/>
              <a:t>9/15/2023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22718816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E67D0-0200-42BE-A0B2-78C70FBBB312}" type="datetime1">
              <a:rPr lang="en-US" smtClean="0"/>
              <a:pPr/>
              <a:t>9/15/2023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421676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E67D0-0200-42BE-A0B2-78C70FBBB312}" type="datetime1">
              <a:rPr lang="en-US" smtClean="0"/>
              <a:pPr/>
              <a:t>9/15/2023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0290023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E67D0-0200-42BE-A0B2-78C70FBBB312}" type="datetime1">
              <a:rPr lang="en-US" smtClean="0"/>
              <a:pPr/>
              <a:t>9/15/2023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1632387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C077A-EF7A-41AA-8976-110EB7416C60}" type="datetime1">
              <a:rPr lang="en-US" smtClean="0"/>
              <a:t>9/15/2023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009868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5912B-6681-4BDF-AE10-F59636249FF3}" type="datetime1">
              <a:rPr lang="en-US" smtClean="0"/>
              <a:t>9/15/2023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82080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9/15/2023</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180A9-7A83-412D-A8AC-5AF60A8AA507}" type="datetime1">
              <a:rPr lang="en-US" smtClean="0"/>
              <a:t>9/15/2023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8795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563DF0-FDDF-4143-9D8C-6AF41892E174}" type="datetime1">
              <a:rPr lang="en-US" smtClean="0"/>
              <a:t>9/15/2023</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88837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BB83F9-4677-4C31-8407-7919061A580B}" type="datetime1">
              <a:rPr lang="en-US" smtClean="0"/>
              <a:t>9/15/2023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04478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3939A6-3450-434F-A872-BEE63F7EB093}" type="datetime1">
              <a:rPr lang="en-US" smtClean="0"/>
              <a:t>9/15/2023</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41991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BABB1C-FA00-4171-BA31-4C5E719472F3}" type="datetime1">
              <a:rPr lang="en-US" smtClean="0"/>
              <a:t>9/15/2023</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797030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C8610-5B57-4C6B-BF9F-F5397A1F60B8}" type="datetime1">
              <a:rPr lang="en-US" smtClean="0"/>
              <a:t>9/15/2023</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grpSp>
        <p:nvGrpSpPr>
          <p:cNvPr id="5" name="bottom graphic">
            <a:extLst>
              <a:ext uri="{FF2B5EF4-FFF2-40B4-BE49-F238E27FC236}">
                <a16:creationId xmlns:a16="http://schemas.microsoft.com/office/drawing/2014/main" id="{A7F2BDE2-A8D3-9C08-178B-274D0108D07A}"/>
              </a:ext>
            </a:extLst>
          </p:cNvPr>
          <p:cNvGrpSpPr/>
          <p:nvPr userDrawn="1"/>
        </p:nvGrpSpPr>
        <p:grpSpPr>
          <a:xfrm>
            <a:off x="0" y="6309360"/>
            <a:ext cx="12190231" cy="548640"/>
            <a:chOff x="0" y="6309360"/>
            <a:chExt cx="12190231" cy="548640"/>
          </a:xfrm>
        </p:grpSpPr>
        <p:sp>
          <p:nvSpPr>
            <p:cNvPr id="6" name="Rectangle 5">
              <a:extLst>
                <a:ext uri="{FF2B5EF4-FFF2-40B4-BE49-F238E27FC236}">
                  <a16:creationId xmlns:a16="http://schemas.microsoft.com/office/drawing/2014/main" id="{11284804-6A75-926C-444D-008E96800E6D}"/>
                </a:ext>
              </a:extLst>
            </p:cNvPr>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7" name="Rectangle 6">
              <a:extLst>
                <a:ext uri="{FF2B5EF4-FFF2-40B4-BE49-F238E27FC236}">
                  <a16:creationId xmlns:a16="http://schemas.microsoft.com/office/drawing/2014/main" id="{C7BCEF89-87BD-58F2-1586-73BE43A4B471}"/>
                </a:ext>
              </a:extLst>
            </p:cNvPr>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Rectangle 7">
              <a:extLst>
                <a:ext uri="{FF2B5EF4-FFF2-40B4-BE49-F238E27FC236}">
                  <a16:creationId xmlns:a16="http://schemas.microsoft.com/office/drawing/2014/main" id="{E7D9877B-C13F-B6B6-10E8-8C9FFBBCCD09}"/>
                </a:ext>
              </a:extLst>
            </p:cNvPr>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915644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DBF3DD-8B6D-46AA-BCA9-242D4EF63DDF}" type="datetime1">
              <a:rPr lang="en-US" smtClean="0"/>
              <a:t>9/15/2023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072328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C41AE9-3D4A-4A08-B03D-DC6D2ADF5464}" type="datetime1">
              <a:rPr lang="en-US" smtClean="0"/>
              <a:t>9/15/2023</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4884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6E67D0-0200-42BE-A0B2-78C70FBBB312}" type="datetime1">
              <a:rPr lang="en-US" smtClean="0"/>
              <a:pPr/>
              <a:t>9/15/2023</a:t>
            </a:fld>
            <a:endParaRPr lang="en-US" dirty="0"/>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78494605"/>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 id="2147483914"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37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6518" y="3818467"/>
            <a:ext cx="4449133"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2925" y="0"/>
            <a:ext cx="1765900"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6" name="Straight Connector 15">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1960" y="0"/>
            <a:ext cx="172675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3333" y="3681413"/>
            <a:ext cx="4762317"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type="subTitle" idx="1"/>
          </p:nvPr>
        </p:nvSpPr>
        <p:spPr>
          <a:xfrm>
            <a:off x="1506674" y="4050836"/>
            <a:ext cx="7764913" cy="1096899"/>
          </a:xfrm>
        </p:spPr>
        <p:txBody>
          <a:bodyPr>
            <a:normAutofit/>
          </a:bodyPr>
          <a:lstStyle/>
          <a:p>
            <a:pPr algn="ctr">
              <a:lnSpc>
                <a:spcPct val="90000"/>
              </a:lnSpc>
            </a:pPr>
            <a:r>
              <a:rPr lang="en-US" dirty="0">
                <a:solidFill>
                  <a:schemeClr val="accent1">
                    <a:lumMod val="50000"/>
                  </a:schemeClr>
                </a:solidFill>
                <a:latin typeface="Arial" panose="020B0604020202020204" pitchFamily="34" charset="0"/>
                <a:cs typeface="Arial" panose="020B0604020202020204" pitchFamily="34" charset="0"/>
              </a:rPr>
              <a:t>Team 1 </a:t>
            </a:r>
          </a:p>
          <a:p>
            <a:pPr algn="ctr">
              <a:lnSpc>
                <a:spcPct val="90000"/>
              </a:lnSpc>
            </a:pPr>
            <a:r>
              <a:rPr lang="en-US" dirty="0">
                <a:solidFill>
                  <a:schemeClr val="accent1">
                    <a:lumMod val="50000"/>
                  </a:schemeClr>
                </a:solidFill>
                <a:latin typeface="Arial" panose="020B0604020202020204" pitchFamily="34" charset="0"/>
                <a:cs typeface="Arial" panose="020B0604020202020204" pitchFamily="34" charset="0"/>
              </a:rPr>
              <a:t>CPSC 535: Advanced Algorithms </a:t>
            </a:r>
          </a:p>
        </p:txBody>
      </p:sp>
      <p:sp>
        <p:nvSpPr>
          <p:cNvPr id="2" name="Title 1"/>
          <p:cNvSpPr>
            <a:spLocks noGrp="1"/>
          </p:cNvSpPr>
          <p:nvPr>
            <p:ph type="ctrTitle"/>
          </p:nvPr>
        </p:nvSpPr>
        <p:spPr>
          <a:xfrm>
            <a:off x="1667043" y="1027577"/>
            <a:ext cx="7764913" cy="2653836"/>
          </a:xfrm>
        </p:spPr>
        <p:txBody>
          <a:bodyPr>
            <a:normAutofit/>
          </a:bodyPr>
          <a:lstStyle/>
          <a:p>
            <a:pPr>
              <a:lnSpc>
                <a:spcPct val="90000"/>
              </a:lnSpc>
            </a:pPr>
            <a:r>
              <a:rPr lang="en-US" sz="3800" dirty="0">
                <a:effectLst/>
              </a:rPr>
              <a:t>Algorithm Efficiency Analyzer Tool</a:t>
            </a:r>
            <a:br>
              <a:rPr lang="en-US" sz="3800" dirty="0">
                <a:effectLst/>
              </a:rPr>
            </a:br>
            <a:r>
              <a:rPr lang="en-US" sz="1400" dirty="0">
                <a:effectLst/>
              </a:rPr>
              <a:t>- </a:t>
            </a:r>
            <a:r>
              <a:rPr lang="en-US" sz="1400" dirty="0">
                <a:latin typeface="Arial" panose="020B0604020202020204" pitchFamily="34" charset="0"/>
                <a:cs typeface="Arial" panose="020B0604020202020204" pitchFamily="34" charset="0"/>
              </a:rPr>
              <a:t>Unveiling the Power of Sorting Algorithms</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CI/CD workflow:</a:t>
            </a:r>
            <a:br>
              <a:rPr lang="en-US" dirty="0"/>
            </a:br>
            <a:endParaRPr lang="en-US" dirty="0"/>
          </a:p>
        </p:txBody>
      </p:sp>
      <p:pic>
        <p:nvPicPr>
          <p:cNvPr id="2050" name="Picture 2" descr="https://lh4.googleusercontent.com/eugaqnHbM8KquIZPapEs3--EsZdLrcKI2LSlHhQ4hfMQykGKdCJfnucI7E9_2HRpYg5w-hRS0fVLBOq6GcbFQ1GuZBprLLHrqTwTF81eijTnFM85H7CcAmSAD1J9anIK_QPVocSTpFrQbWDlvKpo4QM"/>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56196" y="2160588"/>
            <a:ext cx="8236471"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17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Challenges faced</a:t>
            </a:r>
          </a:p>
        </p:txBody>
      </p:sp>
      <p:sp>
        <p:nvSpPr>
          <p:cNvPr id="2" name="Content Placeholder 1"/>
          <p:cNvSpPr>
            <a:spLocks noGrp="1"/>
          </p:cNvSpPr>
          <p:nvPr>
            <p:ph idx="1"/>
          </p:nvPr>
        </p:nvSpPr>
        <p:spPr/>
        <p:txBody>
          <a:bodyPr>
            <a:normAutofit/>
          </a:bodyPr>
          <a:lstStyle/>
          <a:p>
            <a:r>
              <a:rPr lang="en-US" b="1" dirty="0">
                <a:latin typeface="Arial" panose="020B0604020202020204" pitchFamily="34" charset="0"/>
                <a:cs typeface="Arial" panose="020B0604020202020204" pitchFamily="34" charset="0"/>
              </a:rPr>
              <a:t>Version Control: </a:t>
            </a:r>
            <a:r>
              <a:rPr lang="en-US" dirty="0">
                <a:latin typeface="Arial" panose="020B0604020202020204" pitchFamily="34" charset="0"/>
                <a:cs typeface="Arial" panose="020B0604020202020204" pitchFamily="34" charset="0"/>
              </a:rPr>
              <a:t>With multiple team members working concurrently on the project, ensuring that code changes were integrated seamlessly and without conflicts posed a significant hurdle.</a:t>
            </a:r>
          </a:p>
          <a:p>
            <a:r>
              <a:rPr lang="en-US" b="1" dirty="0">
                <a:latin typeface="Arial" panose="020B0604020202020204" pitchFamily="34" charset="0"/>
                <a:cs typeface="Arial" panose="020B0604020202020204" pitchFamily="34" charset="0"/>
              </a:rPr>
              <a:t>Code Integration Problem: </a:t>
            </a:r>
            <a:r>
              <a:rPr lang="en-US" dirty="0">
                <a:latin typeface="Arial" panose="020B0604020202020204" pitchFamily="34" charset="0"/>
                <a:cs typeface="Arial" panose="020B0604020202020204" pitchFamily="34" charset="0"/>
              </a:rPr>
              <a:t>Integrating various components of the tool, including the GUI, algorithm implementations, data visualization, and testing suites, proved to be a complex undertaking.</a:t>
            </a:r>
          </a:p>
          <a:p>
            <a:r>
              <a:rPr lang="en-US" b="1" dirty="0">
                <a:latin typeface="Arial" panose="020B0604020202020204" pitchFamily="34" charset="0"/>
                <a:cs typeface="Arial" panose="020B0604020202020204" pitchFamily="34" charset="0"/>
              </a:rPr>
              <a:t>Code Execution: </a:t>
            </a:r>
            <a:r>
              <a:rPr lang="en-US" dirty="0">
                <a:latin typeface="Arial" panose="020B0604020202020204" pitchFamily="34" charset="0"/>
                <a:cs typeface="Arial" panose="020B0604020202020204" pitchFamily="34" charset="0"/>
              </a:rPr>
              <a:t>Another challenge we encountered was related to code execution, where specific portions of the code were functioning correctly while others remained blocked.</a:t>
            </a:r>
          </a:p>
          <a:p>
            <a:r>
              <a:rPr lang="en-US" b="1" dirty="0">
                <a:latin typeface="Arial" panose="020B0604020202020204" pitchFamily="34" charset="0"/>
                <a:cs typeface="Arial" panose="020B0604020202020204" pitchFamily="34" charset="0"/>
              </a:rPr>
              <a:t>Documentation Consistency: </a:t>
            </a:r>
            <a:r>
              <a:rPr lang="en-US" dirty="0">
                <a:latin typeface="Arial" panose="020B0604020202020204" pitchFamily="34" charset="0"/>
                <a:cs typeface="Arial" panose="020B0604020202020204" pitchFamily="34" charset="0"/>
              </a:rPr>
              <a:t>Maintaining consistent and up-to-date documentation throughout the project, including code comments, and documentation, can be challenging, especially when code evolves rapidly.</a:t>
            </a:r>
          </a:p>
          <a:p>
            <a:pPr marL="0" indent="0">
              <a:buNone/>
            </a:pPr>
            <a:endParaRPr lang="en-US" dirty="0"/>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81974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286597" y="609600"/>
            <a:ext cx="10194839" cy="1099457"/>
          </a:xfrm>
        </p:spPr>
        <p:txBody>
          <a:bodyPr>
            <a:normAutofit/>
          </a:bodyPr>
          <a:lstStyle/>
          <a:p>
            <a:r>
              <a:rPr lang="en-US" dirty="0"/>
              <a:t>Future Developments</a:t>
            </a:r>
          </a:p>
        </p:txBody>
      </p:sp>
      <p:graphicFrame>
        <p:nvGraphicFramePr>
          <p:cNvPr id="19" name="Content Placeholder 1">
            <a:extLst>
              <a:ext uri="{FF2B5EF4-FFF2-40B4-BE49-F238E27FC236}">
                <a16:creationId xmlns:a16="http://schemas.microsoft.com/office/drawing/2014/main" id="{DB27200F-E59F-3C47-D129-8FB84BF5EE97}"/>
              </a:ext>
            </a:extLst>
          </p:cNvPr>
          <p:cNvGraphicFramePr>
            <a:graphicFrameLocks noGrp="1"/>
          </p:cNvGraphicFramePr>
          <p:nvPr>
            <p:ph idx="1"/>
            <p:extLst>
              <p:ext uri="{D42A27DB-BD31-4B8C-83A1-F6EECF244321}">
                <p14:modId xmlns:p14="http://schemas.microsoft.com/office/powerpoint/2010/main" val="708520357"/>
              </p:ext>
            </p:extLst>
          </p:nvPr>
        </p:nvGraphicFramePr>
        <p:xfrm>
          <a:off x="1286597" y="1948543"/>
          <a:ext cx="9615629"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58553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973041" y="1265314"/>
            <a:ext cx="4298546" cy="3249131"/>
          </a:xfrm>
        </p:spPr>
        <p:txBody>
          <a:bodyPr vert="horz" lIns="91440" tIns="45720" rIns="91440" bIns="45720" rtlCol="0" anchor="b">
            <a:normAutofit/>
          </a:bodyPr>
          <a:lstStyle/>
          <a:p>
            <a:pPr defTabSz="457200"/>
            <a:r>
              <a:rPr lang="en-US" sz="5400" kern="1200" dirty="0">
                <a:solidFill>
                  <a:schemeClr val="accent1"/>
                </a:solidFill>
                <a:latin typeface="+mj-lt"/>
                <a:ea typeface="+mj-ea"/>
                <a:cs typeface="+mj-cs"/>
              </a:rPr>
              <a:t>Thank You</a:t>
            </a:r>
          </a:p>
        </p:txBody>
      </p:sp>
      <p:pic>
        <p:nvPicPr>
          <p:cNvPr id="7" name="Graphic 6" descr="Smiling Face with No Fill">
            <a:extLst>
              <a:ext uri="{FF2B5EF4-FFF2-40B4-BE49-F238E27FC236}">
                <a16:creationId xmlns:a16="http://schemas.microsoft.com/office/drawing/2014/main" id="{4B88C3EC-F105-BE68-8AFF-D4CDF8E65E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8372" y="1550629"/>
            <a:ext cx="3764711" cy="3764711"/>
          </a:xfrm>
          <a:prstGeom prst="rect">
            <a:avLst/>
          </a:prstGeom>
        </p:spPr>
      </p:pic>
    </p:spTree>
    <p:extLst>
      <p:ext uri="{BB962C8B-B14F-4D97-AF65-F5344CB8AC3E}">
        <p14:creationId xmlns:p14="http://schemas.microsoft.com/office/powerpoint/2010/main" val="89784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33154" y="609600"/>
            <a:ext cx="8594430" cy="1320800"/>
          </a:xfrm>
        </p:spPr>
        <p:txBody>
          <a:bodyPr>
            <a:normAutofit/>
          </a:bodyPr>
          <a:lstStyle/>
          <a:p>
            <a:r>
              <a:rPr lang="en-US" dirty="0"/>
              <a:t>Introduction</a:t>
            </a:r>
          </a:p>
        </p:txBody>
      </p:sp>
      <p:sp>
        <p:nvSpPr>
          <p:cNvPr id="3" name="Content Placeholder 2"/>
          <p:cNvSpPr>
            <a:spLocks noGrp="1"/>
          </p:cNvSpPr>
          <p:nvPr>
            <p:ph idx="1"/>
          </p:nvPr>
        </p:nvSpPr>
        <p:spPr>
          <a:xfrm>
            <a:off x="1333154" y="2160589"/>
            <a:ext cx="8594430" cy="3880773"/>
          </a:xfrm>
        </p:spPr>
        <p:txBody>
          <a:bodyPr>
            <a:normAutofit/>
          </a:bodyPr>
          <a:lstStyle/>
          <a:p>
            <a:r>
              <a:rPr lang="en-US" b="1" dirty="0">
                <a:latin typeface="Arial" panose="020B0604020202020204" pitchFamily="34" charset="0"/>
                <a:cs typeface="Arial" panose="020B0604020202020204" pitchFamily="34" charset="0"/>
              </a:rPr>
              <a:t>What is the importance of algorithm efficiency.</a:t>
            </a:r>
          </a:p>
          <a:p>
            <a:pPr>
              <a:buFont typeface="Wingdings" panose="05000000000000000000" pitchFamily="2" charset="2"/>
              <a:buChar char="q"/>
            </a:pPr>
            <a:r>
              <a:rPr lang="en-US" i="1" dirty="0">
                <a:latin typeface="Arial" panose="020B0604020202020204" pitchFamily="34" charset="0"/>
                <a:cs typeface="Arial" panose="020B0604020202020204" pitchFamily="34" charset="0"/>
              </a:rPr>
              <a:t>Speed, Resource Utilization, Scalability, Cost Reduction, User Experience</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dirty="0">
                <a:latin typeface="Arial" panose="020B0604020202020204" pitchFamily="34" charset="0"/>
                <a:cs typeface="Arial" panose="020B0604020202020204" pitchFamily="34" charset="0"/>
              </a:rPr>
              <a:t>Efficient algorithms save time, critical for real-time applications like gaming and simulations</a:t>
            </a:r>
          </a:p>
          <a:p>
            <a:pPr>
              <a:buFont typeface="Wingdings" panose="05000000000000000000" pitchFamily="2" charset="2"/>
              <a:buChar char="q"/>
            </a:pPr>
            <a:r>
              <a:rPr lang="en-US" dirty="0">
                <a:latin typeface="Arial" panose="020B0604020202020204" pitchFamily="34" charset="0"/>
                <a:cs typeface="Arial" panose="020B0604020202020204" pitchFamily="34" charset="0"/>
              </a:rPr>
              <a:t>They use fewer resources which is crucial for mobile devices and battery-powered systems</a:t>
            </a:r>
          </a:p>
          <a:p>
            <a:pPr>
              <a:buFont typeface="Wingdings" panose="05000000000000000000" pitchFamily="2" charset="2"/>
              <a:buChar char="q"/>
            </a:pPr>
            <a:r>
              <a:rPr lang="en-US" dirty="0">
                <a:latin typeface="Arial" panose="020B0604020202020204" pitchFamily="34" charset="0"/>
                <a:cs typeface="Arial" panose="020B0604020202020204" pitchFamily="34" charset="0"/>
              </a:rPr>
              <a:t>Handle large data and complex inputs, vital for data analysis and growth. </a:t>
            </a:r>
          </a:p>
          <a:p>
            <a:pPr>
              <a:buFont typeface="Wingdings" panose="05000000000000000000" pitchFamily="2" charset="2"/>
              <a:buChar char="q"/>
            </a:pPr>
            <a:r>
              <a:rPr lang="en-US" dirty="0">
                <a:latin typeface="Arial" panose="020B0604020202020204" pitchFamily="34" charset="0"/>
                <a:cs typeface="Arial" panose="020B0604020202020204" pitchFamily="34" charset="0"/>
              </a:rPr>
              <a:t>Reduce infrastructure costs in cloud computing and data centers by using efficient algorithms.</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86597" y="609600"/>
            <a:ext cx="10194839" cy="1099457"/>
          </a:xfrm>
        </p:spPr>
        <p:txBody>
          <a:bodyPr>
            <a:normAutofit/>
          </a:bodyPr>
          <a:lstStyle/>
          <a:p>
            <a:r>
              <a:rPr lang="en-US" sz="3300"/>
              <a:t>How sorting algorithms impact various applications.</a:t>
            </a:r>
            <a:br>
              <a:rPr lang="en-US" sz="3300"/>
            </a:br>
            <a:endParaRPr lang="en-US" sz="3300"/>
          </a:p>
        </p:txBody>
      </p:sp>
      <p:graphicFrame>
        <p:nvGraphicFramePr>
          <p:cNvPr id="18" name="Content Placeholder 2">
            <a:extLst>
              <a:ext uri="{FF2B5EF4-FFF2-40B4-BE49-F238E27FC236}">
                <a16:creationId xmlns:a16="http://schemas.microsoft.com/office/drawing/2014/main" id="{E093F799-3F08-2D44-93D8-5954291D7219}"/>
              </a:ext>
            </a:extLst>
          </p:cNvPr>
          <p:cNvGraphicFramePr>
            <a:graphicFrameLocks noGrp="1"/>
          </p:cNvGraphicFramePr>
          <p:nvPr>
            <p:ph idx="1"/>
            <p:extLst>
              <p:ext uri="{D42A27DB-BD31-4B8C-83A1-F6EECF244321}">
                <p14:modId xmlns:p14="http://schemas.microsoft.com/office/powerpoint/2010/main" val="1552965523"/>
              </p:ext>
            </p:extLst>
          </p:nvPr>
        </p:nvGraphicFramePr>
        <p:xfrm>
          <a:off x="1286597" y="1948543"/>
          <a:ext cx="9615629"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2018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86597" y="609600"/>
            <a:ext cx="10194839" cy="1099457"/>
          </a:xfrm>
        </p:spPr>
        <p:txBody>
          <a:bodyPr>
            <a:normAutofit/>
          </a:bodyPr>
          <a:lstStyle/>
          <a:p>
            <a:r>
              <a:rPr lang="en-US" dirty="0"/>
              <a:t>Team Introduction</a:t>
            </a:r>
          </a:p>
        </p:txBody>
      </p:sp>
      <p:graphicFrame>
        <p:nvGraphicFramePr>
          <p:cNvPr id="5" name="Content Placeholder 2">
            <a:extLst>
              <a:ext uri="{FF2B5EF4-FFF2-40B4-BE49-F238E27FC236}">
                <a16:creationId xmlns:a16="http://schemas.microsoft.com/office/drawing/2014/main" id="{1D8D0D56-268F-CD87-A811-991308AD6875}"/>
              </a:ext>
            </a:extLst>
          </p:cNvPr>
          <p:cNvGraphicFramePr>
            <a:graphicFrameLocks noGrp="1"/>
          </p:cNvGraphicFramePr>
          <p:nvPr>
            <p:ph idx="1"/>
            <p:extLst>
              <p:ext uri="{D42A27DB-BD31-4B8C-83A1-F6EECF244321}">
                <p14:modId xmlns:p14="http://schemas.microsoft.com/office/powerpoint/2010/main" val="2076624553"/>
              </p:ext>
            </p:extLst>
          </p:nvPr>
        </p:nvGraphicFramePr>
        <p:xfrm>
          <a:off x="1286597" y="1948543"/>
          <a:ext cx="9615629"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6345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85321" y="609600"/>
            <a:ext cx="6486265" cy="1320800"/>
          </a:xfrm>
        </p:spPr>
        <p:txBody>
          <a:bodyPr>
            <a:normAutofit/>
          </a:bodyPr>
          <a:lstStyle/>
          <a:p>
            <a:r>
              <a:rPr lang="en-US" dirty="0"/>
              <a:t>Tools and Technologies</a:t>
            </a:r>
          </a:p>
        </p:txBody>
      </p:sp>
      <p:sp>
        <p:nvSpPr>
          <p:cNvPr id="2" name="Content Placeholder 1"/>
          <p:cNvSpPr>
            <a:spLocks noGrp="1"/>
          </p:cNvSpPr>
          <p:nvPr>
            <p:ph idx="1"/>
          </p:nvPr>
        </p:nvSpPr>
        <p:spPr>
          <a:xfrm>
            <a:off x="2785321" y="2160589"/>
            <a:ext cx="6486265" cy="3880773"/>
          </a:xfrm>
        </p:spPr>
        <p:txBody>
          <a:bodyPr>
            <a:normAutofit/>
          </a:bodyPr>
          <a:lstStyle/>
          <a:p>
            <a:pPr fontAlgn="base"/>
            <a:r>
              <a:rPr lang="en-US" dirty="0"/>
              <a:t>Our project was predominantly developed using Python, a versatile language suitable for algorithm implementation and data visualization. </a:t>
            </a:r>
          </a:p>
          <a:p>
            <a:pPr fontAlgn="base"/>
            <a:r>
              <a:rPr lang="en-US" dirty="0"/>
              <a:t>We employed Python's </a:t>
            </a:r>
            <a:r>
              <a:rPr lang="en-US" dirty="0" err="1"/>
              <a:t>matplotlib</a:t>
            </a:r>
            <a:r>
              <a:rPr lang="en-US" dirty="0"/>
              <a:t> library for creating insightful visualizations. </a:t>
            </a:r>
          </a:p>
          <a:p>
            <a:pPr fontAlgn="base"/>
            <a:r>
              <a:rPr lang="en-US" dirty="0"/>
              <a:t>The GUI was designed using frameworks like </a:t>
            </a:r>
            <a:r>
              <a:rPr lang="en-US" dirty="0" err="1"/>
              <a:t>Tkinter</a:t>
            </a:r>
            <a:r>
              <a:rPr lang="en-US" dirty="0"/>
              <a:t> depending on team members' preferences and familiarity.</a:t>
            </a:r>
          </a:p>
          <a:p>
            <a:pPr fontAlgn="base"/>
            <a:r>
              <a:rPr lang="en-US" dirty="0" err="1"/>
              <a:t>CircleCI</a:t>
            </a:r>
            <a:r>
              <a:rPr lang="en-US" dirty="0"/>
              <a:t> is a continuous integration and continuous delivery (CI/CD) platform that automates the software development process. It helps development teams build, test, and deploy their code more efficiently and reliably. </a:t>
            </a:r>
          </a:p>
        </p:txBody>
      </p:sp>
      <p:pic>
        <p:nvPicPr>
          <p:cNvPr id="6" name="Picture 5" descr="Top view of cubes connected with black lines">
            <a:extLst>
              <a:ext uri="{FF2B5EF4-FFF2-40B4-BE49-F238E27FC236}">
                <a16:creationId xmlns:a16="http://schemas.microsoft.com/office/drawing/2014/main" id="{64BE32E3-41FC-B33D-B957-9946BE97040E}"/>
              </a:ext>
            </a:extLst>
          </p:cNvPr>
          <p:cNvPicPr>
            <a:picLocks noChangeAspect="1"/>
          </p:cNvPicPr>
          <p:nvPr/>
        </p:nvPicPr>
        <p:blipFill rotWithShape="1">
          <a:blip r:embed="rId3">
            <a:duotone>
              <a:prstClr val="black"/>
              <a:schemeClr val="tx2">
                <a:tint val="45000"/>
                <a:satMod val="400000"/>
              </a:schemeClr>
            </a:duotone>
          </a:blip>
          <a:srcRect l="40055" r="30133"/>
          <a:stretch/>
        </p:blipFill>
        <p:spPr>
          <a:xfrm>
            <a:off x="20" y="10"/>
            <a:ext cx="2733324"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333154" y="609600"/>
            <a:ext cx="8594430" cy="1320800"/>
          </a:xfrm>
        </p:spPr>
        <p:txBody>
          <a:bodyPr>
            <a:normAutofit/>
          </a:bodyPr>
          <a:lstStyle/>
          <a:p>
            <a:r>
              <a:rPr lang="en-US" dirty="0"/>
              <a:t>Graphical User Interface</a:t>
            </a:r>
          </a:p>
        </p:txBody>
      </p:sp>
      <p:sp>
        <p:nvSpPr>
          <p:cNvPr id="2" name="Content Placeholder 1"/>
          <p:cNvSpPr>
            <a:spLocks noGrp="1"/>
          </p:cNvSpPr>
          <p:nvPr>
            <p:ph idx="1"/>
          </p:nvPr>
        </p:nvSpPr>
        <p:spPr>
          <a:xfrm>
            <a:off x="1333154" y="2160589"/>
            <a:ext cx="8594430" cy="3880773"/>
          </a:xfrm>
        </p:spPr>
        <p:txBody>
          <a:bodyPr>
            <a:normAutofit/>
          </a:bodyPr>
          <a:lstStyle/>
          <a:p>
            <a:r>
              <a:rPr lang="en-US" b="0" i="0">
                <a:effectLst/>
                <a:latin typeface="Söhne"/>
              </a:rPr>
              <a:t>Python script introduces an interactive GUI utilizing the </a:t>
            </a:r>
            <a:r>
              <a:rPr lang="en-US" b="0" i="0" err="1">
                <a:effectLst/>
                <a:latin typeface="Söhne"/>
              </a:rPr>
              <a:t>tkinter</a:t>
            </a:r>
            <a:r>
              <a:rPr lang="en-US" b="0" i="0">
                <a:effectLst/>
                <a:latin typeface="Söhne"/>
              </a:rPr>
              <a:t> library to explore sorting algorithm efficiency. </a:t>
            </a:r>
          </a:p>
          <a:p>
            <a:r>
              <a:rPr lang="en-US" b="0" i="0">
                <a:effectLst/>
                <a:latin typeface="Söhne"/>
              </a:rPr>
              <a:t>Users can input data, choose sorting algorithms, execute them, and visualize results. It employs input validation, array generation, and real-time plotting with matplotlib. </a:t>
            </a:r>
          </a:p>
          <a:p>
            <a:r>
              <a:rPr lang="en-US" b="0" i="0">
                <a:effectLst/>
                <a:latin typeface="Söhne"/>
              </a:rPr>
              <a:t>The GUI fosters algorithm understanding and analysis. It imports necessary libraries, handles user input, enables algorithm selection, times executions, and displays comparative plots. Customization options enhance the GUI's appearance, making it a valuable tool for learning and analysis.</a:t>
            </a:r>
            <a:endParaRPr lang="en-US" dirty="0"/>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76569" y="609600"/>
            <a:ext cx="3728105" cy="1320800"/>
          </a:xfrm>
        </p:spPr>
        <p:txBody>
          <a:bodyPr anchor="ctr">
            <a:normAutofit/>
          </a:bodyPr>
          <a:lstStyle/>
          <a:p>
            <a:r>
              <a:rPr lang="en-US" dirty="0"/>
              <a:t>Data Visualization</a:t>
            </a:r>
          </a:p>
        </p:txBody>
      </p:sp>
      <p:sp>
        <p:nvSpPr>
          <p:cNvPr id="2" name="Content Placeholder 1"/>
          <p:cNvSpPr>
            <a:spLocks noGrp="1"/>
          </p:cNvSpPr>
          <p:nvPr>
            <p:ph idx="1"/>
          </p:nvPr>
        </p:nvSpPr>
        <p:spPr>
          <a:xfrm>
            <a:off x="379413" y="1930400"/>
            <a:ext cx="4025262" cy="3860799"/>
          </a:xfrm>
        </p:spPr>
        <p:txBody>
          <a:bodyPr>
            <a:normAutofit/>
          </a:bodyPr>
          <a:lstStyle/>
          <a:p>
            <a:pPr>
              <a:lnSpc>
                <a:spcPct val="90000"/>
              </a:lnSpc>
            </a:pPr>
            <a:r>
              <a:rPr lang="en-US" sz="1600" b="0" i="0" dirty="0">
                <a:effectLst/>
                <a:latin typeface="Arial" panose="020B0604020202020204" pitchFamily="34" charset="0"/>
                <a:cs typeface="Arial" panose="020B0604020202020204" pitchFamily="34" charset="0"/>
              </a:rPr>
              <a:t> Matplotlib is used to create animated bar graphs illustrating the execution times of sorting algorithms. </a:t>
            </a:r>
          </a:p>
          <a:p>
            <a:pPr>
              <a:lnSpc>
                <a:spcPct val="90000"/>
              </a:lnSpc>
            </a:pPr>
            <a:r>
              <a:rPr lang="en-US" sz="1600" dirty="0">
                <a:latin typeface="Arial" panose="020B0604020202020204" pitchFamily="34" charset="0"/>
                <a:cs typeface="Arial" panose="020B0604020202020204" pitchFamily="34" charset="0"/>
              </a:rPr>
              <a:t>I</a:t>
            </a:r>
            <a:r>
              <a:rPr lang="en-US" sz="1600" b="0" i="0" dirty="0">
                <a:effectLst/>
                <a:latin typeface="Arial" panose="020B0604020202020204" pitchFamily="34" charset="0"/>
                <a:cs typeface="Arial" panose="020B0604020202020204" pitchFamily="34" charset="0"/>
              </a:rPr>
              <a:t>mport libraries, prepare data, create the graph, customize it, and animate it to show algorithm complexity changes over time. </a:t>
            </a:r>
          </a:p>
          <a:p>
            <a:pPr>
              <a:lnSpc>
                <a:spcPct val="90000"/>
              </a:lnSpc>
            </a:pPr>
            <a:r>
              <a:rPr lang="en-US" sz="1600" b="0" i="0" dirty="0">
                <a:effectLst/>
                <a:latin typeface="Arial" panose="020B0604020202020204" pitchFamily="34" charset="0"/>
                <a:cs typeface="Arial" panose="020B0604020202020204" pitchFamily="34" charset="0"/>
              </a:rPr>
              <a:t>Color coding highlights differences among algorithms, making it visually insightful.</a:t>
            </a:r>
          </a:p>
          <a:p>
            <a:pPr>
              <a:lnSpc>
                <a:spcPct val="90000"/>
              </a:lnSpc>
            </a:pPr>
            <a:r>
              <a:rPr lang="en-US" sz="1600" b="0" i="0" dirty="0">
                <a:effectLst/>
                <a:latin typeface="Arial" panose="020B0604020202020204" pitchFamily="34" charset="0"/>
                <a:cs typeface="Arial" panose="020B0604020202020204" pitchFamily="34" charset="0"/>
              </a:rPr>
              <a:t>Matplotlib's versatility allows us to present dynamic, educational visualizations.</a:t>
            </a:r>
            <a:endParaRPr lang="en-US" sz="16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91B2924B-7CD0-5B16-300C-1428BE3ED06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75212" y="2141539"/>
            <a:ext cx="4601548" cy="285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76569" y="609600"/>
            <a:ext cx="3728105" cy="1320800"/>
          </a:xfrm>
        </p:spPr>
        <p:txBody>
          <a:bodyPr anchor="ctr">
            <a:normAutofit/>
          </a:bodyPr>
          <a:lstStyle/>
          <a:p>
            <a:r>
              <a:rPr lang="en-US" dirty="0"/>
              <a:t>Testing</a:t>
            </a:r>
          </a:p>
        </p:txBody>
      </p:sp>
      <p:sp>
        <p:nvSpPr>
          <p:cNvPr id="2" name="Content Placeholder 1"/>
          <p:cNvSpPr>
            <a:spLocks noGrp="1"/>
          </p:cNvSpPr>
          <p:nvPr>
            <p:ph idx="1"/>
          </p:nvPr>
        </p:nvSpPr>
        <p:spPr>
          <a:xfrm>
            <a:off x="684988" y="2160589"/>
            <a:ext cx="3719947" cy="3560733"/>
          </a:xfrm>
        </p:spPr>
        <p:txBody>
          <a:bodyPr>
            <a:normAutofit/>
          </a:bodyPr>
          <a:lstStyle/>
          <a:p>
            <a:pPr>
              <a:lnSpc>
                <a:spcPct val="90000"/>
              </a:lnSpc>
            </a:pPr>
            <a:r>
              <a:rPr lang="en-US" sz="1600" i="1" dirty="0">
                <a:latin typeface="Arial" panose="020B0604020202020204" pitchFamily="34" charset="0"/>
                <a:cs typeface="Arial" panose="020B0604020202020204" pitchFamily="34" charset="0"/>
              </a:rPr>
              <a:t>“IntSortTest.py”</a:t>
            </a:r>
            <a:r>
              <a:rPr lang="en-US" sz="1600" dirty="0">
                <a:latin typeface="Arial" panose="020B0604020202020204" pitchFamily="34" charset="0"/>
                <a:cs typeface="Arial" panose="020B0604020202020204" pitchFamily="34" charset="0"/>
              </a:rPr>
              <a:t> is a unit testing script designed to evaluate the functionality and performance of different sorting algorithms implemented in the “</a:t>
            </a:r>
            <a:r>
              <a:rPr lang="en-US" sz="1600" i="1" dirty="0">
                <a:latin typeface="Arial" panose="020B0604020202020204" pitchFamily="34" charset="0"/>
                <a:cs typeface="Arial" panose="020B0604020202020204" pitchFamily="34" charset="0"/>
              </a:rPr>
              <a:t>SortInteger.py”</a:t>
            </a:r>
            <a:r>
              <a:rPr lang="en-US" sz="1600" dirty="0">
                <a:latin typeface="Arial" panose="020B0604020202020204" pitchFamily="34" charset="0"/>
                <a:cs typeface="Arial" panose="020B0604020202020204" pitchFamily="34" charset="0"/>
              </a:rPr>
              <a:t> module. </a:t>
            </a:r>
          </a:p>
          <a:p>
            <a:pPr>
              <a:lnSpc>
                <a:spcPct val="90000"/>
              </a:lnSpc>
            </a:pPr>
            <a:r>
              <a:rPr lang="en-US" sz="1600" dirty="0">
                <a:latin typeface="Arial" panose="020B0604020202020204" pitchFamily="34" charset="0"/>
                <a:cs typeface="Arial" panose="020B0604020202020204" pitchFamily="34" charset="0"/>
              </a:rPr>
              <a:t>It utilizes the “</a:t>
            </a:r>
            <a:r>
              <a:rPr lang="en-US" sz="1600" i="1" dirty="0" err="1">
                <a:latin typeface="Arial" panose="020B0604020202020204" pitchFamily="34" charset="0"/>
                <a:cs typeface="Arial" panose="020B0604020202020204" pitchFamily="34" charset="0"/>
              </a:rPr>
              <a:t>unittest</a:t>
            </a:r>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framework to define a series of test cases, each corresponding to a specific sorting algorithm such as insertion sort, bubble sort, merge sort, heap sort, bucket sort, counting sort, quick sort, and radix sort. </a:t>
            </a:r>
          </a:p>
        </p:txBody>
      </p:sp>
      <p:pic>
        <p:nvPicPr>
          <p:cNvPr id="1026" name="Picture 2" descr="https://lh5.googleusercontent.com/TWTTkhp6uDT9FRjK_CjeiLAXDynbKJBQbQiH7JDqAWQvARBBQougEUQlBRizTIrsBWBV1qlgmqr_UO_-N5MNB9vBoym8PlMgOK0yRIot80N_47sCRgy7D94zR3dFwI-PAWQgw2CaDgQl4tzyNu2lIXo"/>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2823" y="1968827"/>
            <a:ext cx="4601548" cy="241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38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27D6A-C765-B188-778A-40F64A0F2A16}"/>
              </a:ext>
            </a:extLst>
          </p:cNvPr>
          <p:cNvSpPr>
            <a:spLocks noGrp="1"/>
          </p:cNvSpPr>
          <p:nvPr>
            <p:ph type="title"/>
          </p:nvPr>
        </p:nvSpPr>
        <p:spPr/>
        <p:txBody>
          <a:bodyPr anchor="t">
            <a:normAutofit/>
          </a:bodyPr>
          <a:lstStyle/>
          <a:p>
            <a:r>
              <a:rPr lang="en-US" dirty="0"/>
              <a:t>Why to use CI/CD Pipeline:</a:t>
            </a:r>
          </a:p>
        </p:txBody>
      </p:sp>
      <p:sp>
        <p:nvSpPr>
          <p:cNvPr id="8" name="Content Placeholder 2">
            <a:extLst>
              <a:ext uri="{FF2B5EF4-FFF2-40B4-BE49-F238E27FC236}">
                <a16:creationId xmlns:a16="http://schemas.microsoft.com/office/drawing/2014/main" id="{285EE6E5-F262-059F-0C24-A1C5BD4869C6}"/>
              </a:ext>
            </a:extLst>
          </p:cNvPr>
          <p:cNvSpPr>
            <a:spLocks noGrp="1"/>
          </p:cNvSpPr>
          <p:nvPr>
            <p:ph idx="1"/>
          </p:nvPr>
        </p:nvSpPr>
        <p:spPr>
          <a:xfrm>
            <a:off x="677157" y="2160590"/>
            <a:ext cx="5219071" cy="3701270"/>
          </a:xfrm>
        </p:spPr>
        <p:txBody>
          <a:bodyPr>
            <a:normAutofit/>
          </a:bodyPr>
          <a:lstStyle/>
          <a:p>
            <a:r>
              <a:rPr lang="en-US">
                <a:latin typeface="Arial" panose="020B0604020202020204" pitchFamily="34" charset="0"/>
                <a:cs typeface="Arial" panose="020B0604020202020204" pitchFamily="34" charset="0"/>
              </a:rPr>
              <a:t>Continuous Integration/Continuous Deployment (CI/CD) is a software development practice that automates the building, testing, and deployment of code changes, ensuring rapid and reliable delivery of software updates while maintaining high quality and minimizing human error.</a:t>
            </a:r>
          </a:p>
          <a:p>
            <a:r>
              <a:rPr lang="en-US">
                <a:latin typeface="Arial" panose="020B0604020202020204" pitchFamily="34" charset="0"/>
                <a:cs typeface="Arial" panose="020B0604020202020204" pitchFamily="34" charset="0"/>
              </a:rPr>
              <a:t>In our project “</a:t>
            </a:r>
            <a:r>
              <a:rPr lang="en-US" err="1">
                <a:latin typeface="Arial" panose="020B0604020202020204" pitchFamily="34" charset="0"/>
                <a:cs typeface="Arial" panose="020B0604020202020204" pitchFamily="34" charset="0"/>
              </a:rPr>
              <a:t>config.yml</a:t>
            </a:r>
            <a:r>
              <a:rPr lang="en-US">
                <a:latin typeface="Arial" panose="020B0604020202020204" pitchFamily="34" charset="0"/>
                <a:cs typeface="Arial" panose="020B0604020202020204" pitchFamily="34" charset="0"/>
              </a:rPr>
              <a:t>” is a configuration file for </a:t>
            </a:r>
            <a:r>
              <a:rPr lang="en-US" err="1">
                <a:latin typeface="Arial" panose="020B0604020202020204" pitchFamily="34" charset="0"/>
                <a:cs typeface="Arial" panose="020B0604020202020204" pitchFamily="34" charset="0"/>
              </a:rPr>
              <a:t>CircleCI</a:t>
            </a:r>
            <a:r>
              <a:rPr lang="en-US">
                <a:latin typeface="Arial" panose="020B0604020202020204" pitchFamily="34" charset="0"/>
                <a:cs typeface="Arial" panose="020B0604020202020204" pitchFamily="34" charset="0"/>
              </a:rPr>
              <a:t>, a continuous integration and continuous deployment (CI/CD) platform. This configuration file specifies the workflow for building and testing our project.</a:t>
            </a:r>
          </a:p>
        </p:txBody>
      </p:sp>
      <p:pic>
        <p:nvPicPr>
          <p:cNvPr id="7" name="Graphic 6" descr="Robot">
            <a:extLst>
              <a:ext uri="{FF2B5EF4-FFF2-40B4-BE49-F238E27FC236}">
                <a16:creationId xmlns:a16="http://schemas.microsoft.com/office/drawing/2014/main" id="{66D919F4-02DD-979C-D0F7-02E04B7DAB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85831" y="2159000"/>
            <a:ext cx="3144717" cy="3144717"/>
          </a:xfrm>
          <a:prstGeom prst="rect">
            <a:avLst/>
          </a:prstGeom>
        </p:spPr>
      </p:pic>
    </p:spTree>
    <p:extLst>
      <p:ext uri="{BB962C8B-B14F-4D97-AF65-F5344CB8AC3E}">
        <p14:creationId xmlns:p14="http://schemas.microsoft.com/office/powerpoint/2010/main" val="53525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566</TotalTime>
  <Words>922</Words>
  <Application>Microsoft Office PowerPoint</Application>
  <PresentationFormat>Custom</PresentationFormat>
  <Paragraphs>62</Paragraphs>
  <Slides>13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Söhne</vt:lpstr>
      <vt:lpstr>Trebuchet MS</vt:lpstr>
      <vt:lpstr>Wingdings</vt:lpstr>
      <vt:lpstr>Wingdings 3</vt:lpstr>
      <vt:lpstr>Facet</vt:lpstr>
      <vt:lpstr>Algorithm Efficiency Analyzer Tool - Unveiling the Power of Sorting Algorithms </vt:lpstr>
      <vt:lpstr>Introduction</vt:lpstr>
      <vt:lpstr>How sorting algorithms impact various applications. </vt:lpstr>
      <vt:lpstr>Team Introduction</vt:lpstr>
      <vt:lpstr>Tools and Technologies</vt:lpstr>
      <vt:lpstr>Graphical User Interface</vt:lpstr>
      <vt:lpstr>Data Visualization</vt:lpstr>
      <vt:lpstr>Testing</vt:lpstr>
      <vt:lpstr>Why to use CI/CD Pipeline:</vt:lpstr>
      <vt:lpstr>CI/CD workflow: </vt:lpstr>
      <vt:lpstr>Challenges faced</vt:lpstr>
      <vt:lpstr>Future Developments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Efficiency Analyzer Tool</dc:title>
  <dc:creator>chathrapathi nikhil kandagatla</dc:creator>
  <cp:lastModifiedBy>Sri Sai Navya Manchikalapudi</cp:lastModifiedBy>
  <cp:revision>11</cp:revision>
  <dcterms:created xsi:type="dcterms:W3CDTF">2023-09-14T23:01:49Z</dcterms:created>
  <dcterms:modified xsi:type="dcterms:W3CDTF">2023-09-16T06:50:01Z</dcterms:modified>
</cp:coreProperties>
</file>