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258" r:id="rId3"/>
    <p:sldId id="257" r:id="rId4"/>
    <p:sldId id="259" r:id="rId5"/>
    <p:sldId id="260" r:id="rId6"/>
    <p:sldId id="269" r:id="rId7"/>
    <p:sldId id="261" r:id="rId8"/>
    <p:sldId id="262" r:id="rId9"/>
    <p:sldId id="266" r:id="rId10"/>
    <p:sldId id="263" r:id="rId11"/>
    <p:sldId id="264" r:id="rId12"/>
    <p:sldId id="265" r:id="rId13"/>
    <p:sldId id="267"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814" autoAdjust="0"/>
  </p:normalViewPr>
  <p:slideViewPr>
    <p:cSldViewPr snapToGrid="0">
      <p:cViewPr varScale="1">
        <p:scale>
          <a:sx n="43" d="100"/>
          <a:sy n="43" d="100"/>
        </p:scale>
        <p:origin x="72" y="856"/>
      </p:cViewPr>
      <p:guideLst/>
    </p:cSldViewPr>
  </p:slideViewPr>
  <p:outlineViewPr>
    <p:cViewPr>
      <p:scale>
        <a:sx n="33" d="100"/>
        <a:sy n="33" d="100"/>
      </p:scale>
      <p:origin x="0" y="-8316"/>
    </p:cViewPr>
  </p:outlineViewPr>
  <p:notesTextViewPr>
    <p:cViewPr>
      <p:scale>
        <a:sx n="1" d="1"/>
        <a:sy n="1" d="1"/>
      </p:scale>
      <p:origin x="0" y="0"/>
    </p:cViewPr>
  </p:notesTextViewPr>
  <p:sorterViewPr>
    <p:cViewPr varScale="1">
      <p:scale>
        <a:sx n="100" d="100"/>
        <a:sy n="100" d="100"/>
      </p:scale>
      <p:origin x="0" y="-14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DE1E0-9B59-4E5F-B57A-B13F44DCB52E}" type="doc">
      <dgm:prSet loTypeId="urn:microsoft.com/office/officeart/2005/8/layout/default" loCatId="list" qsTypeId="urn:microsoft.com/office/officeart/2005/8/quickstyle/simple5" qsCatId="simple" csTypeId="urn:microsoft.com/office/officeart/2005/8/colors/accent0_3" csCatId="mainScheme"/>
      <dgm:spPr/>
      <dgm:t>
        <a:bodyPr/>
        <a:lstStyle/>
        <a:p>
          <a:endParaRPr lang="en-US"/>
        </a:p>
      </dgm:t>
    </dgm:pt>
    <dgm:pt modelId="{46D4EDCF-1CFE-4A70-AB73-8054979A36F0}">
      <dgm:prSet/>
      <dgm:spPr/>
      <dgm:t>
        <a:bodyPr/>
        <a:lstStyle/>
        <a:p>
          <a:r>
            <a:rPr lang="en-US" baseline="0"/>
            <a:t>The input is a colored image</a:t>
          </a:r>
          <a:endParaRPr lang="en-US"/>
        </a:p>
      </dgm:t>
    </dgm:pt>
    <dgm:pt modelId="{9AE918B1-B84A-4862-B388-0D413A617741}" type="parTrans" cxnId="{5186CD62-982A-49B7-B4AF-6482463B60E6}">
      <dgm:prSet/>
      <dgm:spPr/>
      <dgm:t>
        <a:bodyPr/>
        <a:lstStyle/>
        <a:p>
          <a:endParaRPr lang="en-US"/>
        </a:p>
      </dgm:t>
    </dgm:pt>
    <dgm:pt modelId="{97EA27D1-77FD-4F82-8ECC-6A57B38ECECA}" type="sibTrans" cxnId="{5186CD62-982A-49B7-B4AF-6482463B60E6}">
      <dgm:prSet/>
      <dgm:spPr/>
      <dgm:t>
        <a:bodyPr/>
        <a:lstStyle/>
        <a:p>
          <a:endParaRPr lang="en-US"/>
        </a:p>
      </dgm:t>
    </dgm:pt>
    <dgm:pt modelId="{80CADB1B-2E8D-4673-B52F-00BE57AE06F6}">
      <dgm:prSet/>
      <dgm:spPr/>
      <dgm:t>
        <a:bodyPr/>
        <a:lstStyle/>
        <a:p>
          <a:r>
            <a:rPr lang="en-US" baseline="0" dirty="0"/>
            <a:t>There are multiple faces with frontal view and upright orientation</a:t>
          </a:r>
          <a:endParaRPr lang="en-US" dirty="0"/>
        </a:p>
      </dgm:t>
    </dgm:pt>
    <dgm:pt modelId="{3EB1F2CF-6B5E-4D99-8DB1-8025C9EC183C}" type="parTrans" cxnId="{AC00FB1B-0E2A-4786-85E0-218770A74DA1}">
      <dgm:prSet/>
      <dgm:spPr/>
      <dgm:t>
        <a:bodyPr/>
        <a:lstStyle/>
        <a:p>
          <a:endParaRPr lang="en-US"/>
        </a:p>
      </dgm:t>
    </dgm:pt>
    <dgm:pt modelId="{354EF440-768E-4F54-9F29-870E2200536C}" type="sibTrans" cxnId="{AC00FB1B-0E2A-4786-85E0-218770A74DA1}">
      <dgm:prSet/>
      <dgm:spPr/>
      <dgm:t>
        <a:bodyPr/>
        <a:lstStyle/>
        <a:p>
          <a:endParaRPr lang="en-US"/>
        </a:p>
      </dgm:t>
    </dgm:pt>
    <dgm:pt modelId="{41FC02BB-E0F5-4858-AF09-DA9DECAF4215}">
      <dgm:prSet/>
      <dgm:spPr/>
      <dgm:t>
        <a:bodyPr/>
        <a:lstStyle/>
        <a:p>
          <a:r>
            <a:rPr lang="en-US" baseline="0"/>
            <a:t>The size of faces within the image should approximately be the same</a:t>
          </a:r>
          <a:endParaRPr lang="en-US"/>
        </a:p>
      </dgm:t>
    </dgm:pt>
    <dgm:pt modelId="{9C1B65C6-5B81-49B8-8458-CAA73249A501}" type="parTrans" cxnId="{412037BC-C958-404B-88E4-0C67D324BCB9}">
      <dgm:prSet/>
      <dgm:spPr/>
      <dgm:t>
        <a:bodyPr/>
        <a:lstStyle/>
        <a:p>
          <a:endParaRPr lang="en-US"/>
        </a:p>
      </dgm:t>
    </dgm:pt>
    <dgm:pt modelId="{090868F9-7415-4E3E-98C0-EBA836F83E05}" type="sibTrans" cxnId="{412037BC-C958-404B-88E4-0C67D324BCB9}">
      <dgm:prSet/>
      <dgm:spPr/>
      <dgm:t>
        <a:bodyPr/>
        <a:lstStyle/>
        <a:p>
          <a:endParaRPr lang="en-US"/>
        </a:p>
      </dgm:t>
    </dgm:pt>
    <dgm:pt modelId="{BB8ADC6F-5F5E-4B53-B731-D634D184CFD1}">
      <dgm:prSet/>
      <dgm:spPr/>
      <dgm:t>
        <a:bodyPr/>
        <a:lstStyle/>
        <a:p>
          <a:r>
            <a:rPr lang="en-US" baseline="0"/>
            <a:t>Little deviation in brightness for all the faces within the image</a:t>
          </a:r>
          <a:endParaRPr lang="en-US"/>
        </a:p>
      </dgm:t>
    </dgm:pt>
    <dgm:pt modelId="{90974920-A9DD-433F-B609-8507238BCBFA}" type="parTrans" cxnId="{897FD1A7-408F-4D61-9BBD-0AB79A71DB11}">
      <dgm:prSet/>
      <dgm:spPr/>
      <dgm:t>
        <a:bodyPr/>
        <a:lstStyle/>
        <a:p>
          <a:endParaRPr lang="en-US"/>
        </a:p>
      </dgm:t>
    </dgm:pt>
    <dgm:pt modelId="{F504662D-9719-4E58-B176-F094FAC1BD8C}" type="sibTrans" cxnId="{897FD1A7-408F-4D61-9BBD-0AB79A71DB11}">
      <dgm:prSet/>
      <dgm:spPr/>
      <dgm:t>
        <a:bodyPr/>
        <a:lstStyle/>
        <a:p>
          <a:endParaRPr lang="en-US"/>
        </a:p>
      </dgm:t>
    </dgm:pt>
    <dgm:pt modelId="{122AA8D6-44F6-4A76-A165-D0AE1205E24F}">
      <dgm:prSet/>
      <dgm:spPr/>
      <dgm:t>
        <a:bodyPr/>
        <a:lstStyle/>
        <a:p>
          <a:r>
            <a:rPr lang="en-US" baseline="0"/>
            <a:t>Faces have to be greater than a certain size in the image so that facial features can be detected.</a:t>
          </a:r>
          <a:endParaRPr lang="en-US"/>
        </a:p>
      </dgm:t>
    </dgm:pt>
    <dgm:pt modelId="{52C444C4-3054-4F44-A686-2C88A90C112D}" type="parTrans" cxnId="{4FB53A7A-1BF2-42F9-94DF-892DF350F012}">
      <dgm:prSet/>
      <dgm:spPr/>
      <dgm:t>
        <a:bodyPr/>
        <a:lstStyle/>
        <a:p>
          <a:endParaRPr lang="en-US"/>
        </a:p>
      </dgm:t>
    </dgm:pt>
    <dgm:pt modelId="{E160FB25-4808-4451-A11C-B1649642E0ED}" type="sibTrans" cxnId="{4FB53A7A-1BF2-42F9-94DF-892DF350F012}">
      <dgm:prSet/>
      <dgm:spPr/>
      <dgm:t>
        <a:bodyPr/>
        <a:lstStyle/>
        <a:p>
          <a:endParaRPr lang="en-US"/>
        </a:p>
      </dgm:t>
    </dgm:pt>
    <dgm:pt modelId="{5DE51A74-7C05-4D88-A63E-38D4FB25359E}">
      <dgm:prSet/>
      <dgm:spPr/>
      <dgm:t>
        <a:bodyPr/>
        <a:lstStyle/>
        <a:p>
          <a:r>
            <a:rPr lang="en-US" baseline="0"/>
            <a:t>Standard dimension is not more than 1600 X 1200 px.</a:t>
          </a:r>
          <a:endParaRPr lang="en-US"/>
        </a:p>
      </dgm:t>
    </dgm:pt>
    <dgm:pt modelId="{C74DCD31-BA0E-4E41-AB7D-C6C4A422B4B2}" type="parTrans" cxnId="{7B3DACE2-A97F-4CCC-B60A-9C3A9DBBA3A4}">
      <dgm:prSet/>
      <dgm:spPr/>
      <dgm:t>
        <a:bodyPr/>
        <a:lstStyle/>
        <a:p>
          <a:endParaRPr lang="en-US"/>
        </a:p>
      </dgm:t>
    </dgm:pt>
    <dgm:pt modelId="{DDF58257-511C-4119-BFF9-59A1E86E0A3A}" type="sibTrans" cxnId="{7B3DACE2-A97F-4CCC-B60A-9C3A9DBBA3A4}">
      <dgm:prSet/>
      <dgm:spPr/>
      <dgm:t>
        <a:bodyPr/>
        <a:lstStyle/>
        <a:p>
          <a:endParaRPr lang="en-US"/>
        </a:p>
      </dgm:t>
    </dgm:pt>
    <dgm:pt modelId="{5E44BE65-9FF3-42BA-8B77-DFE5193DE7AB}" type="pres">
      <dgm:prSet presAssocID="{15CDE1E0-9B59-4E5F-B57A-B13F44DCB52E}" presName="diagram" presStyleCnt="0">
        <dgm:presLayoutVars>
          <dgm:dir/>
          <dgm:resizeHandles val="exact"/>
        </dgm:presLayoutVars>
      </dgm:prSet>
      <dgm:spPr/>
    </dgm:pt>
    <dgm:pt modelId="{965CA1FD-ADED-44D7-BB5C-CA13EEE9E85F}" type="pres">
      <dgm:prSet presAssocID="{46D4EDCF-1CFE-4A70-AB73-8054979A36F0}" presName="node" presStyleLbl="node1" presStyleIdx="0" presStyleCnt="1">
        <dgm:presLayoutVars>
          <dgm:bulletEnabled val="1"/>
        </dgm:presLayoutVars>
      </dgm:prSet>
      <dgm:spPr/>
    </dgm:pt>
  </dgm:ptLst>
  <dgm:cxnLst>
    <dgm:cxn modelId="{2C7AE109-2765-42B2-B203-ABA179628A25}" type="presOf" srcId="{80CADB1B-2E8D-4673-B52F-00BE57AE06F6}" destId="{965CA1FD-ADED-44D7-BB5C-CA13EEE9E85F}" srcOrd="0" destOrd="1" presId="urn:microsoft.com/office/officeart/2005/8/layout/default"/>
    <dgm:cxn modelId="{AB30DC0D-078E-4D8A-AC27-E898C54A55A2}" type="presOf" srcId="{15CDE1E0-9B59-4E5F-B57A-B13F44DCB52E}" destId="{5E44BE65-9FF3-42BA-8B77-DFE5193DE7AB}" srcOrd="0" destOrd="0" presId="urn:microsoft.com/office/officeart/2005/8/layout/default"/>
    <dgm:cxn modelId="{AC00FB1B-0E2A-4786-85E0-218770A74DA1}" srcId="{46D4EDCF-1CFE-4A70-AB73-8054979A36F0}" destId="{80CADB1B-2E8D-4673-B52F-00BE57AE06F6}" srcOrd="0" destOrd="0" parTransId="{3EB1F2CF-6B5E-4D99-8DB1-8025C9EC183C}" sibTransId="{354EF440-768E-4F54-9F29-870E2200536C}"/>
    <dgm:cxn modelId="{5186CD62-982A-49B7-B4AF-6482463B60E6}" srcId="{15CDE1E0-9B59-4E5F-B57A-B13F44DCB52E}" destId="{46D4EDCF-1CFE-4A70-AB73-8054979A36F0}" srcOrd="0" destOrd="0" parTransId="{9AE918B1-B84A-4862-B388-0D413A617741}" sibTransId="{97EA27D1-77FD-4F82-8ECC-6A57B38ECECA}"/>
    <dgm:cxn modelId="{32127568-D925-47B4-8BF9-8E22D70E7908}" type="presOf" srcId="{46D4EDCF-1CFE-4A70-AB73-8054979A36F0}" destId="{965CA1FD-ADED-44D7-BB5C-CA13EEE9E85F}" srcOrd="0" destOrd="0" presId="urn:microsoft.com/office/officeart/2005/8/layout/default"/>
    <dgm:cxn modelId="{4FB53A7A-1BF2-42F9-94DF-892DF350F012}" srcId="{46D4EDCF-1CFE-4A70-AB73-8054979A36F0}" destId="{122AA8D6-44F6-4A76-A165-D0AE1205E24F}" srcOrd="3" destOrd="0" parTransId="{52C444C4-3054-4F44-A686-2C88A90C112D}" sibTransId="{E160FB25-4808-4451-A11C-B1649642E0ED}"/>
    <dgm:cxn modelId="{125BE884-FC4D-4CDE-B3B6-B6D510C5DC93}" type="presOf" srcId="{41FC02BB-E0F5-4858-AF09-DA9DECAF4215}" destId="{965CA1FD-ADED-44D7-BB5C-CA13EEE9E85F}" srcOrd="0" destOrd="2" presId="urn:microsoft.com/office/officeart/2005/8/layout/default"/>
    <dgm:cxn modelId="{2E5CA7A7-783C-4C98-BD06-A666D829F53D}" type="presOf" srcId="{5DE51A74-7C05-4D88-A63E-38D4FB25359E}" destId="{965CA1FD-ADED-44D7-BB5C-CA13EEE9E85F}" srcOrd="0" destOrd="5" presId="urn:microsoft.com/office/officeart/2005/8/layout/default"/>
    <dgm:cxn modelId="{897FD1A7-408F-4D61-9BBD-0AB79A71DB11}" srcId="{46D4EDCF-1CFE-4A70-AB73-8054979A36F0}" destId="{BB8ADC6F-5F5E-4B53-B731-D634D184CFD1}" srcOrd="2" destOrd="0" parTransId="{90974920-A9DD-433F-B609-8507238BCBFA}" sibTransId="{F504662D-9719-4E58-B176-F094FAC1BD8C}"/>
    <dgm:cxn modelId="{3DC39CAF-3DD1-4C49-A949-BC42581A1D36}" type="presOf" srcId="{BB8ADC6F-5F5E-4B53-B731-D634D184CFD1}" destId="{965CA1FD-ADED-44D7-BB5C-CA13EEE9E85F}" srcOrd="0" destOrd="3" presId="urn:microsoft.com/office/officeart/2005/8/layout/default"/>
    <dgm:cxn modelId="{412037BC-C958-404B-88E4-0C67D324BCB9}" srcId="{46D4EDCF-1CFE-4A70-AB73-8054979A36F0}" destId="{41FC02BB-E0F5-4858-AF09-DA9DECAF4215}" srcOrd="1" destOrd="0" parTransId="{9C1B65C6-5B81-49B8-8458-CAA73249A501}" sibTransId="{090868F9-7415-4E3E-98C0-EBA836F83E05}"/>
    <dgm:cxn modelId="{3DFAC8D0-B9D1-4CFC-A0AD-187744ECEB9F}" type="presOf" srcId="{122AA8D6-44F6-4A76-A165-D0AE1205E24F}" destId="{965CA1FD-ADED-44D7-BB5C-CA13EEE9E85F}" srcOrd="0" destOrd="4" presId="urn:microsoft.com/office/officeart/2005/8/layout/default"/>
    <dgm:cxn modelId="{7B3DACE2-A97F-4CCC-B60A-9C3A9DBBA3A4}" srcId="{46D4EDCF-1CFE-4A70-AB73-8054979A36F0}" destId="{5DE51A74-7C05-4D88-A63E-38D4FB25359E}" srcOrd="4" destOrd="0" parTransId="{C74DCD31-BA0E-4E41-AB7D-C6C4A422B4B2}" sibTransId="{DDF58257-511C-4119-BFF9-59A1E86E0A3A}"/>
    <dgm:cxn modelId="{C9C88193-7D49-4E21-89F8-FB66576A9383}" type="presParOf" srcId="{5E44BE65-9FF3-42BA-8B77-DFE5193DE7AB}" destId="{965CA1FD-ADED-44D7-BB5C-CA13EEE9E85F}"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CA1FD-ADED-44D7-BB5C-CA13EEE9E85F}">
      <dsp:nvSpPr>
        <dsp:cNvPr id="0" name=""/>
        <dsp:cNvSpPr/>
      </dsp:nvSpPr>
      <dsp:spPr>
        <a:xfrm>
          <a:off x="0" y="268968"/>
          <a:ext cx="5072437" cy="304346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a:t>The input is a colored image</a:t>
          </a:r>
          <a:endParaRPr lang="en-US" sz="2200" kern="1200"/>
        </a:p>
        <a:p>
          <a:pPr marL="171450" lvl="1" indent="-171450" algn="l" defTabSz="755650">
            <a:lnSpc>
              <a:spcPct val="90000"/>
            </a:lnSpc>
            <a:spcBef>
              <a:spcPct val="0"/>
            </a:spcBef>
            <a:spcAft>
              <a:spcPct val="15000"/>
            </a:spcAft>
            <a:buChar char="•"/>
          </a:pPr>
          <a:r>
            <a:rPr lang="en-US" sz="1700" kern="1200" baseline="0" dirty="0"/>
            <a:t>There are multiple faces with frontal view and upright orientation</a:t>
          </a:r>
          <a:endParaRPr lang="en-US" sz="1700" kern="1200" dirty="0"/>
        </a:p>
        <a:p>
          <a:pPr marL="171450" lvl="1" indent="-171450" algn="l" defTabSz="755650">
            <a:lnSpc>
              <a:spcPct val="90000"/>
            </a:lnSpc>
            <a:spcBef>
              <a:spcPct val="0"/>
            </a:spcBef>
            <a:spcAft>
              <a:spcPct val="15000"/>
            </a:spcAft>
            <a:buChar char="•"/>
          </a:pPr>
          <a:r>
            <a:rPr lang="en-US" sz="1700" kern="1200" baseline="0"/>
            <a:t>The size of faces within the image should approximately be the same</a:t>
          </a:r>
          <a:endParaRPr lang="en-US" sz="1700" kern="1200"/>
        </a:p>
        <a:p>
          <a:pPr marL="171450" lvl="1" indent="-171450" algn="l" defTabSz="755650">
            <a:lnSpc>
              <a:spcPct val="90000"/>
            </a:lnSpc>
            <a:spcBef>
              <a:spcPct val="0"/>
            </a:spcBef>
            <a:spcAft>
              <a:spcPct val="15000"/>
            </a:spcAft>
            <a:buChar char="•"/>
          </a:pPr>
          <a:r>
            <a:rPr lang="en-US" sz="1700" kern="1200" baseline="0"/>
            <a:t>Little deviation in brightness for all the faces within the image</a:t>
          </a:r>
          <a:endParaRPr lang="en-US" sz="1700" kern="1200"/>
        </a:p>
        <a:p>
          <a:pPr marL="171450" lvl="1" indent="-171450" algn="l" defTabSz="755650">
            <a:lnSpc>
              <a:spcPct val="90000"/>
            </a:lnSpc>
            <a:spcBef>
              <a:spcPct val="0"/>
            </a:spcBef>
            <a:spcAft>
              <a:spcPct val="15000"/>
            </a:spcAft>
            <a:buChar char="•"/>
          </a:pPr>
          <a:r>
            <a:rPr lang="en-US" sz="1700" kern="1200" baseline="0"/>
            <a:t>Faces have to be greater than a certain size in the image so that facial features can be detected.</a:t>
          </a:r>
          <a:endParaRPr lang="en-US" sz="1700" kern="1200"/>
        </a:p>
        <a:p>
          <a:pPr marL="171450" lvl="1" indent="-171450" algn="l" defTabSz="755650">
            <a:lnSpc>
              <a:spcPct val="90000"/>
            </a:lnSpc>
            <a:spcBef>
              <a:spcPct val="0"/>
            </a:spcBef>
            <a:spcAft>
              <a:spcPct val="15000"/>
            </a:spcAft>
            <a:buChar char="•"/>
          </a:pPr>
          <a:r>
            <a:rPr lang="en-US" sz="1700" kern="1200" baseline="0"/>
            <a:t>Standard dimension is not more than 1600 X 1200 px.</a:t>
          </a:r>
          <a:endParaRPr lang="en-US" sz="1700" kern="1200"/>
        </a:p>
      </dsp:txBody>
      <dsp:txXfrm>
        <a:off x="0" y="268968"/>
        <a:ext cx="5072437" cy="30434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AD6EE87-EBD5-4F12-A48A-63ACA297AC8F}" type="datetimeFigureOut">
              <a:rPr lang="en-US" smtClean="0"/>
              <a:t>6/22/2018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524178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665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75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81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A61015F-7CC6-4D0A-9D87-873EA4C304CC}" type="datetimeFigureOut">
              <a:rPr lang="en-US" smtClean="0"/>
              <a:t>6/22/2018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964562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1476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666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112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266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C68B11-C5A8-448C-8CE9-B1A273C79CFC}" type="datetimeFigureOut">
              <a:rPr lang="en-US" smtClean="0"/>
              <a:t>6/22/2018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598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7616CA0-919D-4A49-9C8A-62FDFB3A5183}" type="datetimeFigureOut">
              <a:rPr lang="en-US" smtClean="0"/>
              <a:t>6/22/2018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67E5644-1E61-4311-A31E-84CB9C7AA8A9}"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415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0298CD5-6C1E-4009-B41F-6DF62E31D3BE}" type="datetimeFigureOut">
              <a:rPr lang="en-US" smtClean="0"/>
              <a:pPr/>
              <a:t>6/22/2018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173254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D057-EFC0-44E6-927B-9A909E5C20F0}"/>
              </a:ext>
            </a:extLst>
          </p:cNvPr>
          <p:cNvSpPr>
            <a:spLocks noGrp="1"/>
          </p:cNvSpPr>
          <p:nvPr>
            <p:ph type="ctrTitle"/>
          </p:nvPr>
        </p:nvSpPr>
        <p:spPr>
          <a:xfrm>
            <a:off x="1111526" y="1444551"/>
            <a:ext cx="9968948" cy="3597965"/>
          </a:xfrm>
        </p:spPr>
        <p:txBody>
          <a:bodyPr/>
          <a:lstStyle/>
          <a:p>
            <a:r>
              <a:rPr lang="en-IN" dirty="0"/>
              <a:t>Face RECOGNITION AND ALBUM SEPARATION based on OpenCV</a:t>
            </a:r>
          </a:p>
        </p:txBody>
      </p:sp>
      <p:sp>
        <p:nvSpPr>
          <p:cNvPr id="3" name="Subtitle 2">
            <a:extLst>
              <a:ext uri="{FF2B5EF4-FFF2-40B4-BE49-F238E27FC236}">
                <a16:creationId xmlns:a16="http://schemas.microsoft.com/office/drawing/2014/main" id="{5AD1C5E0-0CCA-463A-BF8F-19D91A5082E4}"/>
              </a:ext>
            </a:extLst>
          </p:cNvPr>
          <p:cNvSpPr>
            <a:spLocks noGrp="1"/>
          </p:cNvSpPr>
          <p:nvPr>
            <p:ph type="subTitle" idx="1"/>
          </p:nvPr>
        </p:nvSpPr>
        <p:spPr/>
        <p:txBody>
          <a:bodyPr/>
          <a:lstStyle/>
          <a:p>
            <a:pPr algn="r"/>
            <a:r>
              <a:rPr lang="en-IN" dirty="0"/>
              <a:t> </a:t>
            </a:r>
          </a:p>
        </p:txBody>
      </p:sp>
      <p:pic>
        <p:nvPicPr>
          <p:cNvPr id="4" name="Picture 3">
            <a:extLst>
              <a:ext uri="{FF2B5EF4-FFF2-40B4-BE49-F238E27FC236}">
                <a16:creationId xmlns:a16="http://schemas.microsoft.com/office/drawing/2014/main" id="{B9FF643F-C188-4578-A5DA-A8B75E0F28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3854" y="202747"/>
            <a:ext cx="1695450" cy="1619250"/>
          </a:xfrm>
          <a:prstGeom prst="rect">
            <a:avLst/>
          </a:prstGeom>
          <a:noFill/>
          <a:ln>
            <a:noFill/>
          </a:ln>
        </p:spPr>
      </p:pic>
    </p:spTree>
    <p:extLst>
      <p:ext uri="{BB962C8B-B14F-4D97-AF65-F5344CB8AC3E}">
        <p14:creationId xmlns:p14="http://schemas.microsoft.com/office/powerpoint/2010/main" val="1371912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222978-D042-4B27-A1CD-73D9CFD6BCFB}"/>
              </a:ext>
            </a:extLst>
          </p:cNvPr>
          <p:cNvSpPr/>
          <p:nvPr/>
        </p:nvSpPr>
        <p:spPr>
          <a:xfrm>
            <a:off x="3233677" y="2551837"/>
            <a:ext cx="5724644" cy="923330"/>
          </a:xfrm>
          <a:prstGeom prst="rect">
            <a:avLst/>
          </a:prstGeom>
          <a:noFill/>
        </p:spPr>
        <p:txBody>
          <a:bodyPr wrap="none" lIns="91440" tIns="45720" rIns="91440" bIns="45720">
            <a:spAutoFit/>
          </a:bodyPr>
          <a:lstStyle/>
          <a:p>
            <a:pPr marL="0" indent="0" algn="ctr">
              <a:spcAft>
                <a:spcPts val="600"/>
              </a:spcAft>
              <a:buNone/>
            </a:pPr>
            <a:r>
              <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IN"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itle 1">
            <a:extLst>
              <a:ext uri="{FF2B5EF4-FFF2-40B4-BE49-F238E27FC236}">
                <a16:creationId xmlns:a16="http://schemas.microsoft.com/office/drawing/2014/main" id="{BAE81043-5567-425B-A2D5-D982E429FE9B}"/>
              </a:ext>
            </a:extLst>
          </p:cNvPr>
          <p:cNvSpPr>
            <a:spLocks noGrp="1"/>
          </p:cNvSpPr>
          <p:nvPr>
            <p:ph type="title"/>
          </p:nvPr>
        </p:nvSpPr>
        <p:spPr>
          <a:xfrm>
            <a:off x="3363864" y="685800"/>
            <a:ext cx="7705164" cy="1485900"/>
          </a:xfrm>
        </p:spPr>
        <p:txBody>
          <a:bodyPr>
            <a:normAutofit/>
          </a:bodyPr>
          <a:lstStyle/>
          <a:p>
            <a:r>
              <a:rPr lang="en-IN"/>
              <a:t>Classifier:-</a:t>
            </a:r>
            <a:endParaRPr lang="en-IN" dirty="0"/>
          </a:p>
        </p:txBody>
      </p:sp>
      <p:sp>
        <p:nvSpPr>
          <p:cNvPr id="3" name="Content Placeholder 2">
            <a:extLst>
              <a:ext uri="{FF2B5EF4-FFF2-40B4-BE49-F238E27FC236}">
                <a16:creationId xmlns:a16="http://schemas.microsoft.com/office/drawing/2014/main" id="{EF20A418-AEBA-49B4-B0B2-43CC7902D3CC}"/>
              </a:ext>
            </a:extLst>
          </p:cNvPr>
          <p:cNvSpPr>
            <a:spLocks noGrp="1"/>
          </p:cNvSpPr>
          <p:nvPr>
            <p:ph idx="1"/>
          </p:nvPr>
        </p:nvSpPr>
        <p:spPr>
          <a:xfrm>
            <a:off x="3363864" y="2286000"/>
            <a:ext cx="7705164" cy="3581400"/>
          </a:xfrm>
        </p:spPr>
        <p:txBody>
          <a:bodyPr>
            <a:normAutofit/>
          </a:bodyPr>
          <a:lstStyle/>
          <a:p>
            <a:r>
              <a:rPr lang="en-US"/>
              <a:t>A computer program that decides whether an image is a positive image (face image) or negative image (non-face image) is called a </a:t>
            </a:r>
            <a:r>
              <a:rPr lang="en-US" b="1"/>
              <a:t>classifier</a:t>
            </a:r>
          </a:p>
          <a:p>
            <a:pPr marL="0" indent="0">
              <a:buNone/>
            </a:pPr>
            <a:r>
              <a:rPr lang="en-US" b="1"/>
              <a:t>                                HAAR CLASSIFIER</a:t>
            </a:r>
          </a:p>
          <a:p>
            <a:pPr marL="0" indent="0">
              <a:buNone/>
            </a:pPr>
            <a:r>
              <a:rPr lang="en-US" b="1"/>
              <a:t>                                LBP CLASSIFIER</a:t>
            </a:r>
            <a:endParaRPr lang="en-IN" dirty="0"/>
          </a:p>
        </p:txBody>
      </p:sp>
    </p:spTree>
    <p:extLst>
      <p:ext uri="{BB962C8B-B14F-4D97-AF65-F5344CB8AC3E}">
        <p14:creationId xmlns:p14="http://schemas.microsoft.com/office/powerpoint/2010/main" val="20822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44C5-8740-4E16-B2FB-CF94825629E0}"/>
              </a:ext>
            </a:extLst>
          </p:cNvPr>
          <p:cNvSpPr>
            <a:spLocks noGrp="1"/>
          </p:cNvSpPr>
          <p:nvPr>
            <p:ph type="title"/>
          </p:nvPr>
        </p:nvSpPr>
        <p:spPr/>
        <p:txBody>
          <a:bodyPr/>
          <a:lstStyle/>
          <a:p>
            <a:r>
              <a:rPr lang="en-IN" dirty="0"/>
              <a:t>HAAR CLASSIFIER</a:t>
            </a:r>
          </a:p>
        </p:txBody>
      </p:sp>
      <p:pic>
        <p:nvPicPr>
          <p:cNvPr id="5" name="Content Placeholder 4" descr="A close up of a logo&#10;&#10;Description generated with very high confidence">
            <a:extLst>
              <a:ext uri="{FF2B5EF4-FFF2-40B4-BE49-F238E27FC236}">
                <a16:creationId xmlns:a16="http://schemas.microsoft.com/office/drawing/2014/main" id="{16CA06F7-C8F7-4F6B-86C9-2718B33AC73E}"/>
              </a:ext>
            </a:extLst>
          </p:cNvPr>
          <p:cNvPicPr>
            <a:picLocks noGrp="1" noChangeAspect="1"/>
          </p:cNvPicPr>
          <p:nvPr>
            <p:ph idx="1"/>
          </p:nvPr>
        </p:nvPicPr>
        <p:blipFill>
          <a:blip r:embed="rId2"/>
          <a:stretch>
            <a:fillRect/>
          </a:stretch>
        </p:blipFill>
        <p:spPr>
          <a:xfrm>
            <a:off x="4486275" y="3062287"/>
            <a:ext cx="3371850" cy="2028825"/>
          </a:xfrm>
        </p:spPr>
      </p:pic>
    </p:spTree>
    <p:extLst>
      <p:ext uri="{BB962C8B-B14F-4D97-AF65-F5344CB8AC3E}">
        <p14:creationId xmlns:p14="http://schemas.microsoft.com/office/powerpoint/2010/main" val="381071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92D2-DFEE-4E0E-BC55-27428A2C16CD}"/>
              </a:ext>
            </a:extLst>
          </p:cNvPr>
          <p:cNvSpPr>
            <a:spLocks noGrp="1"/>
          </p:cNvSpPr>
          <p:nvPr>
            <p:ph type="title"/>
          </p:nvPr>
        </p:nvSpPr>
        <p:spPr/>
        <p:txBody>
          <a:bodyPr/>
          <a:lstStyle/>
          <a:p>
            <a:r>
              <a:rPr lang="en-IN" dirty="0"/>
              <a:t>LBP CLASSIFIER</a:t>
            </a:r>
          </a:p>
        </p:txBody>
      </p:sp>
      <p:pic>
        <p:nvPicPr>
          <p:cNvPr id="5" name="Content Placeholder 4" descr="A screenshot of a cell phone&#10;&#10;Description generated with very high confidence">
            <a:extLst>
              <a:ext uri="{FF2B5EF4-FFF2-40B4-BE49-F238E27FC236}">
                <a16:creationId xmlns:a16="http://schemas.microsoft.com/office/drawing/2014/main" id="{47D95E39-C8B5-4091-83A2-EE831DE786DA}"/>
              </a:ext>
            </a:extLst>
          </p:cNvPr>
          <p:cNvPicPr>
            <a:picLocks noGrp="1" noChangeAspect="1"/>
          </p:cNvPicPr>
          <p:nvPr>
            <p:ph idx="1"/>
          </p:nvPr>
        </p:nvPicPr>
        <p:blipFill>
          <a:blip r:embed="rId2"/>
          <a:stretch>
            <a:fillRect/>
          </a:stretch>
        </p:blipFill>
        <p:spPr>
          <a:xfrm>
            <a:off x="2338208" y="2286000"/>
            <a:ext cx="7667984" cy="3581400"/>
          </a:xfrm>
        </p:spPr>
      </p:pic>
    </p:spTree>
    <p:extLst>
      <p:ext uri="{BB962C8B-B14F-4D97-AF65-F5344CB8AC3E}">
        <p14:creationId xmlns:p14="http://schemas.microsoft.com/office/powerpoint/2010/main" val="63830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id="{459283BC-5830-4660-819D-3FA741843C8D}"/>
              </a:ext>
            </a:extLst>
          </p:cNvPr>
          <p:cNvPicPr>
            <a:picLocks noChangeAspect="1"/>
          </p:cNvPicPr>
          <p:nvPr/>
        </p:nvPicPr>
        <p:blipFill>
          <a:blip r:embed="rId2"/>
          <a:stretch>
            <a:fillRect/>
          </a:stretch>
        </p:blipFill>
        <p:spPr>
          <a:xfrm>
            <a:off x="1023561" y="1778201"/>
            <a:ext cx="6517065" cy="2981557"/>
          </a:xfrm>
          <a:prstGeom prst="rect">
            <a:avLst/>
          </a:prstGeom>
        </p:spPr>
      </p:pic>
      <p:sp>
        <p:nvSpPr>
          <p:cNvPr id="2" name="Title 1">
            <a:extLst>
              <a:ext uri="{FF2B5EF4-FFF2-40B4-BE49-F238E27FC236}">
                <a16:creationId xmlns:a16="http://schemas.microsoft.com/office/drawing/2014/main" id="{328B1228-10A9-4B39-BE13-6C074E304D4F}"/>
              </a:ext>
            </a:extLst>
          </p:cNvPr>
          <p:cNvSpPr>
            <a:spLocks noGrp="1"/>
          </p:cNvSpPr>
          <p:nvPr>
            <p:ph type="title"/>
          </p:nvPr>
        </p:nvSpPr>
        <p:spPr>
          <a:xfrm>
            <a:off x="7860667" y="685800"/>
            <a:ext cx="3656419" cy="1485900"/>
          </a:xfrm>
        </p:spPr>
        <p:txBody>
          <a:bodyPr>
            <a:normAutofit/>
          </a:bodyPr>
          <a:lstStyle/>
          <a:p>
            <a:r>
              <a:rPr lang="en-IN"/>
              <a:t>Histogram</a:t>
            </a:r>
            <a:endParaRPr lang="en-IN" dirty="0"/>
          </a:p>
        </p:txBody>
      </p:sp>
      <p:sp>
        <p:nvSpPr>
          <p:cNvPr id="3" name="Content Placeholder 2">
            <a:extLst>
              <a:ext uri="{FF2B5EF4-FFF2-40B4-BE49-F238E27FC236}">
                <a16:creationId xmlns:a16="http://schemas.microsoft.com/office/drawing/2014/main" id="{0C479F11-C4B8-4250-9512-932514593899}"/>
              </a:ext>
            </a:extLst>
          </p:cNvPr>
          <p:cNvSpPr>
            <a:spLocks noGrp="1"/>
          </p:cNvSpPr>
          <p:nvPr>
            <p:ph idx="1"/>
          </p:nvPr>
        </p:nvSpPr>
        <p:spPr>
          <a:xfrm>
            <a:off x="7860667" y="2286000"/>
            <a:ext cx="3656419" cy="3581400"/>
          </a:xfrm>
        </p:spPr>
        <p:txBody>
          <a:bodyPr>
            <a:normAutofit/>
          </a:bodyPr>
          <a:lstStyle/>
          <a:p>
            <a:r>
              <a:rPr lang="en-US"/>
              <a:t>A </a:t>
            </a:r>
            <a:r>
              <a:rPr lang="en-US" b="1"/>
              <a:t>histogram</a:t>
            </a:r>
            <a:r>
              <a:rPr lang="en-US"/>
              <a:t> is an accurate representation of the distribution of numerical data.</a:t>
            </a:r>
          </a:p>
          <a:p>
            <a:endParaRPr lang="en-IN" dirty="0"/>
          </a:p>
        </p:txBody>
      </p:sp>
    </p:spTree>
    <p:extLst>
      <p:ext uri="{BB962C8B-B14F-4D97-AF65-F5344CB8AC3E}">
        <p14:creationId xmlns:p14="http://schemas.microsoft.com/office/powerpoint/2010/main" val="266313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ED8932C0-7E35-4D71-B51F-AD46ABE0C9CA}"/>
              </a:ext>
            </a:extLst>
          </p:cNvPr>
          <p:cNvPicPr>
            <a:picLocks noChangeAspect="1"/>
          </p:cNvPicPr>
          <p:nvPr/>
        </p:nvPicPr>
        <p:blipFill>
          <a:blip r:embed="rId2"/>
          <a:stretch>
            <a:fillRect/>
          </a:stretch>
        </p:blipFill>
        <p:spPr>
          <a:xfrm>
            <a:off x="8252340" y="2500617"/>
            <a:ext cx="3299579" cy="1856013"/>
          </a:xfrm>
          <a:prstGeom prst="rect">
            <a:avLst/>
          </a:prstGeom>
        </p:spPr>
      </p:pic>
      <p:sp>
        <p:nvSpPr>
          <p:cNvPr id="2" name="Title 1">
            <a:extLst>
              <a:ext uri="{FF2B5EF4-FFF2-40B4-BE49-F238E27FC236}">
                <a16:creationId xmlns:a16="http://schemas.microsoft.com/office/drawing/2014/main" id="{8625C962-07E2-4B82-B8F4-2335D8F9B8CA}"/>
              </a:ext>
            </a:extLst>
          </p:cNvPr>
          <p:cNvSpPr>
            <a:spLocks noGrp="1"/>
          </p:cNvSpPr>
          <p:nvPr>
            <p:ph type="title"/>
          </p:nvPr>
        </p:nvSpPr>
        <p:spPr>
          <a:xfrm>
            <a:off x="784743" y="685800"/>
            <a:ext cx="5958837" cy="1485900"/>
          </a:xfrm>
        </p:spPr>
        <p:txBody>
          <a:bodyPr>
            <a:normAutofit/>
          </a:bodyPr>
          <a:lstStyle/>
          <a:p>
            <a:r>
              <a:rPr lang="en-IN" dirty="0"/>
              <a:t>Dataset:-</a:t>
            </a:r>
          </a:p>
        </p:txBody>
      </p:sp>
      <p:sp>
        <p:nvSpPr>
          <p:cNvPr id="5" name="Content Placeholder 4">
            <a:extLst>
              <a:ext uri="{FF2B5EF4-FFF2-40B4-BE49-F238E27FC236}">
                <a16:creationId xmlns:a16="http://schemas.microsoft.com/office/drawing/2014/main" id="{4C776439-5D90-48FE-8E0E-3C54FE765B13}"/>
              </a:ext>
            </a:extLst>
          </p:cNvPr>
          <p:cNvSpPr>
            <a:spLocks noGrp="1"/>
          </p:cNvSpPr>
          <p:nvPr>
            <p:ph idx="1"/>
          </p:nvPr>
        </p:nvSpPr>
        <p:spPr>
          <a:xfrm>
            <a:off x="784743" y="2286000"/>
            <a:ext cx="5958837" cy="3581400"/>
          </a:xfrm>
        </p:spPr>
        <p:txBody>
          <a:bodyPr>
            <a:normAutofit/>
          </a:bodyPr>
          <a:lstStyle/>
          <a:p>
            <a:r>
              <a:rPr lang="en-US" sz="1700"/>
              <a:t>The first (of many more) </a:t>
            </a:r>
            <a:r>
              <a:rPr lang="en-US" sz="1700" b="1"/>
              <a:t>face detection datasets</a:t>
            </a:r>
            <a:r>
              <a:rPr lang="en-US" sz="1700"/>
              <a:t> of human faces especially created for face </a:t>
            </a:r>
            <a:r>
              <a:rPr lang="en-US" sz="1700" b="1"/>
              <a:t>detection</a:t>
            </a:r>
            <a:r>
              <a:rPr lang="en-US" sz="1700"/>
              <a:t> (finding) instead of </a:t>
            </a:r>
            <a:r>
              <a:rPr lang="en-US" sz="1700" b="1"/>
              <a:t>recognition.</a:t>
            </a:r>
          </a:p>
          <a:p>
            <a:r>
              <a:rPr lang="en-US" sz="1700" i="1"/>
              <a:t>Our dataset with 24 images with human faces, recorded under natural conditions, i.e. varying illumination and complex background. The eye positions have been set manually (and are included in the set) for calculating the accuracy of a face detector. </a:t>
            </a:r>
          </a:p>
          <a:p>
            <a:r>
              <a:rPr lang="en-US" sz="1700" i="1"/>
              <a:t>A formula is presented to normalize the decision of a match or mismatch. This is, to my knowledge, the first attempt to finally create a real test scenario with precise rules on how to calculate the accuracy of a face detector – open for all to compare their results in a scientific way!</a:t>
            </a:r>
            <a:endParaRPr lang="en-IN" sz="1700"/>
          </a:p>
        </p:txBody>
      </p:sp>
    </p:spTree>
    <p:extLst>
      <p:ext uri="{BB962C8B-B14F-4D97-AF65-F5344CB8AC3E}">
        <p14:creationId xmlns:p14="http://schemas.microsoft.com/office/powerpoint/2010/main" val="350147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AA77D7-D6AB-474F-AA65-628DFD62E856}"/>
              </a:ext>
            </a:extLst>
          </p:cNvPr>
          <p:cNvPicPr>
            <a:picLocks noChangeAspect="1"/>
          </p:cNvPicPr>
          <p:nvPr/>
        </p:nvPicPr>
        <p:blipFill>
          <a:blip r:embed="rId2"/>
          <a:stretch>
            <a:fillRect/>
          </a:stretch>
        </p:blipFill>
        <p:spPr>
          <a:xfrm>
            <a:off x="1023562" y="1906079"/>
            <a:ext cx="5071256" cy="2725800"/>
          </a:xfrm>
          <a:prstGeom prst="rect">
            <a:avLst/>
          </a:prstGeom>
        </p:spPr>
      </p:pic>
      <p:sp>
        <p:nvSpPr>
          <p:cNvPr id="2" name="Title 1">
            <a:extLst>
              <a:ext uri="{FF2B5EF4-FFF2-40B4-BE49-F238E27FC236}">
                <a16:creationId xmlns:a16="http://schemas.microsoft.com/office/drawing/2014/main" id="{B00917C4-305E-4C8D-B2CF-15EFCE904C5B}"/>
              </a:ext>
            </a:extLst>
          </p:cNvPr>
          <p:cNvSpPr>
            <a:spLocks noGrp="1"/>
          </p:cNvSpPr>
          <p:nvPr>
            <p:ph type="title"/>
          </p:nvPr>
        </p:nvSpPr>
        <p:spPr>
          <a:xfrm>
            <a:off x="6389914" y="685800"/>
            <a:ext cx="5127172" cy="1485900"/>
          </a:xfrm>
        </p:spPr>
        <p:txBody>
          <a:bodyPr>
            <a:normAutofit/>
          </a:bodyPr>
          <a:lstStyle/>
          <a:p>
            <a:r>
              <a:rPr lang="en-IN"/>
              <a:t>Why training data?</a:t>
            </a:r>
            <a:endParaRPr lang="en-IN" dirty="0"/>
          </a:p>
        </p:txBody>
      </p:sp>
      <p:sp>
        <p:nvSpPr>
          <p:cNvPr id="3" name="Content Placeholder 2">
            <a:extLst>
              <a:ext uri="{FF2B5EF4-FFF2-40B4-BE49-F238E27FC236}">
                <a16:creationId xmlns:a16="http://schemas.microsoft.com/office/drawing/2014/main" id="{8F664545-9B3E-4E08-91EB-7091AF7DDD21}"/>
              </a:ext>
            </a:extLst>
          </p:cNvPr>
          <p:cNvSpPr>
            <a:spLocks noGrp="1"/>
          </p:cNvSpPr>
          <p:nvPr>
            <p:ph idx="1"/>
          </p:nvPr>
        </p:nvSpPr>
        <p:spPr>
          <a:xfrm>
            <a:off x="6389914" y="2286000"/>
            <a:ext cx="5127172" cy="3581400"/>
          </a:xfrm>
        </p:spPr>
        <p:txBody>
          <a:bodyPr>
            <a:normAutofit/>
          </a:bodyPr>
          <a:lstStyle/>
          <a:p>
            <a:pPr fontAlgn="base"/>
            <a:r>
              <a:rPr lang="en-US" sz="1700"/>
              <a:t>Machines are much faster at processing and storing knowledge compared to humans. But how can one leverage their speed to create intelligent machines? The answer to this question – make them feed on relevant data. This is also referred to as </a:t>
            </a:r>
            <a:r>
              <a:rPr lang="en-US" sz="1700" b="1" i="1"/>
              <a:t>Training data</a:t>
            </a:r>
            <a:r>
              <a:rPr lang="en-US" sz="1700"/>
              <a:t>.</a:t>
            </a:r>
          </a:p>
          <a:p>
            <a:pPr fontAlgn="base"/>
            <a:r>
              <a:rPr lang="en-US" sz="1700"/>
              <a:t>Machine learning models are not too different from a human child. When a child observes a new object, say for example a dog and receives constant feedback from its environment, the child is able to learn this new piece of knowledge.</a:t>
            </a:r>
            <a:br>
              <a:rPr lang="en-US" sz="1700"/>
            </a:br>
            <a:endParaRPr lang="en-IN" sz="1700"/>
          </a:p>
        </p:txBody>
      </p:sp>
    </p:spTree>
    <p:extLst>
      <p:ext uri="{BB962C8B-B14F-4D97-AF65-F5344CB8AC3E}">
        <p14:creationId xmlns:p14="http://schemas.microsoft.com/office/powerpoint/2010/main" val="219228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4166-21F7-48ED-8C70-D1496CF5F86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5FED15-185D-4D4D-A2E6-9B5B5A0F42D7}"/>
              </a:ext>
            </a:extLst>
          </p:cNvPr>
          <p:cNvSpPr>
            <a:spLocks noGrp="1"/>
          </p:cNvSpPr>
          <p:nvPr>
            <p:ph idx="1"/>
          </p:nvPr>
        </p:nvSpPr>
        <p:spPr>
          <a:xfrm>
            <a:off x="474310" y="2672360"/>
            <a:ext cx="9601200" cy="3581400"/>
          </a:xfrm>
        </p:spPr>
        <p:txBody>
          <a:bodyPr/>
          <a:lstStyle/>
          <a:p>
            <a:endParaRPr lang="en-IN" dirty="0"/>
          </a:p>
        </p:txBody>
      </p:sp>
      <p:sp>
        <p:nvSpPr>
          <p:cNvPr id="4" name="Rectangle: Rounded Corners 3">
            <a:extLst>
              <a:ext uri="{FF2B5EF4-FFF2-40B4-BE49-F238E27FC236}">
                <a16:creationId xmlns:a16="http://schemas.microsoft.com/office/drawing/2014/main" id="{09DC6D81-CCEB-4430-8DB3-76F189DC7F61}"/>
              </a:ext>
            </a:extLst>
          </p:cNvPr>
          <p:cNvSpPr/>
          <p:nvPr/>
        </p:nvSpPr>
        <p:spPr>
          <a:xfrm>
            <a:off x="4556828" y="85248"/>
            <a:ext cx="1582382" cy="730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image</a:t>
            </a:r>
          </a:p>
        </p:txBody>
      </p:sp>
      <p:sp>
        <p:nvSpPr>
          <p:cNvPr id="5" name="Rectangle: Rounded Corners 4">
            <a:extLst>
              <a:ext uri="{FF2B5EF4-FFF2-40B4-BE49-F238E27FC236}">
                <a16:creationId xmlns:a16="http://schemas.microsoft.com/office/drawing/2014/main" id="{49129AC5-503D-4391-89C1-03FF0AFA1820}"/>
              </a:ext>
            </a:extLst>
          </p:cNvPr>
          <p:cNvSpPr/>
          <p:nvPr/>
        </p:nvSpPr>
        <p:spPr>
          <a:xfrm>
            <a:off x="4589750" y="1021731"/>
            <a:ext cx="1511166" cy="6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LBP</a:t>
            </a:r>
          </a:p>
        </p:txBody>
      </p:sp>
      <p:sp>
        <p:nvSpPr>
          <p:cNvPr id="6" name="Rectangle: Rounded Corners 5">
            <a:extLst>
              <a:ext uri="{FF2B5EF4-FFF2-40B4-BE49-F238E27FC236}">
                <a16:creationId xmlns:a16="http://schemas.microsoft.com/office/drawing/2014/main" id="{4B55D4B8-0D44-444E-A91E-01F54C8495C6}"/>
              </a:ext>
            </a:extLst>
          </p:cNvPr>
          <p:cNvSpPr/>
          <p:nvPr/>
        </p:nvSpPr>
        <p:spPr>
          <a:xfrm>
            <a:off x="4560667" y="1953928"/>
            <a:ext cx="1578543" cy="616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Extension</a:t>
            </a:r>
          </a:p>
        </p:txBody>
      </p:sp>
      <p:sp>
        <p:nvSpPr>
          <p:cNvPr id="7" name="Rectangle: Rounded Corners 6">
            <a:extLst>
              <a:ext uri="{FF2B5EF4-FFF2-40B4-BE49-F238E27FC236}">
                <a16:creationId xmlns:a16="http://schemas.microsoft.com/office/drawing/2014/main" id="{1AD4E8F9-8825-4113-8D99-9172EB7CA24B}"/>
              </a:ext>
            </a:extLst>
          </p:cNvPr>
          <p:cNvSpPr/>
          <p:nvPr/>
        </p:nvSpPr>
        <p:spPr>
          <a:xfrm>
            <a:off x="4589750" y="2813277"/>
            <a:ext cx="1578543" cy="74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set</a:t>
            </a:r>
          </a:p>
        </p:txBody>
      </p:sp>
      <p:sp>
        <p:nvSpPr>
          <p:cNvPr id="8" name="Rectangle: Rounded Corners 7">
            <a:extLst>
              <a:ext uri="{FF2B5EF4-FFF2-40B4-BE49-F238E27FC236}">
                <a16:creationId xmlns:a16="http://schemas.microsoft.com/office/drawing/2014/main" id="{84C6CAE5-04CF-4B98-A661-54ADA893CB15}"/>
              </a:ext>
            </a:extLst>
          </p:cNvPr>
          <p:cNvSpPr/>
          <p:nvPr/>
        </p:nvSpPr>
        <p:spPr>
          <a:xfrm>
            <a:off x="4589750" y="3834019"/>
            <a:ext cx="1578543"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LBP  Classifier</a:t>
            </a:r>
          </a:p>
        </p:txBody>
      </p:sp>
      <p:sp>
        <p:nvSpPr>
          <p:cNvPr id="9" name="Rectangle: Rounded Corners 8">
            <a:extLst>
              <a:ext uri="{FF2B5EF4-FFF2-40B4-BE49-F238E27FC236}">
                <a16:creationId xmlns:a16="http://schemas.microsoft.com/office/drawing/2014/main" id="{19F090FB-6562-403C-94A7-DF0C812A40A7}"/>
              </a:ext>
            </a:extLst>
          </p:cNvPr>
          <p:cNvSpPr/>
          <p:nvPr/>
        </p:nvSpPr>
        <p:spPr>
          <a:xfrm>
            <a:off x="2242687" y="3918999"/>
            <a:ext cx="1674795" cy="6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Image</a:t>
            </a:r>
          </a:p>
        </p:txBody>
      </p:sp>
      <p:sp>
        <p:nvSpPr>
          <p:cNvPr id="10" name="Rectangle: Rounded Corners 9">
            <a:extLst>
              <a:ext uri="{FF2B5EF4-FFF2-40B4-BE49-F238E27FC236}">
                <a16:creationId xmlns:a16="http://schemas.microsoft.com/office/drawing/2014/main" id="{9001BCC1-ED08-4C93-B547-084702F4E6EE}"/>
              </a:ext>
            </a:extLst>
          </p:cNvPr>
          <p:cNvSpPr/>
          <p:nvPr/>
        </p:nvSpPr>
        <p:spPr>
          <a:xfrm>
            <a:off x="8885722" y="3102500"/>
            <a:ext cx="1578543" cy="6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Recognized</a:t>
            </a:r>
          </a:p>
        </p:txBody>
      </p:sp>
      <p:sp>
        <p:nvSpPr>
          <p:cNvPr id="11" name="Rectangle: Rounded Corners 10">
            <a:extLst>
              <a:ext uri="{FF2B5EF4-FFF2-40B4-BE49-F238E27FC236}">
                <a16:creationId xmlns:a16="http://schemas.microsoft.com/office/drawing/2014/main" id="{64DCEC63-7198-4E55-B041-F839C90C8250}"/>
              </a:ext>
            </a:extLst>
          </p:cNvPr>
          <p:cNvSpPr/>
          <p:nvPr/>
        </p:nvSpPr>
        <p:spPr>
          <a:xfrm>
            <a:off x="6848272" y="4854227"/>
            <a:ext cx="1549461" cy="851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Calculate Confidence</a:t>
            </a:r>
          </a:p>
        </p:txBody>
      </p:sp>
      <p:sp>
        <p:nvSpPr>
          <p:cNvPr id="12" name="Rectangle: Rounded Corners 11">
            <a:extLst>
              <a:ext uri="{FF2B5EF4-FFF2-40B4-BE49-F238E27FC236}">
                <a16:creationId xmlns:a16="http://schemas.microsoft.com/office/drawing/2014/main" id="{95AB7672-9ED3-4396-B5A0-79BA2255AD93}"/>
              </a:ext>
            </a:extLst>
          </p:cNvPr>
          <p:cNvSpPr/>
          <p:nvPr/>
        </p:nvSpPr>
        <p:spPr>
          <a:xfrm>
            <a:off x="4589750" y="5130064"/>
            <a:ext cx="1549460" cy="547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image</a:t>
            </a:r>
          </a:p>
        </p:txBody>
      </p:sp>
      <p:sp>
        <p:nvSpPr>
          <p:cNvPr id="13" name="Diamond 12">
            <a:extLst>
              <a:ext uri="{FF2B5EF4-FFF2-40B4-BE49-F238E27FC236}">
                <a16:creationId xmlns:a16="http://schemas.microsoft.com/office/drawing/2014/main" id="{CC60A760-3BD8-422B-9774-A7252FC010DF}"/>
              </a:ext>
            </a:extLst>
          </p:cNvPr>
          <p:cNvSpPr/>
          <p:nvPr/>
        </p:nvSpPr>
        <p:spPr>
          <a:xfrm>
            <a:off x="8827970" y="4127022"/>
            <a:ext cx="1992429" cy="18600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Confidence above  55</a:t>
            </a:r>
          </a:p>
        </p:txBody>
      </p:sp>
      <p:sp>
        <p:nvSpPr>
          <p:cNvPr id="14" name="Oval 13">
            <a:extLst>
              <a:ext uri="{FF2B5EF4-FFF2-40B4-BE49-F238E27FC236}">
                <a16:creationId xmlns:a16="http://schemas.microsoft.com/office/drawing/2014/main" id="{644B14E7-22DF-4A7C-A9D2-8585847DFB71}"/>
              </a:ext>
            </a:extLst>
          </p:cNvPr>
          <p:cNvSpPr/>
          <p:nvPr/>
        </p:nvSpPr>
        <p:spPr>
          <a:xfrm>
            <a:off x="2242687" y="93045"/>
            <a:ext cx="1405288" cy="663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15" name="Rectangle: Rounded Corners 14">
            <a:extLst>
              <a:ext uri="{FF2B5EF4-FFF2-40B4-BE49-F238E27FC236}">
                <a16:creationId xmlns:a16="http://schemas.microsoft.com/office/drawing/2014/main" id="{17A9C9E5-32B6-4D5F-8326-6C67EC205801}"/>
              </a:ext>
            </a:extLst>
          </p:cNvPr>
          <p:cNvSpPr/>
          <p:nvPr/>
        </p:nvSpPr>
        <p:spPr>
          <a:xfrm>
            <a:off x="9018872" y="6340485"/>
            <a:ext cx="1703671" cy="517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not recognized</a:t>
            </a:r>
          </a:p>
        </p:txBody>
      </p:sp>
      <p:sp>
        <p:nvSpPr>
          <p:cNvPr id="16" name="Oval 15">
            <a:extLst>
              <a:ext uri="{FF2B5EF4-FFF2-40B4-BE49-F238E27FC236}">
                <a16:creationId xmlns:a16="http://schemas.microsoft.com/office/drawing/2014/main" id="{AEB5C887-E9CA-4301-BC77-C19D258BAC33}"/>
              </a:ext>
            </a:extLst>
          </p:cNvPr>
          <p:cNvSpPr/>
          <p:nvPr/>
        </p:nvSpPr>
        <p:spPr>
          <a:xfrm>
            <a:off x="9018872" y="2105304"/>
            <a:ext cx="1232033" cy="741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cxnSp>
        <p:nvCxnSpPr>
          <p:cNvPr id="19" name="Straight Arrow Connector 18">
            <a:extLst>
              <a:ext uri="{FF2B5EF4-FFF2-40B4-BE49-F238E27FC236}">
                <a16:creationId xmlns:a16="http://schemas.microsoft.com/office/drawing/2014/main" id="{E3C698E8-503B-400A-B7DD-A2E306C5785D}"/>
              </a:ext>
            </a:extLst>
          </p:cNvPr>
          <p:cNvCxnSpPr>
            <a:cxnSpLocks/>
            <a:endCxn id="4" idx="1"/>
          </p:cNvCxnSpPr>
          <p:nvPr/>
        </p:nvCxnSpPr>
        <p:spPr>
          <a:xfrm>
            <a:off x="3647975" y="442468"/>
            <a:ext cx="908853" cy="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F4285E-6A7B-4518-A712-B20150811A72}"/>
              </a:ext>
            </a:extLst>
          </p:cNvPr>
          <p:cNvCxnSpPr/>
          <p:nvPr/>
        </p:nvCxnSpPr>
        <p:spPr>
          <a:xfrm>
            <a:off x="5188017" y="837239"/>
            <a:ext cx="0" cy="19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2B527D5-7F3C-4A6A-A6BC-DD6656589E65}"/>
              </a:ext>
            </a:extLst>
          </p:cNvPr>
          <p:cNvCxnSpPr>
            <a:cxnSpLocks/>
            <a:stCxn id="5" idx="2"/>
            <a:endCxn id="6" idx="0"/>
          </p:cNvCxnSpPr>
          <p:nvPr/>
        </p:nvCxnSpPr>
        <p:spPr>
          <a:xfrm>
            <a:off x="5345333" y="1674731"/>
            <a:ext cx="4606" cy="279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826417-AA88-4F2A-A034-ABD968257F50}"/>
              </a:ext>
            </a:extLst>
          </p:cNvPr>
          <p:cNvCxnSpPr>
            <a:cxnSpLocks/>
            <a:stCxn id="6" idx="2"/>
            <a:endCxn id="7" idx="0"/>
          </p:cNvCxnSpPr>
          <p:nvPr/>
        </p:nvCxnSpPr>
        <p:spPr>
          <a:xfrm>
            <a:off x="5349939" y="2569945"/>
            <a:ext cx="29083" cy="24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1CE6ED-1742-436E-BE8E-5AFB5339840C}"/>
              </a:ext>
            </a:extLst>
          </p:cNvPr>
          <p:cNvCxnSpPr>
            <a:stCxn id="9" idx="3"/>
            <a:endCxn id="8" idx="1"/>
          </p:cNvCxnSpPr>
          <p:nvPr/>
        </p:nvCxnSpPr>
        <p:spPr>
          <a:xfrm>
            <a:off x="3917482" y="4245499"/>
            <a:ext cx="672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41351C1-F9CE-413A-9BE0-57D83F89C9FB}"/>
              </a:ext>
            </a:extLst>
          </p:cNvPr>
          <p:cNvCxnSpPr>
            <a:stCxn id="7" idx="2"/>
            <a:endCxn id="8" idx="0"/>
          </p:cNvCxnSpPr>
          <p:nvPr/>
        </p:nvCxnSpPr>
        <p:spPr>
          <a:xfrm>
            <a:off x="5379022" y="3554422"/>
            <a:ext cx="0" cy="279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9E4075-17F4-4C9F-9858-B709FEEAE059}"/>
              </a:ext>
            </a:extLst>
          </p:cNvPr>
          <p:cNvCxnSpPr>
            <a:cxnSpLocks/>
          </p:cNvCxnSpPr>
          <p:nvPr/>
        </p:nvCxnSpPr>
        <p:spPr>
          <a:xfrm>
            <a:off x="5467150" y="4312117"/>
            <a:ext cx="0" cy="79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107632-AA42-47E4-B14F-A87BA23B76B4}"/>
              </a:ext>
            </a:extLst>
          </p:cNvPr>
          <p:cNvCxnSpPr/>
          <p:nvPr/>
        </p:nvCxnSpPr>
        <p:spPr>
          <a:xfrm>
            <a:off x="6168293" y="5403625"/>
            <a:ext cx="679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177491-9138-41E3-B250-C63C164DEA3C}"/>
              </a:ext>
            </a:extLst>
          </p:cNvPr>
          <p:cNvCxnSpPr>
            <a:endCxn id="13" idx="1"/>
          </p:cNvCxnSpPr>
          <p:nvPr/>
        </p:nvCxnSpPr>
        <p:spPr>
          <a:xfrm>
            <a:off x="8397732" y="5057063"/>
            <a:ext cx="430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D161FC2-6DBB-4C4F-A00A-50DDFCDBE173}"/>
              </a:ext>
            </a:extLst>
          </p:cNvPr>
          <p:cNvCxnSpPr/>
          <p:nvPr/>
        </p:nvCxnSpPr>
        <p:spPr>
          <a:xfrm flipV="1">
            <a:off x="9824185" y="3755500"/>
            <a:ext cx="0" cy="48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64F6F1-718C-4A27-BE22-6FE7FCA203AB}"/>
              </a:ext>
            </a:extLst>
          </p:cNvPr>
          <p:cNvCxnSpPr>
            <a:endCxn id="16" idx="4"/>
          </p:cNvCxnSpPr>
          <p:nvPr/>
        </p:nvCxnSpPr>
        <p:spPr>
          <a:xfrm flipH="1" flipV="1">
            <a:off x="9634889" y="2846449"/>
            <a:ext cx="38500" cy="22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F21737F-E4D7-47BC-94BF-584400AEE14E}"/>
              </a:ext>
            </a:extLst>
          </p:cNvPr>
          <p:cNvCxnSpPr>
            <a:stCxn id="15" idx="3"/>
          </p:cNvCxnSpPr>
          <p:nvPr/>
        </p:nvCxnSpPr>
        <p:spPr>
          <a:xfrm flipV="1">
            <a:off x="10722543" y="2415032"/>
            <a:ext cx="910657" cy="41842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F3E5DA-675E-4F2C-8E3C-ADCC06494F2D}"/>
              </a:ext>
            </a:extLst>
          </p:cNvPr>
          <p:cNvCxnSpPr>
            <a:endCxn id="16" idx="6"/>
          </p:cNvCxnSpPr>
          <p:nvPr/>
        </p:nvCxnSpPr>
        <p:spPr>
          <a:xfrm flipH="1">
            <a:off x="10250905" y="2407185"/>
            <a:ext cx="1427644" cy="6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9321FF5-203C-4F80-BE9E-4ADCD82DD909}"/>
              </a:ext>
            </a:extLst>
          </p:cNvPr>
          <p:cNvCxnSpPr>
            <a:endCxn id="15" idx="0"/>
          </p:cNvCxnSpPr>
          <p:nvPr/>
        </p:nvCxnSpPr>
        <p:spPr>
          <a:xfrm>
            <a:off x="9824184" y="6007411"/>
            <a:ext cx="46524" cy="33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83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0CFE-8427-44F0-9E62-ED9DDA34FDC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2C26C8-0E76-4DEC-97D1-E3AEFBAA658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8130A992-8011-4AA1-9D02-C2393E80CABD}"/>
              </a:ext>
            </a:extLst>
          </p:cNvPr>
          <p:cNvSpPr/>
          <p:nvPr/>
        </p:nvSpPr>
        <p:spPr>
          <a:xfrm>
            <a:off x="2792896" y="2967335"/>
            <a:ext cx="6788426" cy="923330"/>
          </a:xfrm>
          <a:prstGeom prst="rect">
            <a:avLst/>
          </a:prstGeom>
          <a:noFill/>
        </p:spPr>
        <p:txBody>
          <a:bodyPr wrap="squar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Rectangle 4">
            <a:extLst>
              <a:ext uri="{FF2B5EF4-FFF2-40B4-BE49-F238E27FC236}">
                <a16:creationId xmlns:a16="http://schemas.microsoft.com/office/drawing/2014/main" id="{AE69C20A-E583-457C-81AD-A2F182DF7EA8}"/>
              </a:ext>
            </a:extLst>
          </p:cNvPr>
          <p:cNvSpPr/>
          <p:nvPr/>
        </p:nvSpPr>
        <p:spPr>
          <a:xfrm>
            <a:off x="4694016" y="2967335"/>
            <a:ext cx="4887306"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Wingdings" panose="05000000000000000000" pitchFamily="2" charset="2"/>
              </a:rPr>
              <a:t></a:t>
            </a:r>
            <a:endPar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685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0D0D-B1A6-494A-A235-1499F9992D7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8C83822-1314-40A1-9144-32C0A4B6743B}"/>
              </a:ext>
            </a:extLst>
          </p:cNvPr>
          <p:cNvSpPr>
            <a:spLocks noGrp="1"/>
          </p:cNvSpPr>
          <p:nvPr>
            <p:ph idx="1"/>
          </p:nvPr>
        </p:nvSpPr>
        <p:spPr/>
        <p:txBody>
          <a:bodyPr>
            <a:normAutofit/>
          </a:bodyPr>
          <a:lstStyle/>
          <a:p>
            <a:r>
              <a:rPr lang="en-US" sz="3600" dirty="0"/>
              <a:t>The objective of our project is to design software that can detect human faces from an image and transfer to the required destination.</a:t>
            </a:r>
            <a:endParaRPr lang="en-IN" sz="3600" dirty="0"/>
          </a:p>
        </p:txBody>
      </p:sp>
    </p:spTree>
    <p:extLst>
      <p:ext uri="{BB962C8B-B14F-4D97-AF65-F5344CB8AC3E}">
        <p14:creationId xmlns:p14="http://schemas.microsoft.com/office/powerpoint/2010/main" val="265995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6CDD-6E6C-4378-84CD-FC8AB0F2B6CE}"/>
              </a:ext>
            </a:extLst>
          </p:cNvPr>
          <p:cNvSpPr>
            <a:spLocks noGrp="1"/>
          </p:cNvSpPr>
          <p:nvPr>
            <p:ph type="title"/>
          </p:nvPr>
        </p:nvSpPr>
        <p:spPr/>
        <p:txBody>
          <a:bodyPr/>
          <a:lstStyle/>
          <a:p>
            <a:r>
              <a:rPr lang="en-IN" dirty="0"/>
              <a:t>FACE DETECTION</a:t>
            </a:r>
          </a:p>
        </p:txBody>
      </p:sp>
      <p:pic>
        <p:nvPicPr>
          <p:cNvPr id="5" name="Content Placeholder 4">
            <a:extLst>
              <a:ext uri="{FF2B5EF4-FFF2-40B4-BE49-F238E27FC236}">
                <a16:creationId xmlns:a16="http://schemas.microsoft.com/office/drawing/2014/main" id="{2F46D2CA-80C2-4A17-BB87-4E49B38A8E52}"/>
              </a:ext>
            </a:extLst>
          </p:cNvPr>
          <p:cNvPicPr>
            <a:picLocks noGrp="1" noChangeAspect="1"/>
          </p:cNvPicPr>
          <p:nvPr>
            <p:ph idx="1"/>
          </p:nvPr>
        </p:nvPicPr>
        <p:blipFill>
          <a:blip r:embed="rId2"/>
          <a:stretch>
            <a:fillRect/>
          </a:stretch>
        </p:blipFill>
        <p:spPr>
          <a:xfrm>
            <a:off x="2926556" y="1511300"/>
            <a:ext cx="5655111" cy="4762500"/>
          </a:xfrm>
        </p:spPr>
      </p:pic>
    </p:spTree>
    <p:extLst>
      <p:ext uri="{BB962C8B-B14F-4D97-AF65-F5344CB8AC3E}">
        <p14:creationId xmlns:p14="http://schemas.microsoft.com/office/powerpoint/2010/main" val="188997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7B1D1B-065D-46B7-8CF8-4C21F9499035}"/>
              </a:ext>
            </a:extLst>
          </p:cNvPr>
          <p:cNvSpPr>
            <a:spLocks noGrp="1"/>
          </p:cNvSpPr>
          <p:nvPr>
            <p:ph type="title"/>
          </p:nvPr>
        </p:nvSpPr>
        <p:spPr>
          <a:xfrm>
            <a:off x="3363864" y="685800"/>
            <a:ext cx="7705164" cy="1485900"/>
          </a:xfrm>
        </p:spPr>
        <p:txBody>
          <a:bodyPr>
            <a:normAutofit/>
          </a:bodyPr>
          <a:lstStyle/>
          <a:p>
            <a:r>
              <a:rPr lang="en-IN"/>
              <a:t>FACE RECOGNITION:-</a:t>
            </a:r>
            <a:endParaRPr lang="en-IN" dirty="0"/>
          </a:p>
        </p:txBody>
      </p:sp>
      <p:sp>
        <p:nvSpPr>
          <p:cNvPr id="3" name="Content Placeholder 2">
            <a:extLst>
              <a:ext uri="{FF2B5EF4-FFF2-40B4-BE49-F238E27FC236}">
                <a16:creationId xmlns:a16="http://schemas.microsoft.com/office/drawing/2014/main" id="{A242C1F3-3185-40D6-A4AE-C742604B3228}"/>
              </a:ext>
            </a:extLst>
          </p:cNvPr>
          <p:cNvSpPr>
            <a:spLocks noGrp="1"/>
          </p:cNvSpPr>
          <p:nvPr>
            <p:ph idx="1"/>
          </p:nvPr>
        </p:nvSpPr>
        <p:spPr>
          <a:xfrm>
            <a:off x="3363864" y="2286000"/>
            <a:ext cx="7705164" cy="3581400"/>
          </a:xfrm>
        </p:spPr>
        <p:txBody>
          <a:bodyPr>
            <a:normAutofit/>
          </a:bodyPr>
          <a:lstStyle/>
          <a:p>
            <a:r>
              <a:rPr lang="en-US" b="1" dirty="0"/>
              <a:t>Face recognition</a:t>
            </a:r>
            <a:r>
              <a:rPr lang="en-US" dirty="0"/>
              <a:t> is a computer technology being used in a variety of applications that identifies human faces in digital images and videos.</a:t>
            </a:r>
          </a:p>
          <a:p>
            <a:r>
              <a:rPr lang="en-US" dirty="0"/>
              <a:t>Face recognition can be regarded as a specific case of object-class detection. In object-class detection, the task is to find the locations and sizes of all objects in an image that belong to a given class. Examples include upper torsos, pedestrians, and cars.</a:t>
            </a:r>
            <a:endParaRPr lang="en-IN" dirty="0"/>
          </a:p>
        </p:txBody>
      </p:sp>
    </p:spTree>
    <p:extLst>
      <p:ext uri="{BB962C8B-B14F-4D97-AF65-F5344CB8AC3E}">
        <p14:creationId xmlns:p14="http://schemas.microsoft.com/office/powerpoint/2010/main" val="17437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3E65-D1B2-4ACA-BB84-CA593BBCF48E}"/>
              </a:ext>
            </a:extLst>
          </p:cNvPr>
          <p:cNvSpPr>
            <a:spLocks noGrp="1"/>
          </p:cNvSpPr>
          <p:nvPr>
            <p:ph type="title"/>
          </p:nvPr>
        </p:nvSpPr>
        <p:spPr/>
        <p:txBody>
          <a:bodyPr/>
          <a:lstStyle/>
          <a:p>
            <a:r>
              <a:rPr lang="en-IN" dirty="0"/>
              <a:t>Why we choose Face Recognition?</a:t>
            </a:r>
          </a:p>
        </p:txBody>
      </p:sp>
      <p:sp>
        <p:nvSpPr>
          <p:cNvPr id="3" name="Content Placeholder 2">
            <a:extLst>
              <a:ext uri="{FF2B5EF4-FFF2-40B4-BE49-F238E27FC236}">
                <a16:creationId xmlns:a16="http://schemas.microsoft.com/office/drawing/2014/main" id="{B813FEC0-2D79-4E26-AAF0-C88E398CCF80}"/>
              </a:ext>
            </a:extLst>
          </p:cNvPr>
          <p:cNvSpPr>
            <a:spLocks noGrp="1"/>
          </p:cNvSpPr>
          <p:nvPr>
            <p:ph idx="1"/>
          </p:nvPr>
        </p:nvSpPr>
        <p:spPr/>
        <p:txBody>
          <a:bodyPr/>
          <a:lstStyle/>
          <a:p>
            <a:pPr marL="0" indent="0">
              <a:buNone/>
            </a:pPr>
            <a:r>
              <a:rPr lang="en-US" dirty="0"/>
              <a:t> • Compatible with Modern Era.</a:t>
            </a:r>
          </a:p>
          <a:p>
            <a:pPr marL="0" indent="0">
              <a:buNone/>
            </a:pPr>
            <a:r>
              <a:rPr lang="en-US" dirty="0"/>
              <a:t>• Not common in JAVA</a:t>
            </a:r>
          </a:p>
          <a:p>
            <a:pPr marL="0" indent="0">
              <a:buNone/>
            </a:pPr>
            <a:r>
              <a:rPr lang="en-US" dirty="0"/>
              <a:t>.• Basic </a:t>
            </a:r>
            <a:r>
              <a:rPr lang="en-US" dirty="0" err="1"/>
              <a:t>programme</a:t>
            </a:r>
            <a:r>
              <a:rPr lang="en-US" dirty="0"/>
              <a:t> for Recognition(Recognition is not possible without Detection</a:t>
            </a:r>
          </a:p>
          <a:p>
            <a:pPr marL="0" indent="0">
              <a:buNone/>
            </a:pPr>
            <a:r>
              <a:rPr lang="en-US" dirty="0"/>
              <a:t> Security Maintenance and Media Empowering</a:t>
            </a:r>
          </a:p>
          <a:p>
            <a:pPr marL="0" indent="0">
              <a:buNone/>
            </a:pPr>
            <a:r>
              <a:rPr lang="en-US" dirty="0"/>
              <a:t>.• Needed for visual applications in Robotics.</a:t>
            </a:r>
            <a:endParaRPr lang="en-IN" dirty="0"/>
          </a:p>
        </p:txBody>
      </p:sp>
      <p:pic>
        <p:nvPicPr>
          <p:cNvPr id="5" name="Picture 4">
            <a:extLst>
              <a:ext uri="{FF2B5EF4-FFF2-40B4-BE49-F238E27FC236}">
                <a16:creationId xmlns:a16="http://schemas.microsoft.com/office/drawing/2014/main" id="{E10E9D87-B031-4A2F-A6D9-93C3EA00E6D2}"/>
              </a:ext>
            </a:extLst>
          </p:cNvPr>
          <p:cNvPicPr>
            <a:picLocks noChangeAspect="1"/>
          </p:cNvPicPr>
          <p:nvPr/>
        </p:nvPicPr>
        <p:blipFill>
          <a:blip r:embed="rId2"/>
          <a:stretch>
            <a:fillRect/>
          </a:stretch>
        </p:blipFill>
        <p:spPr>
          <a:xfrm>
            <a:off x="7597471" y="4292496"/>
            <a:ext cx="3824577" cy="1879704"/>
          </a:xfrm>
          <a:prstGeom prst="rect">
            <a:avLst/>
          </a:prstGeom>
        </p:spPr>
      </p:pic>
    </p:spTree>
    <p:extLst>
      <p:ext uri="{BB962C8B-B14F-4D97-AF65-F5344CB8AC3E}">
        <p14:creationId xmlns:p14="http://schemas.microsoft.com/office/powerpoint/2010/main" val="290546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FB59-5B6F-4E49-B652-038CE1F861D0}"/>
              </a:ext>
            </a:extLst>
          </p:cNvPr>
          <p:cNvSpPr>
            <a:spLocks noGrp="1"/>
          </p:cNvSpPr>
          <p:nvPr>
            <p:ph type="title"/>
          </p:nvPr>
        </p:nvSpPr>
        <p:spPr/>
        <p:txBody>
          <a:bodyPr/>
          <a:lstStyle/>
          <a:p>
            <a:r>
              <a:rPr lang="en-IN" b="1" dirty="0"/>
              <a:t>Human face detection</a:t>
            </a:r>
            <a:br>
              <a:rPr lang="en-IN" b="1" dirty="0"/>
            </a:br>
            <a:endParaRPr lang="en-IN" dirty="0"/>
          </a:p>
        </p:txBody>
      </p:sp>
      <p:sp>
        <p:nvSpPr>
          <p:cNvPr id="3" name="Content Placeholder 2">
            <a:extLst>
              <a:ext uri="{FF2B5EF4-FFF2-40B4-BE49-F238E27FC236}">
                <a16:creationId xmlns:a16="http://schemas.microsoft.com/office/drawing/2014/main" id="{74FF1737-544F-4046-A474-AA2A6193FE9C}"/>
              </a:ext>
            </a:extLst>
          </p:cNvPr>
          <p:cNvSpPr>
            <a:spLocks noGrp="1"/>
          </p:cNvSpPr>
          <p:nvPr>
            <p:ph idx="1"/>
          </p:nvPr>
        </p:nvSpPr>
        <p:spPr>
          <a:xfrm>
            <a:off x="1371600" y="1566333"/>
            <a:ext cx="9601200" cy="4301067"/>
          </a:xfrm>
        </p:spPr>
        <p:txBody>
          <a:bodyPr>
            <a:normAutofit/>
          </a:bodyPr>
          <a:lstStyle/>
          <a:p>
            <a:endParaRPr lang="en-IN" dirty="0"/>
          </a:p>
        </p:txBody>
      </p:sp>
      <p:pic>
        <p:nvPicPr>
          <p:cNvPr id="5" name="Picture 4">
            <a:extLst>
              <a:ext uri="{FF2B5EF4-FFF2-40B4-BE49-F238E27FC236}">
                <a16:creationId xmlns:a16="http://schemas.microsoft.com/office/drawing/2014/main" id="{51BD0F75-AF05-4308-97A3-EBEEFC38BD35}"/>
              </a:ext>
            </a:extLst>
          </p:cNvPr>
          <p:cNvPicPr>
            <a:picLocks noChangeAspect="1"/>
          </p:cNvPicPr>
          <p:nvPr/>
        </p:nvPicPr>
        <p:blipFill>
          <a:blip r:embed="rId2"/>
          <a:stretch>
            <a:fillRect/>
          </a:stretch>
        </p:blipFill>
        <p:spPr>
          <a:xfrm>
            <a:off x="2985408" y="1988954"/>
            <a:ext cx="6221184" cy="4061193"/>
          </a:xfrm>
          <a:prstGeom prst="rect">
            <a:avLst/>
          </a:prstGeom>
        </p:spPr>
      </p:pic>
    </p:spTree>
    <p:extLst>
      <p:ext uri="{BB962C8B-B14F-4D97-AF65-F5344CB8AC3E}">
        <p14:creationId xmlns:p14="http://schemas.microsoft.com/office/powerpoint/2010/main" val="151389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photo&#10;&#10;Description generated with very high confidence">
            <a:extLst>
              <a:ext uri="{FF2B5EF4-FFF2-40B4-BE49-F238E27FC236}">
                <a16:creationId xmlns:a16="http://schemas.microsoft.com/office/drawing/2014/main" id="{50FDFFA0-4B53-4C02-9E9E-5495E8295375}"/>
              </a:ext>
            </a:extLst>
          </p:cNvPr>
          <p:cNvPicPr>
            <a:picLocks noChangeAspect="1"/>
          </p:cNvPicPr>
          <p:nvPr/>
        </p:nvPicPr>
        <p:blipFill>
          <a:blip r:embed="rId2"/>
          <a:stretch>
            <a:fillRect/>
          </a:stretch>
        </p:blipFill>
        <p:spPr>
          <a:xfrm>
            <a:off x="6411641" y="2468656"/>
            <a:ext cx="5105445" cy="3305775"/>
          </a:xfrm>
          <a:prstGeom prst="rect">
            <a:avLst/>
          </a:prstGeom>
        </p:spPr>
      </p:pic>
      <p:sp>
        <p:nvSpPr>
          <p:cNvPr id="2" name="Title 1">
            <a:extLst>
              <a:ext uri="{FF2B5EF4-FFF2-40B4-BE49-F238E27FC236}">
                <a16:creationId xmlns:a16="http://schemas.microsoft.com/office/drawing/2014/main" id="{44FBBDB3-8AB8-40F0-BC3A-5C361F2A274E}"/>
              </a:ext>
            </a:extLst>
          </p:cNvPr>
          <p:cNvSpPr>
            <a:spLocks noGrp="1"/>
          </p:cNvSpPr>
          <p:nvPr>
            <p:ph type="title"/>
          </p:nvPr>
        </p:nvSpPr>
        <p:spPr>
          <a:xfrm>
            <a:off x="1023562" y="685800"/>
            <a:ext cx="10493524" cy="1485900"/>
          </a:xfrm>
        </p:spPr>
        <p:txBody>
          <a:bodyPr>
            <a:normAutofit/>
          </a:bodyPr>
          <a:lstStyle/>
          <a:p>
            <a:r>
              <a:rPr lang="en-IN"/>
              <a:t>Procedure at a Glance:-</a:t>
            </a:r>
            <a:endParaRPr lang="en-IN" dirty="0"/>
          </a:p>
        </p:txBody>
      </p:sp>
      <p:graphicFrame>
        <p:nvGraphicFramePr>
          <p:cNvPr id="8" name="Content Placeholder 2">
            <a:extLst>
              <a:ext uri="{FF2B5EF4-FFF2-40B4-BE49-F238E27FC236}">
                <a16:creationId xmlns:a16="http://schemas.microsoft.com/office/drawing/2014/main" id="{83CCA1F4-80D7-43C8-BEEB-4631235C27D5}"/>
              </a:ext>
            </a:extLst>
          </p:cNvPr>
          <p:cNvGraphicFramePr>
            <a:graphicFrameLocks noGrp="1"/>
          </p:cNvGraphicFramePr>
          <p:nvPr>
            <p:ph idx="1"/>
            <p:extLst>
              <p:ext uri="{D42A27DB-BD31-4B8C-83A1-F6EECF244321}">
                <p14:modId xmlns:p14="http://schemas.microsoft.com/office/powerpoint/2010/main" val="589341722"/>
              </p:ext>
            </p:extLst>
          </p:nvPr>
        </p:nvGraphicFramePr>
        <p:xfrm>
          <a:off x="1023562" y="2286000"/>
          <a:ext cx="5072437"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608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0DDA-3074-4C75-892F-21321928FC6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97CD125-3A2A-41CE-9225-DF20D8BDF790}"/>
              </a:ext>
            </a:extLst>
          </p:cNvPr>
          <p:cNvPicPr>
            <a:picLocks noGrp="1" noChangeAspect="1"/>
          </p:cNvPicPr>
          <p:nvPr>
            <p:ph idx="1"/>
          </p:nvPr>
        </p:nvPicPr>
        <p:blipFill>
          <a:blip r:embed="rId2"/>
          <a:stretch>
            <a:fillRect/>
          </a:stretch>
        </p:blipFill>
        <p:spPr>
          <a:xfrm>
            <a:off x="2782957" y="1073426"/>
            <a:ext cx="7434469" cy="5098774"/>
          </a:xfrm>
        </p:spPr>
      </p:pic>
    </p:spTree>
    <p:extLst>
      <p:ext uri="{BB962C8B-B14F-4D97-AF65-F5344CB8AC3E}">
        <p14:creationId xmlns:p14="http://schemas.microsoft.com/office/powerpoint/2010/main" val="382952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0F1DEE-2FC9-43A0-AB8E-F4376A4DB4B4}"/>
              </a:ext>
            </a:extLst>
          </p:cNvPr>
          <p:cNvPicPr>
            <a:picLocks noChangeAspect="1"/>
          </p:cNvPicPr>
          <p:nvPr/>
        </p:nvPicPr>
        <p:blipFill>
          <a:blip r:embed="rId2"/>
          <a:stretch>
            <a:fillRect/>
          </a:stretch>
        </p:blipFill>
        <p:spPr>
          <a:xfrm>
            <a:off x="8331343" y="1515652"/>
            <a:ext cx="3191790" cy="3928357"/>
          </a:xfrm>
          <a:prstGeom prst="rect">
            <a:avLst/>
          </a:prstGeom>
        </p:spPr>
      </p:pic>
      <p:sp>
        <p:nvSpPr>
          <p:cNvPr id="2" name="Title 1">
            <a:extLst>
              <a:ext uri="{FF2B5EF4-FFF2-40B4-BE49-F238E27FC236}">
                <a16:creationId xmlns:a16="http://schemas.microsoft.com/office/drawing/2014/main" id="{59D44CF4-4BD6-4D49-8F13-CC53FC8959DB}"/>
              </a:ext>
            </a:extLst>
          </p:cNvPr>
          <p:cNvSpPr>
            <a:spLocks noGrp="1"/>
          </p:cNvSpPr>
          <p:nvPr>
            <p:ph type="title"/>
          </p:nvPr>
        </p:nvSpPr>
        <p:spPr>
          <a:xfrm>
            <a:off x="784743" y="685800"/>
            <a:ext cx="5958837" cy="1485900"/>
          </a:xfrm>
        </p:spPr>
        <p:txBody>
          <a:bodyPr>
            <a:normAutofit/>
          </a:bodyPr>
          <a:lstStyle/>
          <a:p>
            <a:r>
              <a:rPr lang="en-IN"/>
              <a:t>OpenCV</a:t>
            </a:r>
            <a:endParaRPr lang="en-IN" dirty="0"/>
          </a:p>
        </p:txBody>
      </p:sp>
      <p:sp>
        <p:nvSpPr>
          <p:cNvPr id="3" name="Content Placeholder 2">
            <a:extLst>
              <a:ext uri="{FF2B5EF4-FFF2-40B4-BE49-F238E27FC236}">
                <a16:creationId xmlns:a16="http://schemas.microsoft.com/office/drawing/2014/main" id="{37F30793-F423-4A40-B1F0-F3EC861B0D10}"/>
              </a:ext>
            </a:extLst>
          </p:cNvPr>
          <p:cNvSpPr>
            <a:spLocks noGrp="1"/>
          </p:cNvSpPr>
          <p:nvPr>
            <p:ph idx="1"/>
          </p:nvPr>
        </p:nvSpPr>
        <p:spPr>
          <a:xfrm>
            <a:off x="784743" y="2286000"/>
            <a:ext cx="5958837" cy="3581400"/>
          </a:xfrm>
        </p:spPr>
        <p:txBody>
          <a:bodyPr>
            <a:normAutofit/>
          </a:bodyPr>
          <a:lstStyle/>
          <a:p>
            <a:r>
              <a:rPr lang="en-US" b="1"/>
              <a:t>OpenCV</a:t>
            </a:r>
            <a:r>
              <a:rPr lang="en-US"/>
              <a:t> (</a:t>
            </a:r>
            <a:r>
              <a:rPr lang="en-US" i="1"/>
              <a:t>Open Source Computer Vision</a:t>
            </a:r>
            <a:r>
              <a:rPr lang="en-US"/>
              <a:t>) is a library of programming functions mainly aimed at real-time </a:t>
            </a:r>
            <a:r>
              <a:rPr lang="en-US" u="sng"/>
              <a:t>computer vision</a:t>
            </a:r>
            <a:endParaRPr lang="en-IN" dirty="0"/>
          </a:p>
        </p:txBody>
      </p:sp>
    </p:spTree>
    <p:extLst>
      <p:ext uri="{BB962C8B-B14F-4D97-AF65-F5344CB8AC3E}">
        <p14:creationId xmlns:p14="http://schemas.microsoft.com/office/powerpoint/2010/main" val="34013107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1553</TotalTime>
  <Words>277</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Franklin Gothic Book</vt:lpstr>
      <vt:lpstr>Wingdings</vt:lpstr>
      <vt:lpstr>Crop</vt:lpstr>
      <vt:lpstr>Face RECOGNITION AND ALBUM SEPARATION based on OpenCV</vt:lpstr>
      <vt:lpstr>Objective:-</vt:lpstr>
      <vt:lpstr>FACE DETECTION</vt:lpstr>
      <vt:lpstr>FACE RECOGNITION:-</vt:lpstr>
      <vt:lpstr>Why we choose Face Recognition?</vt:lpstr>
      <vt:lpstr>Human face detection </vt:lpstr>
      <vt:lpstr>Procedure at a Glance:-</vt:lpstr>
      <vt:lpstr>PowerPoint Presentation</vt:lpstr>
      <vt:lpstr>OpenCV</vt:lpstr>
      <vt:lpstr>Classifier:-</vt:lpstr>
      <vt:lpstr>HAAR CLASSIFIER</vt:lpstr>
      <vt:lpstr>LBP CLASSIFIER</vt:lpstr>
      <vt:lpstr>Histogram</vt:lpstr>
      <vt:lpstr>Dataset:-</vt:lpstr>
      <vt:lpstr>Why training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with OpenCV</dc:title>
  <dc:creator>meghana reddy</dc:creator>
  <cp:lastModifiedBy>meghana reddy</cp:lastModifiedBy>
  <cp:revision>33</cp:revision>
  <dcterms:created xsi:type="dcterms:W3CDTF">2018-06-13T17:56:12Z</dcterms:created>
  <dcterms:modified xsi:type="dcterms:W3CDTF">2018-06-23T06:17:40Z</dcterms:modified>
</cp:coreProperties>
</file>