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96" r:id="rId1"/>
  </p:sldMasterIdLst>
  <p:notesMasterIdLst>
    <p:notesMasterId r:id="rId2"/>
  </p:notesMasterIdLst>
  <p:sldIdLst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62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tableStyles" Target="tableStyles.xml"/><Relationship Id="rId22" Type="http://schemas.openxmlformats.org/officeDocument/2006/relationships/presProps" Target="presProps.xml"/><Relationship Id="rId23" Type="http://schemas.openxmlformats.org/officeDocument/2006/relationships/viewProps" Target="viewProps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87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B2D7E00-816D-4517-8384-E07339863652}" type="datetimeFigureOut">
              <a:rPr lang="en-US" smtClean="0"/>
            </a:fld>
            <a:endParaRPr lang="en-IN"/>
          </a:p>
        </p:txBody>
      </p:sp>
      <p:sp>
        <p:nvSpPr>
          <p:cNvPr id="104868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8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69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A1C5CC85-235D-46F5-8442-35985E47F43B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0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dirty="0" lang="en-US" smtClean="0"/>
          </a:p>
          <a:p>
            <a:r>
              <a:rPr dirty="0" lang="en-US" smtClean="0"/>
              <a:t>K.PRIYANKA</a:t>
            </a:r>
          </a:p>
          <a:p>
            <a:r>
              <a:rPr dirty="0" lang="en-US" smtClean="0"/>
              <a:t>B15IT002</a:t>
            </a:r>
          </a:p>
          <a:p>
            <a:r>
              <a:rPr dirty="0" lang="en-US" smtClean="0"/>
              <a:t>IT</a:t>
            </a:r>
            <a:endParaRPr dirty="0" lang="en-IN"/>
          </a:p>
        </p:txBody>
      </p:sp>
      <p:sp>
        <p:nvSpPr>
          <p:cNvPr id="104860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A1C5CC85-235D-46F5-8442-35985E47F43B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10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r>
              <a:rPr dirty="0" lang="en-US" smtClean="0"/>
              <a:t>INTRODUCTION</a:t>
            </a:r>
            <a:endParaRPr dirty="0" lang="en-IN"/>
          </a:p>
        </p:txBody>
      </p:sp>
      <p:sp>
        <p:nvSpPr>
          <p:cNvPr id="10486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A1C5CC85-235D-46F5-8442-35985E47F43B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bg>
      <p:bgRef idx="1002">
        <a:schemeClr val="bg2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anchor="b" bIns="0" rIns="18288" tIns="0" vert="horz">
            <a:norm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b="1" sz="56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algn="tl" blurRad="38100" dir="5400000" dist="25400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29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algn="r" indent="0" marL="0" marR="45720">
              <a:buNone/>
              <a:defRPr>
                <a:solidFill>
                  <a:schemeClr val="tx1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486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48631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2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76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7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4867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5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486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0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4860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bg>
      <p:bgRef idx="1002">
        <a:schemeClr val="bg2"/>
      </p:bgRef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anchor="b" bIns="0" tIns="0" vert="horz">
            <a:no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baseline="0" b="1" cap="none" dirty="0" sz="5600" lang="en-US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algn="tl" blurRad="38100" dir="5400000" dist="25400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6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anchor="t" lIns="45720" rIns="45720"/>
          <a:lstStyle>
            <a:lvl1pPr indent="0" marL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58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4858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45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4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4864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anchor="b" tIns="45720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0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anchor="ctr" bIns="0" lIns="45720" rIns="45720" tIns="0">
            <a:noAutofit/>
          </a:bodyPr>
          <a:lstStyle>
            <a:lvl1pPr indent="0" marL="0">
              <a:buNone/>
              <a:defRPr baseline="0" b="1" cap="none" sz="2400">
                <a:solidFill>
                  <a:schemeClr val="tx2"/>
                </a:solidFill>
                <a:effectLst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51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anchor="ctr" bIns="0" lIns="45720" rIns="45720" tIns="0"/>
          <a:lstStyle>
            <a:lvl1pPr indent="0" marL="0">
              <a:buNone/>
              <a:defRPr baseline="0" b="1" cap="none" sz="2400">
                <a:solidFill>
                  <a:schemeClr val="tx2"/>
                </a:solidFill>
                <a:effectLst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52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53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5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4865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anchor="b" bIns="0" tIns="45720" vert="horz">
            <a:norm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b="0" sz="50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9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4859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4866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anchor="b" lIns="0">
            <a:noAutofit/>
          </a:bodyPr>
          <a:lstStyle>
            <a:lvl1pPr algn="l" rtl="0">
              <a:spcBef>
                <a:spcPct val="0"/>
              </a:spcBef>
              <a:buNone/>
              <a:defRPr b="0" sz="26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81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algn="l" indent="0" marL="0">
              <a:buNone/>
              <a:defRPr sz="1400"/>
            </a:lvl1pPr>
            <a:lvl2pPr algn="l" indent="0">
              <a:buNone/>
              <a:defRPr sz="1200"/>
            </a:lvl2pPr>
            <a:lvl3pPr algn="l" indent="0">
              <a:buNone/>
              <a:defRPr sz="1000"/>
            </a:lvl3pPr>
            <a:lvl4pPr algn="l" indent="0">
              <a:buNone/>
              <a:defRPr sz="900"/>
            </a:lvl4pPr>
            <a:lvl5pPr algn="l" indent="0"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82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8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4868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algn="tl" blurRad="63500" dir="7500000" dist="38500" kx="100000" rotWithShape="0" sx="98500" sy="10008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>
        <p:nvSpPr>
          <p:cNvPr id="1048666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/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algn="tl" blurRad="19685" dir="12900000" dist="6350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anchor="b" bIns="45720" lIns="45720" rIns="45720" tIns="45720" vert="horz"/>
          <a:lstStyle>
            <a:lvl1pPr algn="l">
              <a:buNone/>
              <a:defRPr b="1" sz="2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anchor="t" bIns="45720" lIns="64008" rIns="45720"/>
          <a:lstStyle>
            <a:lvl1pPr algn="l" indent="0" marL="0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4867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1048672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/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indent="0" marL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dirty="0" kumimoji="0" lang="en-US"/>
          </a:p>
        </p:txBody>
      </p:sp>
      <p:sp>
        <p:nvSpPr>
          <p:cNvPr id="1048673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674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7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8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/>
        </p:spPr>
        <p:txBody>
          <a:bodyPr anchor="b" bIns="0" lIns="0" rIns="0" vert="horz">
            <a:normAutofit/>
          </a:bodyPr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79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 smtClean="0"/>
              <a:t>Click to edit Master text styles</a:t>
            </a:r>
          </a:p>
          <a:p>
            <a:pPr eaLnBrk="1" hangingPunct="1" latinLnBrk="0" lvl="1"/>
            <a:r>
              <a:rPr kumimoji="0" lang="en-US" smtClean="0"/>
              <a:t>Second level</a:t>
            </a:r>
          </a:p>
          <a:p>
            <a:pPr eaLnBrk="1" hangingPunct="1" latinLnBrk="0" lvl="2"/>
            <a:r>
              <a:rPr kumimoji="0" lang="en-US" smtClean="0"/>
              <a:t>Third level</a:t>
            </a:r>
          </a:p>
          <a:p>
            <a:pPr eaLnBrk="1" hangingPunct="1" latinLnBrk="0" lvl="3"/>
            <a:r>
              <a:rPr kumimoji="0" lang="en-US" smtClean="0"/>
              <a:t>Fourth level</a:t>
            </a:r>
          </a:p>
          <a:p>
            <a:pPr eaLnBrk="1" hangingPunct="1" latinLnBrk="0" lvl="4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8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b" bIns="0" lIns="0" rIns="0" tIns="0" vert="horz"/>
          <a:lstStyle>
            <a:lvl1pPr algn="l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48581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/>
        </p:spPr>
        <p:txBody>
          <a:bodyPr anchor="b" bIns="0" lIns="0" rIns="0" tIns="0" vert="horz"/>
          <a:lstStyle>
            <a:lvl1pPr algn="l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2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/>
        </p:spPr>
        <p:txBody>
          <a:bodyPr anchor="b" bIns="0" lIns="0" rIns="0" tIns="0" vert="horz"/>
          <a:lstStyle>
            <a:lvl1pPr algn="r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  <p:grpSp>
        <p:nvGrpSpPr>
          <p:cNvPr id="13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048583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16000">
                    <a:schemeClr val="accent2">
                      <a:shade val="75000"/>
                      <a:alpha val="56000"/>
                    </a:schemeClr>
                  </a:gs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  <p:sp>
          <p:nvSpPr>
            <p:cNvPr id="1048584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33000">
                    <a:schemeClr val="accent2">
                      <a:alpha val="56000"/>
                    </a:schemeClr>
                  </a:gs>
                  <a:gs pos="44000">
                    <a:schemeClr val="accent1"/>
                  </a:gs>
                  <a:gs pos="74000">
                    <a:schemeClr val="accent4"/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</p:grp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eaLnBrk="1" hangingPunct="1" latinLnBrk="0" rtl="0">
        <a:spcBef>
          <a:spcPct val="0"/>
        </a:spcBef>
        <a:buNone/>
        <a:defRPr b="0" sz="5000" kern="1200" kumimoji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algn="l" eaLnBrk="1" hangingPunct="1" indent="-274320" latinLnBrk="0" marL="274320" rtl="0">
        <a:spcBef>
          <a:spcPct val="20000"/>
        </a:spcBef>
        <a:buClr>
          <a:schemeClr val="accent3"/>
        </a:buClr>
        <a:buSzPct val="95000"/>
        <a:buFont typeface="Wingdings 2"/>
        <a:buChar char=""/>
        <a:defRPr sz="26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46888" latinLnBrk="0" marL="640080" rtl="0">
        <a:spcBef>
          <a:spcPct val="20000"/>
        </a:spcBef>
        <a:buClr>
          <a:schemeClr val="accent1"/>
        </a:buClr>
        <a:buSzPct val="85000"/>
        <a:buFont typeface="Wingdings 2"/>
        <a:buChar char=""/>
        <a:defRPr sz="24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indent="-246888" latinLnBrk="0" marL="914400" rtl="0">
        <a:spcBef>
          <a:spcPct val="20000"/>
        </a:spcBef>
        <a:buClr>
          <a:schemeClr val="accent2"/>
        </a:buClr>
        <a:buSzPct val="70000"/>
        <a:buFont typeface="Wingdings 2"/>
        <a:buChar char=""/>
        <a:defRPr sz="21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210312" latinLnBrk="0" marL="1188720" rtl="0">
        <a:spcBef>
          <a:spcPct val="20000"/>
        </a:spcBef>
        <a:buClr>
          <a:schemeClr val="accent3"/>
        </a:buClr>
        <a:buSzPct val="65000"/>
        <a:buFont typeface="Wingdings 2"/>
        <a:buChar char="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210312" latinLnBrk="0" marL="1463040" rtl="0">
        <a:spcBef>
          <a:spcPct val="20000"/>
        </a:spcBef>
        <a:buClr>
          <a:schemeClr val="accent4"/>
        </a:buClr>
        <a:buSzPct val="65000"/>
        <a:buFont typeface="Wingdings 2"/>
        <a:buChar char="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210312" latinLnBrk="0" marL="1737360" rtl="0">
        <a:spcBef>
          <a:spcPct val="20000"/>
        </a:spcBef>
        <a:buClr>
          <a:schemeClr val="accent5"/>
        </a:buClr>
        <a:buSzPct val="80000"/>
        <a:buFont typeface="Wingdings 2"/>
        <a:buChar char="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indent="-182880" latinLnBrk="0" marL="1920240" rtl="0">
        <a:spcBef>
          <a:spcPct val="20000"/>
        </a:spcBef>
        <a:buClr>
          <a:schemeClr val="accent6"/>
        </a:buClr>
        <a:buSzPct val="80000"/>
        <a:buFont typeface="Wingdings 2"/>
        <a:buChar char=""/>
        <a:defRPr baseline="0" sz="16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indent="-182880" latinLnBrk="0" marL="2194560" rtl="0">
        <a:spcBef>
          <a:spcPct val="20000"/>
        </a:spcBef>
        <a:buClr>
          <a:schemeClr val="tx2"/>
        </a:buClr>
        <a:buChar char="•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indent="-182880" latinLnBrk="0" marL="2468880" rtl="0">
        <a:spcBef>
          <a:spcPct val="20000"/>
        </a:spcBef>
        <a:buClr>
          <a:schemeClr val="tx2"/>
        </a:buClr>
        <a:buFontTx/>
        <a:buChar char="•"/>
        <a:defRPr baseline="0" sz="14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3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4"/>
          <p:cNvSpPr>
            <a:spLocks noGrp="1"/>
          </p:cNvSpPr>
          <p:nvPr>
            <p:ph type="title"/>
          </p:nvPr>
        </p:nvSpPr>
        <p:spPr>
          <a:xfrm>
            <a:off x="914400" y="2590800"/>
            <a:ext cx="7388352" cy="990600"/>
          </a:xfrm>
        </p:spPr>
        <p:txBody>
          <a:bodyPr/>
          <a:p>
            <a:r>
              <a:rPr sz="4800" smtClean="0"/>
              <a:t>BLUE BRAIN TECHNOLOGY</a:t>
            </a:r>
            <a:endParaRPr dirty="0" sz="4800" lang="en-IN"/>
          </a:p>
        </p:txBody>
      </p:sp>
      <p:sp>
        <p:nvSpPr>
          <p:cNvPr id="1048591" name="Text Placeholder 5"/>
          <p:cNvSpPr>
            <a:spLocks noGrp="1"/>
          </p:cNvSpPr>
          <p:nvPr>
            <p:ph type="body" idx="1"/>
          </p:nvPr>
        </p:nvSpPr>
        <p:spPr>
          <a:xfrm>
            <a:off x="533400" y="4724400"/>
            <a:ext cx="8156448" cy="1905000"/>
          </a:xfrm>
        </p:spPr>
        <p:txBody>
          <a:bodyPr>
            <a:normAutofit fontScale="62500" lnSpcReduction="20000"/>
          </a:bodyPr>
          <a:p>
            <a:r>
              <a:rPr dirty="0" sz="4800" lang="en-US" smtClean="0"/>
              <a:t>			    </a:t>
            </a:r>
            <a:r>
              <a:rPr dirty="0" sz="4800" lang="en-US" smtClean="0"/>
              <a:t>                                     </a:t>
            </a:r>
            <a:r>
              <a:rPr dirty="0" sz="4800" lang="en-US" smtClean="0"/>
              <a:t>Submitted by</a:t>
            </a:r>
          </a:p>
          <a:p>
            <a:r>
              <a:rPr dirty="0" sz="4000" lang="en-US" smtClean="0"/>
              <a:t>                                                                                   </a:t>
            </a:r>
            <a:endParaRPr dirty="0" sz="4000" lang="en-US" smtClean="0"/>
          </a:p>
          <a:p>
            <a:r>
              <a:rPr altLang="en-GB" b="1" dirty="0" sz="4000" lang="en-US" smtClean="0"/>
              <a:t> </a:t>
            </a:r>
            <a:r>
              <a:rPr altLang="en-GB" b="1" dirty="0" sz="4000" lang="en-US" smtClean="0"/>
              <a:t>P</a:t>
            </a:r>
            <a:r>
              <a:rPr altLang="en-GB" b="1" dirty="0" sz="4000" lang="en-US" smtClean="0"/>
              <a:t>r</a:t>
            </a:r>
            <a:r>
              <a:rPr altLang="en-GB" b="1" dirty="0" sz="4000" lang="en-US" smtClean="0"/>
              <a:t>e</a:t>
            </a:r>
            <a:r>
              <a:rPr altLang="en-GB" b="1" dirty="0" sz="4000" lang="en-US" smtClean="0"/>
              <a:t>e</a:t>
            </a:r>
            <a:r>
              <a:rPr altLang="en-GB" b="1" dirty="0" sz="4000" lang="en-US" smtClean="0"/>
              <a:t>t</a:t>
            </a:r>
            <a:r>
              <a:rPr altLang="en-GB" b="1" dirty="0" sz="4000" lang="en-US" smtClean="0"/>
              <a:t>h</a:t>
            </a:r>
            <a:r>
              <a:rPr altLang="en-GB" b="1" dirty="0" sz="4000" lang="en-US" smtClean="0"/>
              <a:t>a</a:t>
            </a:r>
            <a:r>
              <a:rPr altLang="en-GB" b="1" dirty="0" sz="4000" lang="en-US" smtClean="0"/>
              <a:t>m</a:t>
            </a:r>
            <a:r>
              <a:rPr altLang="en-GB" b="1" dirty="0" sz="4000" lang="en-US" smtClean="0"/>
              <a:t> </a:t>
            </a:r>
            <a:r>
              <a:rPr altLang="en-GB" b="1" dirty="0" sz="4000" lang="en-US" smtClean="0"/>
              <a:t>arun</a:t>
            </a:r>
            <a:endParaRPr dirty="0" sz="4000" lang="en-US" smtClean="0"/>
          </a:p>
          <a:p>
            <a:r>
              <a:rPr altLang="en-GB" b="1" dirty="0" sz="4000" lang="en-US" smtClean="0"/>
              <a:t>1</a:t>
            </a:r>
            <a:r>
              <a:rPr altLang="en-GB" b="1" dirty="0" sz="4000" lang="en-US" smtClean="0"/>
              <a:t>5</a:t>
            </a:r>
            <a:r>
              <a:rPr altLang="en-GB" b="1" dirty="0" sz="4000" lang="en-US" smtClean="0"/>
              <a:t>6</a:t>
            </a:r>
            <a:r>
              <a:rPr altLang="en-GB" b="1" dirty="0" sz="4000" lang="en-US" smtClean="0"/>
              <a:t>4</a:t>
            </a:r>
            <a:r>
              <a:rPr altLang="en-GB" b="1" dirty="0" sz="4000" lang="en-US" smtClean="0"/>
              <a:t>1</a:t>
            </a:r>
            <a:r>
              <a:rPr altLang="en-GB" b="1" dirty="0" sz="4000" lang="en-US" smtClean="0"/>
              <a:t>A</a:t>
            </a:r>
            <a:r>
              <a:rPr altLang="en-GB" b="1" dirty="0" sz="4000" lang="en-US" smtClean="0"/>
              <a:t>5</a:t>
            </a:r>
            <a:r>
              <a:rPr altLang="en-GB" b="1" dirty="0" sz="4000" lang="en-US" smtClean="0"/>
              <a:t>k</a:t>
            </a:r>
            <a:r>
              <a:rPr altLang="en-GB" b="1" dirty="0" sz="4000" lang="en-US" smtClean="0"/>
              <a:t>7</a:t>
            </a:r>
            <a:endParaRPr dirty="0" sz="4000" lang="en-US" smtClean="0"/>
          </a:p>
          <a:p>
            <a:r>
              <a:rPr altLang="en-GB" b="1" dirty="0" sz="4000" lang="en-US" smtClean="0"/>
              <a:t> </a:t>
            </a:r>
            <a:r>
              <a:rPr altLang="en-GB" b="1" dirty="0" sz="4000" lang="en-US" smtClean="0"/>
              <a:t> </a:t>
            </a:r>
            <a:r>
              <a:rPr altLang="en-GB" b="1" dirty="0" sz="4000" lang="en-US" smtClean="0"/>
              <a:t> </a:t>
            </a:r>
            <a:r>
              <a:rPr altLang="en-GB" b="1" dirty="0" sz="4000" lang="en-US" smtClean="0"/>
              <a:t> </a:t>
            </a:r>
            <a:r>
              <a:rPr altLang="en-GB" b="1" dirty="0" sz="4000" lang="en-US" smtClean="0"/>
              <a:t>C</a:t>
            </a:r>
            <a:r>
              <a:rPr altLang="en-GB" b="1" dirty="0" sz="4000" lang="en-US" smtClean="0"/>
              <a:t>S</a:t>
            </a:r>
            <a:r>
              <a:rPr altLang="en-GB" b="1" dirty="0" sz="4000" lang="en-US" smtClean="0"/>
              <a:t>E</a:t>
            </a:r>
            <a:r>
              <a:rPr b="1" dirty="0" sz="4000" lang="en-US" smtClean="0"/>
              <a:t>  </a:t>
            </a:r>
            <a:endParaRPr dirty="0" sz="4000" lang="en-US" smtClean="0"/>
          </a:p>
        </p:txBody>
      </p:sp>
      <p:sp>
        <p:nvSpPr>
          <p:cNvPr id="1048592" name="Rectangle 3"/>
          <p:cNvSpPr/>
          <p:nvPr/>
        </p:nvSpPr>
        <p:spPr>
          <a:xfrm>
            <a:off x="1981200" y="838200"/>
            <a:ext cx="6324600" cy="624840"/>
          </a:xfrm>
          <a:prstGeom prst="rect"/>
        </p:spPr>
        <p:txBody>
          <a:bodyPr wrap="square">
            <a:spAutoFit/>
          </a:bodyPr>
          <a:p>
            <a:r>
              <a:rPr altLang="en-GB" b="1" dirty="0" lang="en-US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altLang="en-GB" b="1" dirty="0" lang="en-US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altLang="en-GB" b="1" dirty="0" lang="en-US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altLang="en-GB" b="1" dirty="0" lang="en-US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altLang="en-GB" b="1" dirty="0" lang="en-US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altLang="en-GB" b="1" dirty="0" lang="en-US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altLang="en-GB" b="1" dirty="0" lang="en-US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altLang="en-GB" b="1" dirty="0" lang="en-US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altLang="en-GB" b="1" dirty="0" lang="en-US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altLang="en-GB" b="1" dirty="0" lang="en-US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altLang="en-GB" b="1" dirty="0" lang="en-US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altLang="en-GB" b="1" dirty="0" lang="en-US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altLang="en-GB" b="1" dirty="0" lang="en-US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altLang="en-GB" b="1" dirty="0" lang="en-US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altLang="en-GB" b="1" dirty="0" lang="en-US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altLang="en-GB" b="1" dirty="0" lang="en-US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altLang="en-GB" b="1" dirty="0" lang="en-US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altLang="en-GB" b="1" dirty="0" lang="en-US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altLang="en-GB" b="1" dirty="0" lang="en-US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altLang="en-GB" b="1" dirty="0" lang="en-US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altLang="en-GB" b="1" dirty="0" lang="en-US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altLang="en-GB" b="1" dirty="0" lang="en-US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altLang="en-GB" b="1" dirty="0" lang="en-US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altLang="en-GB" b="1" dirty="0" lang="en-US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altLang="en-GB" b="1" dirty="0" lang="en-US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altLang="en-GB" b="1" dirty="0" lang="en-US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altLang="en-GB" b="1" dirty="0" lang="en-US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altLang="en-GB" b="1" dirty="0" lang="en-US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altLang="en-GB" b="1" dirty="0" lang="en-US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altLang="en-GB" b="1" dirty="0" lang="en-US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altLang="en-GB" b="1" dirty="0" lang="en-US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ollage</a:t>
            </a:r>
            <a:r>
              <a:rPr altLang="en-GB" b="1" dirty="0" lang="en-US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altLang="en-GB" b="1" dirty="0" lang="en-US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altLang="en-GB" b="1" dirty="0" lang="en-US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altLang="en-GB" b="1" dirty="0" lang="en-US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altLang="en-GB" b="1" dirty="0" lang="en-US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altLang="en-GB" b="1" dirty="0" lang="en-US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altLang="en-GB" b="1" dirty="0" lang="en-US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gineering</a:t>
            </a:r>
            <a:br>
              <a:rPr b="1" dirty="0"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dirty="0"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endParaRPr dirty="0" i="1" lang="en-IN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3"/>
          <p:cNvSpPr>
            <a:spLocks noGrp="1"/>
          </p:cNvSpPr>
          <p:nvPr>
            <p:ph type="title"/>
          </p:nvPr>
        </p:nvSpPr>
        <p:spPr>
          <a:xfrm>
            <a:off x="530352" y="228600"/>
            <a:ext cx="7772400" cy="1143000"/>
          </a:xfrm>
        </p:spPr>
        <p:txBody>
          <a:bodyPr/>
          <a:p>
            <a:r>
              <a:rPr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BLUE BRAIN POWER</a:t>
            </a:r>
            <a:endParaRPr dirty="0" lang="en-IN">
              <a:solidFill>
                <a:schemeClr val="accent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23" name="Text Placeholder 4"/>
          <p:cNvSpPr>
            <a:spLocks noGrp="1"/>
          </p:cNvSpPr>
          <p:nvPr>
            <p:ph type="body" idx="1"/>
          </p:nvPr>
        </p:nvSpPr>
        <p:spPr>
          <a:xfrm>
            <a:off x="304800" y="1600200"/>
            <a:ext cx="6096000" cy="4953000"/>
          </a:xfrm>
        </p:spPr>
        <p:txBody>
          <a:bodyPr>
            <a:normAutofit fontScale="96429" lnSpcReduction="10000"/>
          </a:bodyPr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dirty="0" sz="2800" lang="en-US" smtClean="0">
                <a:latin typeface="Times New Roman" pitchFamily="18" charset="0"/>
                <a:cs typeface="Times New Roman" pitchFamily="18" charset="0"/>
              </a:rPr>
              <a:t>Blue Brain will reveal many existing aspects of the brain circuits ,memory capacity and how memories are lost.</a:t>
            </a:r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endParaRPr dirty="0" sz="2800" lang="en-US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dirty="0" sz="2800" lang="en-US" smtClean="0">
                <a:latin typeface="Times New Roman" pitchFamily="18" charset="0"/>
                <a:cs typeface="Times New Roman" pitchFamily="18" charset="0"/>
              </a:rPr>
              <a:t>The modeling is also able to work out best way to compensate and repair error circuits.</a:t>
            </a:r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endParaRPr dirty="0" sz="2800" lang="en-US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dirty="0" sz="2800" lang="en-US" smtClean="0">
                <a:latin typeface="Times New Roman" pitchFamily="18" charset="0"/>
                <a:cs typeface="Times New Roman" pitchFamily="18" charset="0"/>
              </a:rPr>
              <a:t>The blue brain model can be used to detect  and test treatment strategies for neurological diseases.</a:t>
            </a:r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endParaRPr dirty="0" sz="2800" lang="en-IN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97158" name="Picture 2" descr="C:\Users\ADMIN\Downloads\2017-10-04-21-50-48-870.jp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324600" y="1828800"/>
            <a:ext cx="2514600" cy="3962400"/>
          </a:xfrm>
          <a:prstGeom prst="rect"/>
          <a:noFill/>
        </p:spPr>
      </p:pic>
    </p:spTree>
  </p:cSld>
  <p:clrMapOvr>
    <a:masterClrMapping/>
  </p:clrMapOvr>
  <p:transition>
    <p:split dir="in" orient="vert"/>
  </p:transition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3"/>
          <p:cNvSpPr>
            <a:spLocks noGrp="1"/>
          </p:cNvSpPr>
          <p:nvPr>
            <p:ph type="title"/>
          </p:nvPr>
        </p:nvSpPr>
        <p:spPr>
          <a:xfrm>
            <a:off x="2590800" y="533400"/>
            <a:ext cx="5711952" cy="914400"/>
          </a:xfrm>
        </p:spPr>
        <p:txBody>
          <a:bodyPr/>
          <a:p>
            <a:r>
              <a:rPr sz="480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ADVANTAGES</a:t>
            </a:r>
            <a:endParaRPr dirty="0" sz="4800" lang="en-IN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25" name="Text Placeholder 4"/>
          <p:cNvSpPr>
            <a:spLocks noGrp="1"/>
          </p:cNvSpPr>
          <p:nvPr>
            <p:ph type="body" idx="1"/>
          </p:nvPr>
        </p:nvSpPr>
        <p:spPr>
          <a:xfrm>
            <a:off x="530352" y="1828800"/>
            <a:ext cx="7772400" cy="4572000"/>
          </a:xfrm>
        </p:spPr>
        <p:txBody>
          <a:bodyPr>
            <a:normAutofit fontScale="95455" lnSpcReduction="20000"/>
          </a:bodyPr>
          <a:p>
            <a:pPr>
              <a:buClr>
                <a:srgbClr val="FFFF00"/>
              </a:buClr>
              <a:buFont typeface="Wingdings" pitchFamily="2" charset="2"/>
              <a:buChar char="v"/>
            </a:pPr>
            <a:r>
              <a:rPr dirty="0" sz="2800" lang="en-US" smtClean="0">
                <a:latin typeface="Times New Roman" pitchFamily="18" charset="0"/>
                <a:cs typeface="Times New Roman" pitchFamily="18" charset="0"/>
              </a:rPr>
              <a:t>Remembering things without any effort.</a:t>
            </a:r>
          </a:p>
          <a:p>
            <a:pPr>
              <a:buClr>
                <a:srgbClr val="FFFF00"/>
              </a:buClr>
              <a:buFont typeface="Wingdings" pitchFamily="2" charset="2"/>
              <a:buChar char="v"/>
            </a:pPr>
            <a:endParaRPr dirty="0" sz="2800" lang="en-US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FFFF00"/>
              </a:buClr>
              <a:buFont typeface="Wingdings" pitchFamily="2" charset="2"/>
              <a:buChar char="v"/>
            </a:pPr>
            <a:r>
              <a:rPr dirty="0" sz="2800" lang="en-US" smtClean="0">
                <a:latin typeface="Times New Roman" pitchFamily="18" charset="0"/>
                <a:cs typeface="Times New Roman" pitchFamily="18" charset="0"/>
              </a:rPr>
              <a:t>Making decision without presence of a person.</a:t>
            </a:r>
          </a:p>
          <a:p>
            <a:pPr>
              <a:buClr>
                <a:srgbClr val="FFFF00"/>
              </a:buClr>
              <a:buFont typeface="Wingdings" pitchFamily="2" charset="2"/>
              <a:buChar char="v"/>
            </a:pPr>
            <a:endParaRPr dirty="0" sz="2800" lang="en-US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FFFF00"/>
              </a:buClr>
              <a:buFont typeface="Wingdings" pitchFamily="2" charset="2"/>
              <a:buChar char="v"/>
            </a:pPr>
            <a:r>
              <a:rPr dirty="0" sz="2800" lang="en-US" smtClean="0">
                <a:latin typeface="Times New Roman" pitchFamily="18" charset="0"/>
                <a:cs typeface="Times New Roman" pitchFamily="18" charset="0"/>
              </a:rPr>
              <a:t>Using intelligence of a person after the death.</a:t>
            </a:r>
          </a:p>
          <a:p>
            <a:pPr>
              <a:buClr>
                <a:srgbClr val="FFFF00"/>
              </a:buClr>
              <a:buFont typeface="Wingdings" pitchFamily="2" charset="2"/>
              <a:buChar char="v"/>
            </a:pPr>
            <a:endParaRPr dirty="0" sz="2800" lang="en-US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FFFF00"/>
              </a:buClr>
              <a:buFont typeface="Wingdings" pitchFamily="2" charset="2"/>
              <a:buChar char="v"/>
            </a:pPr>
            <a:r>
              <a:rPr dirty="0" sz="2800" lang="en-US" smtClean="0">
                <a:latin typeface="Times New Roman" pitchFamily="18" charset="0"/>
                <a:cs typeface="Times New Roman" pitchFamily="18" charset="0"/>
              </a:rPr>
              <a:t>Understanding the activities of animals.</a:t>
            </a:r>
          </a:p>
          <a:p>
            <a:pPr>
              <a:buClr>
                <a:srgbClr val="FFFF00"/>
              </a:buClr>
              <a:buFont typeface="Wingdings" pitchFamily="2" charset="2"/>
              <a:buChar char="v"/>
            </a:pPr>
            <a:endParaRPr dirty="0" sz="2800" lang="en-US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FFFF00"/>
              </a:buClr>
              <a:buFont typeface="Wingdings" pitchFamily="2" charset="2"/>
              <a:buChar char="v"/>
            </a:pPr>
            <a:r>
              <a:rPr dirty="0" sz="2800" lang="en-US" smtClean="0">
                <a:latin typeface="Times New Roman" pitchFamily="18" charset="0"/>
                <a:cs typeface="Times New Roman" pitchFamily="18" charset="0"/>
              </a:rPr>
              <a:t>Allowing the deaf to hear via direct </a:t>
            </a:r>
            <a:r>
              <a:rPr sz="2800" lang="en-US" smtClean="0">
                <a:latin typeface="Times New Roman" pitchFamily="18" charset="0"/>
                <a:cs typeface="Times New Roman" pitchFamily="18" charset="0"/>
              </a:rPr>
              <a:t>nerve stimulation</a:t>
            </a:r>
            <a:r>
              <a:rPr dirty="0" sz="2800" lang="en-US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dirty="0" lang="en-US" smtClean="0"/>
          </a:p>
          <a:p>
            <a:endParaRPr dirty="0" lang="en-US" smtClean="0"/>
          </a:p>
          <a:p>
            <a:endParaRPr dirty="0" lang="en-US" smtClean="0"/>
          </a:p>
          <a:p>
            <a:endParaRPr dirty="0" lang="en-US" smtClean="0"/>
          </a:p>
          <a:p>
            <a:endParaRPr dirty="0" lang="en-US" smtClean="0"/>
          </a:p>
          <a:p>
            <a:endParaRPr dirty="0" lang="en-IN"/>
          </a:p>
        </p:txBody>
      </p:sp>
    </p:spTree>
  </p:cSld>
  <p:clrMapOvr>
    <a:masterClrMapping/>
  </p:clrMapOvr>
  <p:transition>
    <p:split/>
  </p:transition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>
          <a:xfrm>
            <a:off x="530352" y="304800"/>
            <a:ext cx="7772400" cy="1371600"/>
          </a:xfrm>
        </p:spPr>
        <p:txBody>
          <a:bodyPr/>
          <a:p>
            <a:pPr algn="ctr"/>
            <a:r>
              <a:rPr sz="480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DISADVANTAGES</a:t>
            </a:r>
            <a:endParaRPr dirty="0" sz="4800" lang="en-IN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27" name="Text Placeholder 2"/>
          <p:cNvSpPr>
            <a:spLocks noGrp="1"/>
          </p:cNvSpPr>
          <p:nvPr>
            <p:ph type="body" idx="1"/>
          </p:nvPr>
        </p:nvSpPr>
        <p:spPr>
          <a:xfrm>
            <a:off x="530352" y="1981200"/>
            <a:ext cx="7772400" cy="4267200"/>
          </a:xfrm>
        </p:spPr>
        <p:txBody>
          <a:bodyPr>
            <a:noAutofit/>
          </a:bodyPr>
          <a:p>
            <a:pPr>
              <a:buClr>
                <a:srgbClr val="FFFF00"/>
              </a:buClr>
              <a:buFont typeface="Wingdings" pitchFamily="2" charset="2"/>
              <a:buChar char="v"/>
            </a:pPr>
            <a:r>
              <a:rPr dirty="0" sz="2800" lang="en-US" smtClean="0"/>
              <a:t> </a:t>
            </a:r>
            <a:r>
              <a:rPr dirty="0" sz="2800" lang="en-US" smtClean="0">
                <a:latin typeface="Times New Roman" pitchFamily="18" charset="0"/>
                <a:cs typeface="Times New Roman" pitchFamily="18" charset="0"/>
              </a:rPr>
              <a:t>We become dependent upon the computer.</a:t>
            </a:r>
          </a:p>
          <a:p>
            <a:pPr>
              <a:buClr>
                <a:srgbClr val="FFFF00"/>
              </a:buClr>
              <a:buFont typeface="Wingdings" pitchFamily="2" charset="2"/>
              <a:buChar char="v"/>
            </a:pPr>
            <a:endParaRPr dirty="0" sz="2800" lang="en-US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FFFF00"/>
              </a:buClr>
              <a:buFont typeface="Wingdings" pitchFamily="2" charset="2"/>
              <a:buChar char="v"/>
            </a:pPr>
            <a:r>
              <a:rPr dirty="0" sz="2800" lang="en-US" smtClean="0">
                <a:latin typeface="Times New Roman" pitchFamily="18" charset="0"/>
                <a:cs typeface="Times New Roman" pitchFamily="18" charset="0"/>
              </a:rPr>
              <a:t> Others may use technical knowledge against us.</a:t>
            </a:r>
          </a:p>
          <a:p>
            <a:pPr>
              <a:buClr>
                <a:srgbClr val="FFFF00"/>
              </a:buClr>
              <a:buFont typeface="Wingdings" pitchFamily="2" charset="2"/>
              <a:buChar char="v"/>
            </a:pPr>
            <a:endParaRPr dirty="0" sz="2800" lang="en-US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FFFF00"/>
              </a:buClr>
              <a:buFont typeface="Wingdings" pitchFamily="2" charset="2"/>
              <a:buChar char="v"/>
            </a:pPr>
            <a:r>
              <a:rPr dirty="0" sz="2800" lang="en-US" smtClean="0">
                <a:latin typeface="Times New Roman" pitchFamily="18" charset="0"/>
                <a:cs typeface="Times New Roman" pitchFamily="18" charset="0"/>
              </a:rPr>
              <a:t> Another  fear is found with respect to human cloning.</a:t>
            </a:r>
          </a:p>
          <a:p>
            <a:pPr>
              <a:buClr>
                <a:srgbClr val="FFFF00"/>
              </a:buClr>
              <a:buFont typeface="Wingdings" pitchFamily="2" charset="2"/>
              <a:buChar char="v"/>
            </a:pPr>
            <a:endParaRPr dirty="0" sz="2800" lang="en-US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FFFF00"/>
              </a:buClr>
              <a:buFont typeface="Wingdings" pitchFamily="2" charset="2"/>
              <a:buChar char="v"/>
            </a:pPr>
            <a:r>
              <a:rPr dirty="0" sz="2800" lang="en-US" smtClean="0">
                <a:latin typeface="Times New Roman" pitchFamily="18" charset="0"/>
                <a:cs typeface="Times New Roman" pitchFamily="18" charset="0"/>
              </a:rPr>
              <a:t>A very costly procedure of regaining the memory back.</a:t>
            </a:r>
            <a:endParaRPr dirty="0" sz="2800" lang="en-IN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d"/>
  </p:transition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5"/>
          <p:cNvSpPr>
            <a:spLocks noGrp="1"/>
          </p:cNvSpPr>
          <p:nvPr>
            <p:ph type="ctrTitle"/>
          </p:nvPr>
        </p:nvSpPr>
        <p:spPr>
          <a:xfrm>
            <a:off x="0" y="304800"/>
            <a:ext cx="7851648" cy="685800"/>
          </a:xfrm>
        </p:spPr>
        <p:txBody>
          <a:bodyPr>
            <a:normAutofit fontScale="90000"/>
          </a:bodyPr>
          <a:p>
            <a:pPr algn="ctr"/>
            <a:r>
              <a:rPr dirty="0" sz="4800"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endParaRPr dirty="0" sz="4800" lang="en-IN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34" name="Subtitle 6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7854696" cy="5486400"/>
          </a:xfrm>
        </p:spPr>
        <p:txBody>
          <a:bodyPr/>
          <a:p>
            <a:pPr algn="l">
              <a:buClr>
                <a:srgbClr val="C00000"/>
              </a:buClr>
              <a:buFont typeface="Arial" pitchFamily="34" charset="0"/>
              <a:buChar char="•"/>
            </a:pPr>
            <a:r>
              <a:rPr dirty="0" lang="en-US" smtClean="0"/>
              <a:t> 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NATIONAL SECURITY</a:t>
            </a:r>
          </a:p>
          <a:p>
            <a:pPr algn="l">
              <a:buClr>
                <a:srgbClr val="C00000"/>
              </a:buClr>
            </a:pPr>
            <a:endParaRPr dirty="0" sz="2400" lang="en-US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Clr>
                <a:srgbClr val="C00000"/>
              </a:buClr>
              <a:buFont typeface="Arial" pitchFamily="34" charset="0"/>
              <a:buChar char="•"/>
            </a:pP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BORDER SECURITY</a:t>
            </a:r>
          </a:p>
          <a:p>
            <a:pPr algn="l">
              <a:buClr>
                <a:srgbClr val="C00000"/>
              </a:buClr>
            </a:pPr>
            <a:endParaRPr dirty="0" sz="2400" lang="en-US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Clr>
                <a:srgbClr val="C00000"/>
              </a:buClr>
              <a:buFont typeface="Arial" pitchFamily="34" charset="0"/>
              <a:buChar char="•"/>
            </a:pP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TO DEVELOP A NEW BREED OF SUPER COMPUTER</a:t>
            </a:r>
          </a:p>
          <a:p>
            <a:pPr algn="l">
              <a:buClr>
                <a:srgbClr val="C00000"/>
              </a:buClr>
            </a:pPr>
            <a:endParaRPr dirty="0" sz="2400" lang="en-US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Clr>
                <a:srgbClr val="C00000"/>
              </a:buClr>
              <a:buFont typeface="Arial" pitchFamily="34" charset="0"/>
              <a:buChar char="•"/>
            </a:pP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GATHERING AND TESTING 100YEARS OF DATA</a:t>
            </a:r>
          </a:p>
          <a:p>
            <a:pPr algn="l">
              <a:buClr>
                <a:srgbClr val="C00000"/>
              </a:buClr>
            </a:pPr>
            <a:endParaRPr dirty="0" sz="2400" lang="en-US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Clr>
                <a:srgbClr val="C00000"/>
              </a:buClr>
              <a:buFont typeface="Arial" pitchFamily="34" charset="0"/>
              <a:buChar char="•"/>
            </a:pP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CRACKING THE NEURAL CODE</a:t>
            </a:r>
          </a:p>
          <a:p>
            <a:pPr algn="l">
              <a:buClr>
                <a:srgbClr val="C00000"/>
              </a:buClr>
            </a:pPr>
            <a:endParaRPr dirty="0" sz="2400" lang="en-US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Clr>
                <a:srgbClr val="C00000"/>
              </a:buClr>
              <a:buFont typeface="Arial" pitchFamily="34" charset="0"/>
              <a:buChar char="•"/>
            </a:pP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A NOVEL TOOL FOR DRUG DISCOVERY FOR BRAIN DISORDERS</a:t>
            </a:r>
            <a:endParaRPr dirty="0" sz="2400" lang="en-IN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heel spokes="1"/>
  </p:transition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p>
            <a:r>
              <a:rPr dirty="0" sz="4400" lang="en-US" smtClean="0"/>
              <a:t>Examples of utilization of Blue Brain</a:t>
            </a:r>
            <a:endParaRPr dirty="0" sz="4400" lang="en-IN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/>
          <a:p>
            <a:r>
              <a:rPr dirty="0" lang="en-US" smtClean="0"/>
              <a:t>A very good example of utilization of blue brain is the case “short term memory”.</a:t>
            </a:r>
          </a:p>
          <a:p>
            <a:r>
              <a:rPr dirty="0" lang="en-US" smtClean="0"/>
              <a:t>In some movies we might have noticed that a person might be having short term memories.</a:t>
            </a:r>
            <a:endParaRPr dirty="0" lang="en-IN"/>
          </a:p>
        </p:txBody>
      </p:sp>
      <p:pic>
        <p:nvPicPr>
          <p:cNvPr id="2097159" name="Picture 3" descr="C:\Users\ADMIN\Downloads\2017-10-04-20-28-19-752.jp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285750" y="3657599"/>
            <a:ext cx="8572500" cy="2971801"/>
          </a:xfrm>
          <a:prstGeom prst="rect"/>
          <a:noFill/>
        </p:spPr>
      </p:pic>
    </p:spTree>
  </p:cSld>
  <p:clrMapOvr>
    <a:masterClrMapping/>
  </p:clrMapOvr>
  <p:transition>
    <p:wedge/>
  </p:transition>
  <p:timing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609600" cy="45719"/>
          </a:xfrm>
        </p:spPr>
        <p:txBody>
          <a:bodyPr>
            <a:normAutofit fontScale="90000"/>
          </a:bodyPr>
          <a:p>
            <a:endParaRPr dirty="0" lang="en-IN"/>
          </a:p>
        </p:txBody>
      </p:sp>
      <p:sp>
        <p:nvSpPr>
          <p:cNvPr id="1048638" name="Content Placeholder 4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3048000"/>
          </a:xfrm>
        </p:spPr>
        <p:txBody>
          <a:bodyPr/>
          <a:p>
            <a:r>
              <a:rPr dirty="0" lang="en-US" smtClean="0"/>
              <a:t>Another situation is that when a person gets older then he starts forgetting or takes a bit more time to recognize a person.</a:t>
            </a:r>
          </a:p>
          <a:p>
            <a:r>
              <a:rPr dirty="0" lang="en-US" smtClean="0"/>
              <a:t>Great inventory brains like </a:t>
            </a:r>
            <a:r>
              <a:rPr dirty="0" lang="en-US" err="1" smtClean="0"/>
              <a:t>Einstein,Newton</a:t>
            </a:r>
            <a:r>
              <a:rPr dirty="0" lang="en-US" smtClean="0"/>
              <a:t> can be reused for further inventions and expansion of technology.</a:t>
            </a:r>
          </a:p>
          <a:p>
            <a:pPr>
              <a:buNone/>
            </a:pPr>
            <a:r>
              <a:rPr dirty="0" lang="en-US" smtClean="0"/>
              <a:t> </a:t>
            </a:r>
          </a:p>
          <a:p>
            <a:pPr>
              <a:buNone/>
            </a:pPr>
            <a:endParaRPr dirty="0" lang="en-US" smtClean="0"/>
          </a:p>
          <a:p>
            <a:endParaRPr dirty="0" lang="en-US" smtClean="0"/>
          </a:p>
          <a:p>
            <a:endParaRPr dirty="0" lang="en-IN"/>
          </a:p>
        </p:txBody>
      </p:sp>
      <p:pic>
        <p:nvPicPr>
          <p:cNvPr id="2097160" name="Picture 2" descr="C:\Users\ADMIN\Downloads\2017-10-04-20-36-29-182.jp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838200" y="3581400"/>
            <a:ext cx="3352800" cy="2971800"/>
          </a:xfrm>
          <a:prstGeom prst="rect"/>
          <a:noFill/>
        </p:spPr>
      </p:pic>
      <p:pic>
        <p:nvPicPr>
          <p:cNvPr id="2097161" name="Picture 3" descr="C:\Users\ADMIN\Downloads\2017-10-04-20-37-12-485.jp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5105400" y="3581400"/>
            <a:ext cx="3276600" cy="2971800"/>
          </a:xfrm>
          <a:prstGeom prst="rect"/>
          <a:noFill/>
        </p:spPr>
      </p:pic>
    </p:spTree>
  </p:cSld>
  <p:clrMapOvr>
    <a:masterClrMapping/>
  </p:clrMapOvr>
  <p:transition>
    <p:wheel spokes="2"/>
  </p:transition>
  <p:timing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3"/>
          <p:cNvSpPr>
            <a:spLocks noGrp="1"/>
          </p:cNvSpPr>
          <p:nvPr>
            <p:ph type="title"/>
          </p:nvPr>
        </p:nvSpPr>
        <p:spPr>
          <a:xfrm>
            <a:off x="530352" y="228600"/>
            <a:ext cx="7772400" cy="1295400"/>
          </a:xfrm>
        </p:spPr>
        <p:txBody>
          <a:bodyPr/>
          <a:p>
            <a:pPr algn="ctr"/>
            <a:r>
              <a:rPr sz="540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dirty="0" sz="5400" lang="en-IN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40" name="Text Placeholder 4"/>
          <p:cNvSpPr>
            <a:spLocks noGrp="1"/>
          </p:cNvSpPr>
          <p:nvPr>
            <p:ph type="body" idx="1"/>
          </p:nvPr>
        </p:nvSpPr>
        <p:spPr>
          <a:xfrm>
            <a:off x="530352" y="1905000"/>
            <a:ext cx="7772400" cy="4724400"/>
          </a:xfrm>
        </p:spPr>
        <p:txBody>
          <a:bodyPr>
            <a:normAutofit/>
          </a:bodyPr>
          <a:p>
            <a:pPr>
              <a:buFont typeface="Wingdings" pitchFamily="2" charset="2"/>
              <a:buChar char="Ø"/>
            </a:pPr>
            <a:r>
              <a:rPr dirty="0" sz="3200" lang="en-US" smtClean="0">
                <a:latin typeface="Times New Roman" pitchFamily="18" charset="0"/>
                <a:cs typeface="Times New Roman" pitchFamily="18" charset="0"/>
              </a:rPr>
              <a:t>We will be able to transfer ourselves into computer at same point.</a:t>
            </a:r>
          </a:p>
          <a:p>
            <a:pPr>
              <a:buFont typeface="Wingdings" pitchFamily="2" charset="2"/>
              <a:buChar char="Ø"/>
            </a:pPr>
            <a:r>
              <a:rPr dirty="0" sz="3200" lang="en-US" smtClean="0">
                <a:latin typeface="Times New Roman" pitchFamily="18" charset="0"/>
                <a:cs typeface="Times New Roman" pitchFamily="18" charset="0"/>
              </a:rPr>
              <a:t>It will bring both benefits and harm to human society.</a:t>
            </a:r>
          </a:p>
          <a:p>
            <a:pPr>
              <a:buFont typeface="Wingdings" pitchFamily="2" charset="2"/>
              <a:buChar char="Ø"/>
            </a:pPr>
            <a:r>
              <a:rPr dirty="0" sz="3200" lang="en-US" smtClean="0">
                <a:latin typeface="Times New Roman" pitchFamily="18" charset="0"/>
                <a:cs typeface="Times New Roman" pitchFamily="18" charset="0"/>
              </a:rPr>
              <a:t>Eventually aim of applying terrific computer power to the simulation of an entire brain.</a:t>
            </a:r>
          </a:p>
          <a:p>
            <a:pPr>
              <a:buFont typeface="Wingdings" pitchFamily="2" charset="2"/>
              <a:buChar char="Ø"/>
            </a:pPr>
            <a:r>
              <a:rPr dirty="0" sz="3200" lang="en-US" smtClean="0">
                <a:latin typeface="Times New Roman" pitchFamily="18" charset="0"/>
                <a:cs typeface="Times New Roman" pitchFamily="18" charset="0"/>
              </a:rPr>
              <a:t>Very soon this technology will be highly accepted by whole over the world.</a:t>
            </a:r>
          </a:p>
          <a:p>
            <a:pPr>
              <a:buFont typeface="Wingdings" pitchFamily="2" charset="2"/>
              <a:buChar char="Ø"/>
            </a:pPr>
            <a:endParaRPr dirty="0" sz="2800" lang="en-US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dirty="0" sz="2800" lang="en-IN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pic>
        <p:nvPicPr>
          <p:cNvPr id="2097162" name="Content Placeholder 3" descr="e-ball-technology-ppt-b-13-638tq.jpg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9144001" cy="6858000"/>
          </a:xfrm>
        </p:spPr>
      </p:pic>
    </p:spTree>
  </p:cSld>
  <p:clrMapOvr>
    <a:masterClrMapping/>
  </p:clrMapOvr>
  <p:transition>
    <p:plus/>
  </p:transition>
  <p:timing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pic>
        <p:nvPicPr>
          <p:cNvPr id="2097163" name="Content Placeholder 3" descr="akki-presentation-1-15-728quer2.jpg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ransition>
    <p:fade/>
  </p:transition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 dpi="0">
          <a:blip xmlns:r="http://schemas.openxmlformats.org/officeDocument/2006/relationships" r:embed="rId1">
            <a:lum/>
          </a:blip>
          <a:srcRect/>
          <a:stretch>
            <a:fillRect l="-1000" r="-1000"/>
          </a:stretch>
        </a:blipFill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3"/>
          <p:cNvSpPr>
            <a:spLocks noGrp="1"/>
          </p:cNvSpPr>
          <p:nvPr>
            <p:ph type="title"/>
          </p:nvPr>
        </p:nvSpPr>
        <p:spPr>
          <a:xfrm>
            <a:off x="762000" y="0"/>
            <a:ext cx="8001000" cy="1066800"/>
          </a:xfrm>
        </p:spPr>
        <p:txBody>
          <a:bodyPr/>
          <a:p>
            <a:r>
              <a:rPr b="1" dirty="0" lang="en-US" smtClean="0">
                <a:solidFill>
                  <a:schemeClr val="bg1"/>
                </a:solidFill>
              </a:rPr>
              <a:t>BLUE  BRAIN  TECHNOLOGY</a:t>
            </a:r>
            <a:endParaRPr b="1" dirty="0" lang="en-IN">
              <a:solidFill>
                <a:schemeClr val="bg1"/>
              </a:solidFill>
            </a:endParaRPr>
          </a:p>
        </p:txBody>
      </p:sp>
      <p:sp>
        <p:nvSpPr>
          <p:cNvPr id="1048598" name="Rectangle 4"/>
          <p:cNvSpPr/>
          <p:nvPr/>
        </p:nvSpPr>
        <p:spPr>
          <a:xfrm>
            <a:off x="7086600" y="5334000"/>
            <a:ext cx="2057400" cy="802640"/>
          </a:xfrm>
          <a:prstGeom prst="rect"/>
        </p:spPr>
        <p:txBody>
          <a:bodyPr wrap="square">
            <a:spAutoFit/>
          </a:bodyPr>
          <a:p>
            <a:endParaRPr dirty="0" sz="2400" lang="en-US" smtClean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  <a:p>
            <a:endParaRPr dirty="0" sz="2400" lang="en-US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zoom/>
  </p:transition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 dpi="0">
          <a:blip xmlns:r="http://schemas.openxmlformats.org/officeDocument/2006/relationships" r:embed="rId1">
            <a:lum/>
          </a:blip>
          <a:srcRect/>
          <a:stretch>
            <a:fillRect r="50000"/>
          </a:stretch>
        </a:blipFill>
      </p:bgPr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2"/>
          <p:cNvSpPr>
            <a:spLocks noGrp="1"/>
          </p:cNvSpPr>
          <p:nvPr>
            <p:ph type="title"/>
          </p:nvPr>
        </p:nvSpPr>
        <p:spPr>
          <a:xfrm>
            <a:off x="5105400" y="228600"/>
            <a:ext cx="3810000" cy="609600"/>
          </a:xfrm>
        </p:spPr>
        <p:txBody>
          <a:bodyPr>
            <a:normAutofit fontScale="90000"/>
          </a:bodyPr>
          <a:p>
            <a:pPr algn="l"/>
            <a:r>
              <a:rPr b="1" dirty="0" lang="en-US" smtClean="0">
                <a:latin typeface="Algerian" pitchFamily="82" charset="0"/>
              </a:rPr>
              <a:t>CONTENTS</a:t>
            </a:r>
            <a:endParaRPr b="1" dirty="0" lang="en-IN">
              <a:latin typeface="Algerian" pitchFamily="82" charset="0"/>
            </a:endParaRPr>
          </a:p>
        </p:txBody>
      </p:sp>
      <p:sp>
        <p:nvSpPr>
          <p:cNvPr id="1048608" name="Content Placeholder 3"/>
          <p:cNvSpPr>
            <a:spLocks noGrp="1"/>
          </p:cNvSpPr>
          <p:nvPr>
            <p:ph idx="1"/>
          </p:nvPr>
        </p:nvSpPr>
        <p:spPr>
          <a:xfrm>
            <a:off x="4800600" y="1143000"/>
            <a:ext cx="4343400" cy="5257800"/>
          </a:xfrm>
        </p:spPr>
        <p:txBody>
          <a:bodyPr>
            <a:noAutofit/>
          </a:bodyPr>
          <a:p>
            <a:pPr>
              <a:buFont typeface="Wingdings" pitchFamily="2" charset="2"/>
              <a:buChar char="v"/>
            </a:pP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 INTRODUCTION</a:t>
            </a:r>
            <a:endParaRPr dirty="0" sz="2400" lang="en-US" smtClean="0">
              <a:latin typeface="Times New Roman" pitchFamily="18" charset="0"/>
              <a:ea typeface="Batang" pitchFamily="18" charset="-127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dirty="0" sz="2400" lang="en-US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WHAT IS VIRTUAL BRAIN</a:t>
            </a:r>
          </a:p>
          <a:p>
            <a:pPr>
              <a:buFont typeface="Wingdings" pitchFamily="2" charset="2"/>
              <a:buChar char="v"/>
            </a:pPr>
            <a:r>
              <a:rPr dirty="0" sz="2400" lang="en-US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BRAIN BEHIND BLUE   BRAIN</a:t>
            </a:r>
          </a:p>
          <a:p>
            <a:pPr>
              <a:buFont typeface="Wingdings" pitchFamily="2" charset="2"/>
              <a:buChar char="v"/>
            </a:pPr>
            <a:r>
              <a:rPr dirty="0" sz="2400" lang="en-US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UPLOADING HUMAN BRAIN</a:t>
            </a:r>
          </a:p>
          <a:p>
            <a:pPr>
              <a:buFont typeface="Wingdings" pitchFamily="2" charset="2"/>
              <a:buChar char="v"/>
            </a:pPr>
            <a:r>
              <a:rPr dirty="0" sz="2400" lang="en-US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REQUIREMENTS</a:t>
            </a:r>
          </a:p>
          <a:p>
            <a:pPr>
              <a:buFont typeface="Wingdings" pitchFamily="2" charset="2"/>
              <a:buChar char="v"/>
            </a:pPr>
            <a:r>
              <a:rPr dirty="0" sz="2400" lang="en-US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BLUEBRAIN POWER</a:t>
            </a:r>
          </a:p>
          <a:p>
            <a:pPr>
              <a:buFont typeface="Wingdings" pitchFamily="2" charset="2"/>
              <a:buChar char="v"/>
            </a:pPr>
            <a:r>
              <a:rPr dirty="0" sz="2400" lang="en-US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ADVANTAGES</a:t>
            </a:r>
          </a:p>
          <a:p>
            <a:pPr>
              <a:buFont typeface="Wingdings" pitchFamily="2" charset="2"/>
              <a:buChar char="v"/>
            </a:pPr>
            <a:r>
              <a:rPr dirty="0" sz="2400" lang="en-US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DISADVANTAGES</a:t>
            </a:r>
          </a:p>
          <a:p>
            <a:pPr>
              <a:buFont typeface="Wingdings" pitchFamily="2" charset="2"/>
              <a:buChar char="v"/>
            </a:pPr>
            <a:r>
              <a:rPr dirty="0" sz="2400" lang="en-US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APPLICATIONS</a:t>
            </a:r>
          </a:p>
          <a:p>
            <a:pPr>
              <a:buFont typeface="Wingdings" pitchFamily="2" charset="2"/>
              <a:buChar char="v"/>
            </a:pPr>
            <a:r>
              <a:rPr dirty="0" sz="2400" lang="en-US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EXAMPLES</a:t>
            </a:r>
          </a:p>
          <a:p>
            <a:pPr>
              <a:buFont typeface="Wingdings" pitchFamily="2" charset="2"/>
              <a:buChar char="v"/>
            </a:pPr>
            <a:r>
              <a:rPr dirty="0" sz="2400" lang="en-US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CONCLUSION</a:t>
            </a:r>
            <a:endParaRPr dirty="0" sz="2400" lang="en-IN">
              <a:latin typeface="Times New Roman" pitchFamily="18" charset="0"/>
              <a:ea typeface="Batang" pitchFamily="18" charset="-127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d"/>
  </p:transition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6"/>
          <p:cNvSpPr>
            <a:spLocks noGrp="1"/>
          </p:cNvSpPr>
          <p:nvPr>
            <p:ph type="title"/>
          </p:nvPr>
        </p:nvSpPr>
        <p:spPr>
          <a:xfrm>
            <a:off x="381000" y="152400"/>
            <a:ext cx="7772400" cy="762000"/>
          </a:xfrm>
        </p:spPr>
        <p:txBody>
          <a:bodyPr/>
          <a:p>
            <a:pPr algn="ctr"/>
            <a:r>
              <a:rPr sz="4400" smtClean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dirty="0" sz="4400" lang="en-IN">
              <a:solidFill>
                <a:schemeClr val="bg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13" name="Text Placeholder 7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8305800" cy="5638800"/>
          </a:xfrm>
        </p:spPr>
        <p:txBody>
          <a:bodyPr>
            <a:normAutofit/>
          </a:bodyPr>
          <a:p>
            <a:r>
              <a:rPr dirty="0" sz="3200" lang="en-US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HUMAN BRAIN:</a:t>
            </a:r>
            <a:endParaRPr dirty="0" sz="3200" lang="en-US" smtClean="0">
              <a:latin typeface="Times New Roman" pitchFamily="18" charset="0"/>
              <a:cs typeface="Times New Roman" pitchFamily="18" charset="0"/>
            </a:endParaRPr>
          </a:p>
          <a:p>
            <a:endParaRPr dirty="0" lang="en-US" smtClean="0"/>
          </a:p>
          <a:p>
            <a:pPr>
              <a:buFont typeface="Wingdings" pitchFamily="2" charset="2"/>
              <a:buChar char="Ø"/>
            </a:pPr>
            <a:r>
              <a:rPr dirty="0" sz="2800" lang="en-US" smtClean="0"/>
              <a:t>   </a:t>
            </a:r>
            <a:r>
              <a:rPr dirty="0" sz="2800" lang="en-US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Human brain is the most valuable creation of God.</a:t>
            </a:r>
          </a:p>
          <a:p>
            <a:pPr>
              <a:buFont typeface="Wingdings" pitchFamily="2" charset="2"/>
              <a:buChar char="Ø"/>
            </a:pPr>
            <a:r>
              <a:rPr dirty="0" sz="2800" lang="en-US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 The man is called intelligent because of the brain, but we lose it when body is destroyed </a:t>
            </a:r>
            <a:r>
              <a:rPr dirty="0" sz="2800" lang="en-US" err="1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i.e</a:t>
            </a:r>
            <a:r>
              <a:rPr dirty="0" sz="2800" lang="en-US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after the death. </a:t>
            </a:r>
          </a:p>
          <a:p>
            <a:endParaRPr dirty="0" sz="2400" lang="en-US" smtClean="0">
              <a:solidFill>
                <a:schemeClr val="tx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dirty="0" sz="3200" lang="en-US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BLUE BRAIN:</a:t>
            </a:r>
          </a:p>
          <a:p>
            <a:pPr>
              <a:buFont typeface="Wingdings" pitchFamily="2" charset="2"/>
              <a:buChar char="Ø"/>
            </a:pPr>
            <a:r>
              <a:rPr dirty="0" sz="2800" lang="en-US" smtClean="0">
                <a:latin typeface="Times New Roman" pitchFamily="18" charset="0"/>
                <a:cs typeface="Times New Roman" pitchFamily="18" charset="0"/>
              </a:rPr>
              <a:t>  The world’s first virtual brain which works same as human brain.</a:t>
            </a:r>
          </a:p>
          <a:p>
            <a:endParaRPr dirty="0" lang="en-IN"/>
          </a:p>
        </p:txBody>
      </p:sp>
    </p:spTree>
  </p:cSld>
  <p:clrMapOvr>
    <a:masterClrMapping/>
  </p:clrMapOvr>
  <p:transition>
    <p:wedge/>
  </p:transition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14400"/>
          </a:xfrm>
        </p:spPr>
        <p:txBody>
          <a:bodyPr>
            <a:normAutofit/>
          </a:bodyPr>
          <a:p>
            <a:r>
              <a:rPr dirty="0" lang="en-US" smtClean="0"/>
              <a:t>WHAT IS VIRTUAL BRAIN?</a:t>
            </a:r>
            <a:endParaRPr dirty="0" lang="en-IN"/>
          </a:p>
        </p:txBody>
      </p:sp>
      <p:sp>
        <p:nvSpPr>
          <p:cNvPr id="1048615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5791200" cy="4495800"/>
          </a:xfrm>
        </p:spPr>
        <p:txBody>
          <a:bodyPr>
            <a:normAutofit fontScale="96154" lnSpcReduction="20000"/>
          </a:bodyPr>
          <a:p>
            <a:endParaRPr dirty="0" lang="en-US" smtClean="0"/>
          </a:p>
          <a:p>
            <a:r>
              <a:rPr dirty="0" lang="en-US" smtClean="0"/>
              <a:t>A machine that can function as a brain.</a:t>
            </a:r>
          </a:p>
          <a:p>
            <a:endParaRPr dirty="0" lang="en-US" smtClean="0"/>
          </a:p>
          <a:p>
            <a:r>
              <a:rPr dirty="0" lang="en-US" smtClean="0"/>
              <a:t>It can take decisions.</a:t>
            </a:r>
          </a:p>
          <a:p>
            <a:endParaRPr dirty="0" lang="en-US" smtClean="0"/>
          </a:p>
          <a:p>
            <a:r>
              <a:rPr dirty="0" lang="en-US" smtClean="0"/>
              <a:t>It can think.</a:t>
            </a:r>
          </a:p>
          <a:p>
            <a:endParaRPr dirty="0" lang="en-US" smtClean="0"/>
          </a:p>
          <a:p>
            <a:r>
              <a:rPr dirty="0" lang="en-US" smtClean="0"/>
              <a:t>It can respond.</a:t>
            </a:r>
          </a:p>
          <a:p>
            <a:endParaRPr dirty="0" lang="en-US" smtClean="0"/>
          </a:p>
          <a:p>
            <a:r>
              <a:rPr dirty="0" lang="en-US" smtClean="0"/>
              <a:t>It can keep things in memory.</a:t>
            </a:r>
            <a:endParaRPr dirty="0" lang="en-IN"/>
          </a:p>
        </p:txBody>
      </p:sp>
      <p:pic>
        <p:nvPicPr>
          <p:cNvPr id="2097153" name="Picture 2" descr="C:\Users\ADMIN\Downloads\2017-10-04-21-28-06-221 (1).jp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019800" y="2133600"/>
            <a:ext cx="2895600" cy="4119562"/>
          </a:xfrm>
          <a:prstGeom prst="rect"/>
          <a:noFill/>
        </p:spPr>
      </p:pic>
    </p:spTree>
  </p:cSld>
  <p:clrMapOvr>
    <a:masterClrMapping/>
  </p:clrMapOvr>
  <p:transition>
    <p:zoom/>
  </p:transition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34112"/>
          </a:xfrm>
        </p:spPr>
        <p:txBody>
          <a:bodyPr>
            <a:normAutofit fontScale="90000"/>
          </a:bodyPr>
          <a:p>
            <a:endParaRPr dirty="0" lang="en-IN"/>
          </a:p>
        </p:txBody>
      </p:sp>
      <p:sp>
        <p:nvSpPr>
          <p:cNvPr id="1048617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p>
            <a:r>
              <a:rPr dirty="0" lang="en-US" smtClean="0"/>
              <a:t>Is it really possible to create a human brain?</a:t>
            </a:r>
          </a:p>
          <a:p>
            <a:endParaRPr dirty="0" lang="en-US" smtClean="0"/>
          </a:p>
          <a:p>
            <a:r>
              <a:rPr dirty="0" lang="en-US" smtClean="0"/>
              <a:t>YES, the IBM is now developing a virtual brain known as the BLUE BRAIN.</a:t>
            </a:r>
          </a:p>
          <a:p>
            <a:endParaRPr dirty="0" lang="en-US" smtClean="0"/>
          </a:p>
          <a:p>
            <a:endParaRPr dirty="0" lang="en-US" smtClean="0"/>
          </a:p>
          <a:p>
            <a:endParaRPr dirty="0" lang="en-US" smtClean="0"/>
          </a:p>
          <a:p>
            <a:endParaRPr dirty="0" lang="en-US" smtClean="0"/>
          </a:p>
          <a:p>
            <a:r>
              <a:rPr dirty="0" lang="en-US" smtClean="0"/>
              <a:t>It would be the world’s first virtual brain. Within 30 years, we will be able to scan ourselves into the computers.</a:t>
            </a:r>
          </a:p>
          <a:p>
            <a:endParaRPr dirty="0" lang="en-US" smtClean="0"/>
          </a:p>
          <a:p>
            <a:endParaRPr dirty="0" lang="en-IN"/>
          </a:p>
        </p:txBody>
      </p:sp>
      <p:pic>
        <p:nvPicPr>
          <p:cNvPr id="2097154" name="Picture 2" descr="C:\Users\ADMIN\Downloads\2017-10-04-21-30-14-585.jp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2971801" y="3276600"/>
            <a:ext cx="3200399" cy="1676400"/>
          </a:xfrm>
          <a:prstGeom prst="rect"/>
          <a:noFill/>
        </p:spPr>
      </p:pic>
    </p:spTree>
  </p:cSld>
  <p:clrMapOvr>
    <a:masterClrMapping/>
  </p:clrMapOvr>
  <p:transition>
    <p:pull dir="d"/>
  </p:transition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/>
          </a:bodyPr>
          <a:p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BRAIN BEHIND BLUE BRAIN</a:t>
            </a:r>
            <a:endParaRPr dirty="0"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19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6019800" cy="4389120"/>
          </a:xfrm>
        </p:spPr>
        <p:txBody>
          <a:bodyPr/>
          <a:p>
            <a:pPr>
              <a:buNone/>
            </a:pPr>
            <a:r>
              <a:rPr dirty="0" lang="en-US" smtClean="0"/>
              <a:t>                </a:t>
            </a:r>
            <a:r>
              <a:rPr dirty="0" sz="3200" lang="en-US" smtClean="0">
                <a:solidFill>
                  <a:srgbClr val="C00000"/>
                </a:solidFill>
              </a:rPr>
              <a:t>HENRY MARKRAM</a:t>
            </a:r>
          </a:p>
          <a:p>
            <a:pPr>
              <a:buNone/>
            </a:pPr>
            <a:endParaRPr dirty="0" lang="en-US" smtClean="0"/>
          </a:p>
          <a:p>
            <a:pPr>
              <a:buFont typeface="Wingdings" pitchFamily="2" charset="2"/>
              <a:buChar char="§"/>
            </a:pPr>
            <a:r>
              <a:rPr dirty="0" lang="en-US" smtClean="0"/>
              <a:t>Director  of Blue Brain project.</a:t>
            </a:r>
          </a:p>
          <a:p>
            <a:pPr>
              <a:buFont typeface="Wingdings" pitchFamily="2" charset="2"/>
              <a:buChar char="§"/>
            </a:pPr>
            <a:endParaRPr dirty="0" lang="en-US" smtClean="0"/>
          </a:p>
          <a:p>
            <a:pPr>
              <a:buFont typeface="Wingdings" pitchFamily="2" charset="2"/>
              <a:buChar char="§"/>
            </a:pPr>
            <a:r>
              <a:rPr dirty="0" lang="en-US" smtClean="0"/>
              <a:t>Founder and co-director of EPFL’s institute.</a:t>
            </a:r>
          </a:p>
          <a:p>
            <a:pPr>
              <a:buFont typeface="Wingdings" pitchFamily="2" charset="2"/>
              <a:buChar char="§"/>
            </a:pPr>
            <a:endParaRPr dirty="0" lang="en-US" smtClean="0"/>
          </a:p>
          <a:p>
            <a:pPr>
              <a:buFont typeface="Wingdings" pitchFamily="2" charset="2"/>
              <a:buChar char="§"/>
            </a:pPr>
            <a:r>
              <a:rPr dirty="0" lang="en-US" smtClean="0"/>
              <a:t>Project was founded in May 2005. </a:t>
            </a:r>
            <a:endParaRPr dirty="0" lang="en-IN"/>
          </a:p>
        </p:txBody>
      </p:sp>
      <p:pic>
        <p:nvPicPr>
          <p:cNvPr id="2097155" name="Picture 2" descr="C:\Users\ADMIN\Downloads\2017-10-04-21-38-33-939.jp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5791200" y="1752600"/>
            <a:ext cx="3048000" cy="4267200"/>
          </a:xfrm>
          <a:prstGeom prst="rect"/>
          <a:noFill/>
        </p:spPr>
      </p:pic>
    </p:spTree>
  </p:cSld>
  <p:clrMapOvr>
    <a:masterClrMapping/>
  </p:clrMapOvr>
  <p:transition>
    <p:pull/>
  </p:transition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pic>
        <p:nvPicPr>
          <p:cNvPr id="2097156" name="Content Placeholder 3" descr="blue-brain-project-11-728UPLOADING.jpg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9144000" cy="6857999"/>
          </a:xfrm>
        </p:spPr>
      </p:pic>
    </p:spTree>
  </p:cSld>
  <p:clrMapOvr>
    <a:masterClrMapping/>
  </p:clrMapOvr>
  <p:transition>
    <p:fade/>
  </p:transition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dirty="0" lang="en-IN"/>
          </a:p>
        </p:txBody>
      </p:sp>
      <p:pic>
        <p:nvPicPr>
          <p:cNvPr id="2097157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-381000"/>
            <a:ext cx="9144000" cy="7239000"/>
          </a:xfrm>
          <a:prstGeom prst="rect"/>
        </p:spPr>
      </p:pic>
    </p:spTree>
  </p:cSld>
  <p:clrMapOvr>
    <a:masterClrMapping/>
  </p:clrMapOvr>
  <p:transition>
    <p:pull dir="ld"/>
  </p:transition>
  <p:timing/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lastClr="000000" val="windowText"/>
      </a:dk1>
      <a:lt1>
        <a:sysClr lastClr="FFFFFF" val="window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dir="tl" rig="glow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algn="tl" flip="none" sx="65000" sy="65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Slide 1</dc:title>
  <dc:creator>ADMIN</dc:creator>
  <cp:lastModifiedBy>ADMIN</cp:lastModifiedBy>
  <dcterms:created xsi:type="dcterms:W3CDTF">2006-08-15T13:00:00Z</dcterms:created>
  <dcterms:modified xsi:type="dcterms:W3CDTF">2018-01-24T03:22:54Z</dcterms:modified>
</cp:coreProperties>
</file>