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3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34F7-E6A8-40CD-A211-BD7BC8A31007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9C72632A-E052-4D14-9B59-D1222D6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1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34F7-E6A8-40CD-A211-BD7BC8A31007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C72632A-E052-4D14-9B59-D1222D6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30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34F7-E6A8-40CD-A211-BD7BC8A31007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C72632A-E052-4D14-9B59-D1222D6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19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34F7-E6A8-40CD-A211-BD7BC8A31007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C72632A-E052-4D14-9B59-D1222D69972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8693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34F7-E6A8-40CD-A211-BD7BC8A31007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C72632A-E052-4D14-9B59-D1222D6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55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34F7-E6A8-40CD-A211-BD7BC8A31007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2632A-E052-4D14-9B59-D1222D6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337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34F7-E6A8-40CD-A211-BD7BC8A31007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2632A-E052-4D14-9B59-D1222D6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80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34F7-E6A8-40CD-A211-BD7BC8A31007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2632A-E052-4D14-9B59-D1222D6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6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27834F7-E6A8-40CD-A211-BD7BC8A31007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9C72632A-E052-4D14-9B59-D1222D6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21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34F7-E6A8-40CD-A211-BD7BC8A31007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2632A-E052-4D14-9B59-D1222D6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66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34F7-E6A8-40CD-A211-BD7BC8A31007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C72632A-E052-4D14-9B59-D1222D6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36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34F7-E6A8-40CD-A211-BD7BC8A31007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2632A-E052-4D14-9B59-D1222D6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92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34F7-E6A8-40CD-A211-BD7BC8A31007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2632A-E052-4D14-9B59-D1222D6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82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34F7-E6A8-40CD-A211-BD7BC8A31007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2632A-E052-4D14-9B59-D1222D6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55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34F7-E6A8-40CD-A211-BD7BC8A31007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2632A-E052-4D14-9B59-D1222D6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86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34F7-E6A8-40CD-A211-BD7BC8A31007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2632A-E052-4D14-9B59-D1222D6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82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34F7-E6A8-40CD-A211-BD7BC8A31007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2632A-E052-4D14-9B59-D1222D6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57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834F7-E6A8-40CD-A211-BD7BC8A31007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2632A-E052-4D14-9B59-D1222D6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82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E911EF-80F5-4781-A4DF-44EFAF242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A2A734-17E4-44D5-9630-D54D6AF74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FFB5C33-24B2-4764-BDBD-4C10A21DB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88808" y="0"/>
            <a:ext cx="340319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EB601E2-EFED-4313-BEE4-9E27B94FC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2852"/>
            <a:ext cx="9110541" cy="246557"/>
          </a:xfrm>
          <a:prstGeom prst="rect">
            <a:avLst/>
          </a:prstGeom>
        </p:spPr>
      </p:pic>
      <p:sp>
        <p:nvSpPr>
          <p:cNvPr id="5" name="Rectangle 15">
            <a:extLst>
              <a:ext uri="{FF2B5EF4-FFF2-40B4-BE49-F238E27FC236}">
                <a16:creationId xmlns:a16="http://schemas.microsoft.com/office/drawing/2014/main" id="{1425DB5A-CEE1-4EE1-8C4A-689E49D35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590078"/>
            <a:ext cx="9110542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8B2D8A-4EE2-476A-838E-99EEE1884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510" y="2733709"/>
            <a:ext cx="7657792" cy="1373070"/>
          </a:xfrm>
        </p:spPr>
        <p:txBody>
          <a:bodyPr>
            <a:normAutofit/>
          </a:bodyPr>
          <a:lstStyle/>
          <a:p>
            <a:r>
              <a:rPr lang="en-US" sz="4600">
                <a:solidFill>
                  <a:srgbClr val="FFFFFF"/>
                </a:solidFill>
              </a:rPr>
              <a:t>Forest Fires in Par</a:t>
            </a:r>
            <a:r>
              <a:rPr lang="en-US" sz="4600">
                <a:solidFill>
                  <a:srgbClr val="FFFFFF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â</a:t>
            </a:r>
            <a:r>
              <a:rPr lang="en-US" sz="4600">
                <a:solidFill>
                  <a:srgbClr val="FFFFFF"/>
                </a:solidFill>
              </a:rPr>
              <a:t>mio, Portugal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B3DB05-4465-4004-9CDF-09911644AF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4149" y="4394039"/>
            <a:ext cx="7304152" cy="1117687"/>
          </a:xfrm>
        </p:spPr>
        <p:txBody>
          <a:bodyPr>
            <a:normAutofit/>
          </a:bodyPr>
          <a:lstStyle/>
          <a:p>
            <a:r>
              <a:rPr lang="en-US"/>
              <a:t>This data is based on </a:t>
            </a:r>
            <a:r>
              <a:rPr lang="en-US" err="1"/>
              <a:t>Montesinho</a:t>
            </a:r>
            <a:r>
              <a:rPr lang="en-US"/>
              <a:t> National Park.</a:t>
            </a:r>
          </a:p>
          <a:p>
            <a:r>
              <a:rPr lang="en-US"/>
              <a:t>-Preetham Thelluri</a:t>
            </a:r>
          </a:p>
        </p:txBody>
      </p:sp>
    </p:spTree>
    <p:extLst>
      <p:ext uri="{BB962C8B-B14F-4D97-AF65-F5344CB8AC3E}">
        <p14:creationId xmlns:p14="http://schemas.microsoft.com/office/powerpoint/2010/main" val="279801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C314F-7509-489B-A9B1-B62C499AC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Forest Fires – analysis with Multivariate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AE21E-7036-45D2-B2DB-E74731A0B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43607"/>
          </a:xfrm>
        </p:spPr>
        <p:txBody>
          <a:bodyPr>
            <a:noAutofit/>
          </a:bodyPr>
          <a:lstStyle/>
          <a:p>
            <a:r>
              <a:rPr lang="en-US" sz="2800" dirty="0"/>
              <a:t>It has 13 attributes and 517 samples. </a:t>
            </a:r>
          </a:p>
          <a:p>
            <a:r>
              <a:rPr lang="en-US" sz="2800" dirty="0"/>
              <a:t>For the sake of modelling, the map of the National Park was divided into a 9x9 square, with 9 zones on either direction i.e., X and Y.</a:t>
            </a:r>
          </a:p>
          <a:p>
            <a:r>
              <a:rPr lang="en-US" sz="2800" dirty="0"/>
              <a:t>The other attributes contain the independent factors about the fires: FFMC, DMC, DC, rain, wind, humidity, and ISI.</a:t>
            </a:r>
          </a:p>
          <a:p>
            <a:r>
              <a:rPr lang="en-US" sz="2800" dirty="0"/>
              <a:t>The final factor was the area burned – dependent variable.</a:t>
            </a:r>
          </a:p>
        </p:txBody>
      </p:sp>
    </p:spTree>
    <p:extLst>
      <p:ext uri="{BB962C8B-B14F-4D97-AF65-F5344CB8AC3E}">
        <p14:creationId xmlns:p14="http://schemas.microsoft.com/office/powerpoint/2010/main" val="2777504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872B3-9953-4362-ADF2-3CC379E81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C19113-A190-4D0C-A3B1-3BD32211BC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680" y="2082424"/>
            <a:ext cx="10271759" cy="4541896"/>
          </a:xfrm>
        </p:spPr>
      </p:pic>
    </p:spTree>
    <p:extLst>
      <p:ext uri="{BB962C8B-B14F-4D97-AF65-F5344CB8AC3E}">
        <p14:creationId xmlns:p14="http://schemas.microsoft.com/office/powerpoint/2010/main" val="3036297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454C3-88C1-4881-8AE4-5BA3C8345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– some aren’t what they look like!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D3F9D0-5539-4821-9FEB-EF2EB7226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0" y="2336800"/>
            <a:ext cx="10952879" cy="4124960"/>
          </a:xfrm>
        </p:spPr>
      </p:pic>
    </p:spTree>
    <p:extLst>
      <p:ext uri="{BB962C8B-B14F-4D97-AF65-F5344CB8AC3E}">
        <p14:creationId xmlns:p14="http://schemas.microsoft.com/office/powerpoint/2010/main" val="1810669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80C7E-86D4-44F6-A803-AD89C3844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FFMC and Humidity w.r.t Area Burned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2A9F2A-4951-48AF-AD54-97F35CAD3C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455" y="2095431"/>
            <a:ext cx="5909005" cy="400934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F65BEE-8C07-4D20-B282-667D46469958}"/>
              </a:ext>
            </a:extLst>
          </p:cNvPr>
          <p:cNvSpPr txBox="1"/>
          <p:nvPr/>
        </p:nvSpPr>
        <p:spPr>
          <a:xfrm>
            <a:off x="325120" y="6309360"/>
            <a:ext cx="556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FFMC vs Area Burned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CBD59B-A6F1-497D-97E4-F05F96C6E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160" y="2095432"/>
            <a:ext cx="5608320" cy="40532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8B1DAB-34D6-4F09-ACCF-9B45FABAEDAE}"/>
              </a:ext>
            </a:extLst>
          </p:cNvPr>
          <p:cNvSpPr txBox="1"/>
          <p:nvPr/>
        </p:nvSpPr>
        <p:spPr>
          <a:xfrm>
            <a:off x="6431280" y="6309360"/>
            <a:ext cx="543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Relative Humidity (%) cs Area Burned</a:t>
            </a:r>
          </a:p>
        </p:txBody>
      </p:sp>
    </p:spTree>
    <p:extLst>
      <p:ext uri="{BB962C8B-B14F-4D97-AF65-F5344CB8AC3E}">
        <p14:creationId xmlns:p14="http://schemas.microsoft.com/office/powerpoint/2010/main" val="2949522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25FA-91A3-4183-AB12-6F1CC6F05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Rainfall and DC w.r.t Area Burned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A94AAC-2542-4137-AB79-7E821B1B2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90" y="2066854"/>
            <a:ext cx="6106945" cy="421202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F31230-B5BA-4969-9F40-80B25AC8AD3C}"/>
              </a:ext>
            </a:extLst>
          </p:cNvPr>
          <p:cNvSpPr txBox="1"/>
          <p:nvPr/>
        </p:nvSpPr>
        <p:spPr>
          <a:xfrm>
            <a:off x="82290" y="6278879"/>
            <a:ext cx="601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Rainfall (mm/m^2) vs Area Burned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651E25-5B29-4185-9F50-E96A23F5A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629" y="2124003"/>
            <a:ext cx="5737494" cy="4212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CEB274-CEFE-4BDA-9FF6-B900E807D8A7}"/>
              </a:ext>
            </a:extLst>
          </p:cNvPr>
          <p:cNvSpPr txBox="1"/>
          <p:nvPr/>
        </p:nvSpPr>
        <p:spPr>
          <a:xfrm>
            <a:off x="6350000" y="6360160"/>
            <a:ext cx="549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Drought Content index vs Area Burned</a:t>
            </a:r>
          </a:p>
        </p:txBody>
      </p:sp>
    </p:spTree>
    <p:extLst>
      <p:ext uri="{BB962C8B-B14F-4D97-AF65-F5344CB8AC3E}">
        <p14:creationId xmlns:p14="http://schemas.microsoft.com/office/powerpoint/2010/main" val="2452536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DA97F-2BB7-4B92-B74E-424F7F8FE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behind finalizing set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7D458-D4A0-445D-89F1-A195092EE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1156079" cy="4297607"/>
          </a:xfrm>
        </p:spPr>
        <p:txBody>
          <a:bodyPr>
            <a:normAutofit/>
          </a:bodyPr>
          <a:lstStyle/>
          <a:p>
            <a:r>
              <a:rPr lang="en-US" dirty="0"/>
              <a:t>Initially, I tried to experiment together with the Spreading Index, Duff Moisture Content, Drought Content, and Month.</a:t>
            </a:r>
          </a:p>
          <a:p>
            <a:r>
              <a:rPr lang="en-US" dirty="0"/>
              <a:t>However, I found out that there were discrepancies in common thought and data.</a:t>
            </a:r>
          </a:p>
          <a:p>
            <a:r>
              <a:rPr lang="en-US" dirty="0"/>
              <a:t>I realized that some factors I picked were a combination of a few more basic factors, so I decided to pick FFMC, Rainfall, Drought Content, and Humidity.</a:t>
            </a:r>
          </a:p>
          <a:p>
            <a:r>
              <a:rPr lang="en-US" dirty="0"/>
              <a:t>They had the least reliance on one another, and they provided me with accurate results. I was able to clearly tell the causation and correlation.</a:t>
            </a:r>
          </a:p>
          <a:p>
            <a:r>
              <a:rPr lang="en-US" dirty="0"/>
              <a:t>I attempted to do the regression model, but most of the values were eschewed towards 0. Later, I realized that I could convert hectares to a smaller unit, or use a logarithmic scale.</a:t>
            </a:r>
          </a:p>
        </p:txBody>
      </p:sp>
    </p:spTree>
    <p:extLst>
      <p:ext uri="{BB962C8B-B14F-4D97-AF65-F5344CB8AC3E}">
        <p14:creationId xmlns:p14="http://schemas.microsoft.com/office/powerpoint/2010/main" val="2692762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83CDE-E470-4E7A-BBF0-520A0584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EB450-FCBE-43AE-AC79-A08CF48AD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286639" cy="4104567"/>
          </a:xfrm>
        </p:spPr>
        <p:txBody>
          <a:bodyPr>
            <a:normAutofit fontScale="92500"/>
          </a:bodyPr>
          <a:lstStyle/>
          <a:p>
            <a:r>
              <a:rPr lang="en-US" dirty="0"/>
              <a:t>Temperature, FFMC (Fine Fuel Moisture Content), DC (Drought Content), ISI (Initial Spread Index), wind, and DMC (Duff Moisture Code) are directly proportional to the area burned.</a:t>
            </a:r>
          </a:p>
          <a:p>
            <a:r>
              <a:rPr lang="en-US" dirty="0"/>
              <a:t>Humidity and rain are inversely proportional to the area burned, as they reduce the damage with their increase.</a:t>
            </a:r>
          </a:p>
          <a:p>
            <a:r>
              <a:rPr lang="en-US" dirty="0"/>
              <a:t>This is a multivariate data set, and there needs to be a collection of conditions to create the most/least destructive fire.</a:t>
            </a:r>
          </a:p>
          <a:p>
            <a:r>
              <a:rPr lang="en-US" dirty="0"/>
              <a:t>Some of the conditions go hand-in-hand, Drought Content and Fine Fuel Moisture content.</a:t>
            </a:r>
          </a:p>
          <a:p>
            <a:r>
              <a:rPr lang="en-US" dirty="0"/>
              <a:t>Some cannot exist with the existence of another, like low temperatures and high Initial Spread Index – which fluctuates by time.</a:t>
            </a:r>
          </a:p>
        </p:txBody>
      </p:sp>
    </p:spTree>
    <p:extLst>
      <p:ext uri="{BB962C8B-B14F-4D97-AF65-F5344CB8AC3E}">
        <p14:creationId xmlns:p14="http://schemas.microsoft.com/office/powerpoint/2010/main" val="4222692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C3B11F-4949-4C8B-BEA8-25CDE0560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/>
              <a:t>Thanks for watching!</a:t>
            </a:r>
          </a:p>
        </p:txBody>
      </p:sp>
      <p:pic>
        <p:nvPicPr>
          <p:cNvPr id="8" name="Graphic 7" descr="Thumbs Up Sign">
            <a:extLst>
              <a:ext uri="{FF2B5EF4-FFF2-40B4-BE49-F238E27FC236}">
                <a16:creationId xmlns:a16="http://schemas.microsoft.com/office/drawing/2014/main" id="{D223D84D-4250-4DF3-94C5-B2208C8FCD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26167" y="640080"/>
            <a:ext cx="5577840" cy="55778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142461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401</TotalTime>
  <Words>426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Berlin</vt:lpstr>
      <vt:lpstr>Forest Fires in Parâmio, Portugal </vt:lpstr>
      <vt:lpstr>Forest Fires – analysis with Multivariate data</vt:lpstr>
      <vt:lpstr>Data Sample</vt:lpstr>
      <vt:lpstr>Statistics – some aren’t what they look like!</vt:lpstr>
      <vt:lpstr>FFMC and Humidity w.r.t Area Burned</vt:lpstr>
      <vt:lpstr>Rainfall and DC w.r.t Area Burned</vt:lpstr>
      <vt:lpstr>Motivation behind finalizing set values</vt:lpstr>
      <vt:lpstr>Findings</vt:lpstr>
      <vt:lpstr>Thanks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Forest Fires in Parâmio, Portugal </dc:title>
  <dc:creator>Preetham Thelluri</dc:creator>
  <cp:lastModifiedBy>Preetham Thelluri</cp:lastModifiedBy>
  <cp:revision>64</cp:revision>
  <dcterms:created xsi:type="dcterms:W3CDTF">2021-04-28T12:27:29Z</dcterms:created>
  <dcterms:modified xsi:type="dcterms:W3CDTF">2021-04-29T02:03:11Z</dcterms:modified>
</cp:coreProperties>
</file>