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Space Grotesk"/>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1gAU8y4xYhx2vYY2P+aNvNu48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paceGrotesk-bold.fntdata"/><Relationship Id="rId6" Type="http://schemas.openxmlformats.org/officeDocument/2006/relationships/slide" Target="slides/slide1.xml"/><Relationship Id="rId18" Type="http://schemas.openxmlformats.org/officeDocument/2006/relationships/font" Target="fonts/SpaceGrotes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tensorflow.org/" TargetMode="External"/><Relationship Id="rId4" Type="http://schemas.openxmlformats.org/officeDocument/2006/relationships/hyperlink" Target="https://numpy.org/" TargetMode="External"/><Relationship Id="rId5" Type="http://schemas.openxmlformats.org/officeDocument/2006/relationships/hyperlink" Target="https://pytorch.org/" TargetMode="External"/><Relationship Id="rId6" Type="http://schemas.openxmlformats.org/officeDocument/2006/relationships/hyperlink" Target="https://flask.palletsprojects.com/en/3.0.x/" TargetMode="External"/><Relationship Id="rId7" Type="http://schemas.openxmlformats.org/officeDocument/2006/relationships/hyperlink" Target="https://projectworlds.in/artificial-intelligence-project-handwritten-digits-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30480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985985" y="513397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txBox="1"/>
          <p:nvPr/>
        </p:nvSpPr>
        <p:spPr>
          <a:xfrm>
            <a:off x="3730682" y="1148873"/>
            <a:ext cx="4730635"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600">
                <a:solidFill>
                  <a:srgbClr val="595959"/>
                </a:solidFill>
                <a:latin typeface="Trebuchet MS"/>
                <a:ea typeface="Trebuchet MS"/>
                <a:cs typeface="Trebuchet MS"/>
                <a:sym typeface="Trebuchet MS"/>
              </a:rPr>
              <a:t>TNSDC-Generative AI</a:t>
            </a:r>
            <a:endParaRPr sz="3600">
              <a:solidFill>
                <a:srgbClr val="595959"/>
              </a:solidFill>
              <a:latin typeface="Trebuchet MS"/>
              <a:ea typeface="Trebuchet MS"/>
              <a:cs typeface="Trebuchet MS"/>
              <a:sym typeface="Trebuchet MS"/>
            </a:endParaRPr>
          </a:p>
        </p:txBody>
      </p:sp>
      <p:sp>
        <p:nvSpPr>
          <p:cNvPr id="58" name="Google Shape;58;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59" name="Google Shape;59;p1"/>
          <p:cNvSpPr txBox="1"/>
          <p:nvPr/>
        </p:nvSpPr>
        <p:spPr>
          <a:xfrm>
            <a:off x="902968" y="2330651"/>
            <a:ext cx="10526100" cy="1323600"/>
          </a:xfrm>
          <a:prstGeom prst="rect">
            <a:avLst/>
          </a:prstGeom>
          <a:noFill/>
          <a:ln>
            <a:noFill/>
          </a:ln>
        </p:spPr>
        <p:txBody>
          <a:bodyPr anchorCtr="0" anchor="t" bIns="45700" lIns="91425" spcFirstLastPara="1" rIns="91425" wrap="square" tIns="45700">
            <a:spAutoFit/>
          </a:bodyPr>
          <a:lstStyle/>
          <a:p>
            <a:pPr indent="0" lvl="0" marL="9144" marR="0" rtl="0" algn="l">
              <a:spcBef>
                <a:spcPts val="0"/>
              </a:spcBef>
              <a:spcAft>
                <a:spcPts val="0"/>
              </a:spcAft>
              <a:buNone/>
            </a:pPr>
            <a:r>
              <a:rPr b="1" lang="en-IN" sz="4000">
                <a:solidFill>
                  <a:schemeClr val="dk1"/>
                </a:solidFill>
                <a:latin typeface="Trebuchet MS"/>
                <a:ea typeface="Trebuchet MS"/>
                <a:cs typeface="Trebuchet MS"/>
                <a:sym typeface="Trebuchet MS"/>
              </a:rPr>
              <a:t>Scrawl</a:t>
            </a:r>
            <a:r>
              <a:rPr b="1" lang="en-IN" sz="4000">
                <a:solidFill>
                  <a:schemeClr val="dk1"/>
                </a:solidFill>
                <a:latin typeface="Trebuchet MS"/>
                <a:ea typeface="Trebuchet MS"/>
                <a:cs typeface="Trebuchet MS"/>
                <a:sym typeface="Trebuchet MS"/>
              </a:rPr>
              <a:t> Digit classification</a:t>
            </a:r>
            <a:r>
              <a:rPr b="1" lang="en-IN" sz="4000">
                <a:solidFill>
                  <a:schemeClr val="dk1"/>
                </a:solidFill>
                <a:latin typeface="Trebuchet MS"/>
                <a:ea typeface="Trebuchet MS"/>
                <a:cs typeface="Trebuchet MS"/>
                <a:sym typeface="Trebuchet MS"/>
              </a:rPr>
              <a:t> using Deep learning </a:t>
            </a:r>
            <a:endParaRPr sz="4000">
              <a:solidFill>
                <a:schemeClr val="dk1"/>
              </a:solidFill>
              <a:latin typeface="Calibri"/>
              <a:ea typeface="Calibri"/>
              <a:cs typeface="Calibri"/>
              <a:sym typeface="Calibri"/>
            </a:endParaRPr>
          </a:p>
        </p:txBody>
      </p:sp>
      <p:sp>
        <p:nvSpPr>
          <p:cNvPr id="60" name="Google Shape;60;p1"/>
          <p:cNvSpPr txBox="1"/>
          <p:nvPr/>
        </p:nvSpPr>
        <p:spPr>
          <a:xfrm>
            <a:off x="3046428" y="3865629"/>
            <a:ext cx="6402300" cy="1682400"/>
          </a:xfrm>
          <a:prstGeom prst="rect">
            <a:avLst/>
          </a:prstGeom>
          <a:noFill/>
          <a:ln>
            <a:noFill/>
          </a:ln>
        </p:spPr>
        <p:txBody>
          <a:bodyPr anchorCtr="0" anchor="t" bIns="45700" lIns="91425" spcFirstLastPara="1" rIns="91425" wrap="square" tIns="45700">
            <a:spAutoFit/>
          </a:bodyPr>
          <a:lstStyle/>
          <a:p>
            <a:pPr indent="0" lvl="0" marL="9144" marR="0" rtl="0" algn="l">
              <a:spcBef>
                <a:spcPts val="0"/>
              </a:spcBef>
              <a:spcAft>
                <a:spcPts val="0"/>
              </a:spcAft>
              <a:buNone/>
            </a:pPr>
            <a:r>
              <a:rPr b="1" lang="en-IN" sz="2000">
                <a:solidFill>
                  <a:srgbClr val="262626"/>
                </a:solidFill>
                <a:latin typeface="Trebuchet MS"/>
                <a:ea typeface="Trebuchet MS"/>
                <a:cs typeface="Trebuchet MS"/>
                <a:sym typeface="Trebuchet MS"/>
              </a:rPr>
              <a:t>Presented by :</a:t>
            </a:r>
            <a:r>
              <a:rPr b="1" lang="en-IN" sz="2000">
                <a:solidFill>
                  <a:srgbClr val="262626"/>
                </a:solidFill>
                <a:latin typeface="Trebuchet MS"/>
                <a:ea typeface="Trebuchet MS"/>
                <a:cs typeface="Trebuchet MS"/>
                <a:sym typeface="Trebuchet MS"/>
              </a:rPr>
              <a:t> Preetham.G</a:t>
            </a:r>
            <a:r>
              <a:rPr b="1" lang="en-IN" sz="2000">
                <a:solidFill>
                  <a:srgbClr val="262626"/>
                </a:solidFill>
                <a:latin typeface="Trebuchet MS"/>
                <a:ea typeface="Trebuchet MS"/>
                <a:cs typeface="Trebuchet MS"/>
                <a:sym typeface="Trebuchet MS"/>
              </a:rPr>
              <a:t>,</a:t>
            </a:r>
            <a:endParaRPr/>
          </a:p>
          <a:p>
            <a:pPr indent="0" lvl="0" marL="9144" marR="0" rtl="0" algn="l">
              <a:spcBef>
                <a:spcPts val="100"/>
              </a:spcBef>
              <a:spcAft>
                <a:spcPts val="0"/>
              </a:spcAft>
              <a:buNone/>
            </a:pPr>
            <a:r>
              <a:rPr b="1" lang="en-IN" sz="2000">
                <a:solidFill>
                  <a:srgbClr val="262626"/>
                </a:solidFill>
                <a:latin typeface="Trebuchet MS"/>
                <a:ea typeface="Trebuchet MS"/>
                <a:cs typeface="Trebuchet MS"/>
                <a:sym typeface="Trebuchet MS"/>
              </a:rPr>
              <a:t>                        au211521104</a:t>
            </a:r>
            <a:r>
              <a:rPr b="1" lang="en-IN" sz="2000">
                <a:solidFill>
                  <a:srgbClr val="262626"/>
                </a:solidFill>
                <a:latin typeface="Trebuchet MS"/>
                <a:ea typeface="Trebuchet MS"/>
                <a:cs typeface="Trebuchet MS"/>
                <a:sym typeface="Trebuchet MS"/>
              </a:rPr>
              <a:t>116</a:t>
            </a:r>
            <a:r>
              <a:rPr b="1" lang="en-IN" sz="2000">
                <a:solidFill>
                  <a:srgbClr val="262626"/>
                </a:solidFill>
                <a:latin typeface="Trebuchet MS"/>
                <a:ea typeface="Trebuchet MS"/>
                <a:cs typeface="Trebuchet MS"/>
                <a:sym typeface="Trebuchet MS"/>
              </a:rPr>
              <a:t>,</a:t>
            </a:r>
            <a:endParaRPr b="1" sz="2000">
              <a:solidFill>
                <a:srgbClr val="262626"/>
              </a:solidFill>
              <a:latin typeface="Trebuchet MS"/>
              <a:ea typeface="Trebuchet MS"/>
              <a:cs typeface="Trebuchet MS"/>
              <a:sym typeface="Trebuchet MS"/>
            </a:endParaRPr>
          </a:p>
          <a:p>
            <a:pPr indent="0" lvl="0" marL="9144" marR="0" rtl="0" algn="l">
              <a:spcBef>
                <a:spcPts val="100"/>
              </a:spcBef>
              <a:spcAft>
                <a:spcPts val="0"/>
              </a:spcAft>
              <a:buNone/>
            </a:pPr>
            <a:r>
              <a:rPr b="1" lang="en-IN" sz="2000">
                <a:solidFill>
                  <a:srgbClr val="262626"/>
                </a:solidFill>
                <a:latin typeface="Trebuchet MS"/>
                <a:ea typeface="Trebuchet MS"/>
                <a:cs typeface="Trebuchet MS"/>
                <a:sym typeface="Trebuchet MS"/>
              </a:rPr>
              <a:t>                        Pre-Final Student,</a:t>
            </a:r>
            <a:endParaRPr/>
          </a:p>
          <a:p>
            <a:pPr indent="0" lvl="0" marL="9144" marR="0" rtl="0" algn="l">
              <a:spcBef>
                <a:spcPts val="100"/>
              </a:spcBef>
              <a:spcAft>
                <a:spcPts val="0"/>
              </a:spcAft>
              <a:buNone/>
            </a:pPr>
            <a:r>
              <a:rPr b="1" lang="en-IN" sz="2000">
                <a:solidFill>
                  <a:srgbClr val="262626"/>
                </a:solidFill>
                <a:latin typeface="Trebuchet MS"/>
                <a:ea typeface="Trebuchet MS"/>
                <a:cs typeface="Trebuchet MS"/>
                <a:sym typeface="Trebuchet MS"/>
              </a:rPr>
              <a:t>                        Computer Science and Engineering,</a:t>
            </a:r>
            <a:endParaRPr/>
          </a:p>
          <a:p>
            <a:pPr indent="0" lvl="0" marL="9144" marR="0" rtl="0" algn="l">
              <a:spcBef>
                <a:spcPts val="100"/>
              </a:spcBef>
              <a:spcAft>
                <a:spcPts val="0"/>
              </a:spcAft>
              <a:buNone/>
            </a:pPr>
            <a:r>
              <a:rPr b="1" lang="en-IN" sz="2000">
                <a:solidFill>
                  <a:srgbClr val="262626"/>
                </a:solidFill>
                <a:latin typeface="Trebuchet MS"/>
                <a:ea typeface="Trebuchet MS"/>
                <a:cs typeface="Trebuchet MS"/>
                <a:sym typeface="Trebuchet MS"/>
              </a:rPr>
              <a:t>                        Panimalar Institute of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p:nvPr/>
        </p:nvSpPr>
        <p:spPr>
          <a:xfrm>
            <a:off x="10125075" y="562132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0"/>
          <p:cNvSpPr/>
          <p:nvPr/>
        </p:nvSpPr>
        <p:spPr>
          <a:xfrm>
            <a:off x="9810750" y="49301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0"/>
          <p:cNvSpPr/>
          <p:nvPr/>
        </p:nvSpPr>
        <p:spPr>
          <a:xfrm>
            <a:off x="9790079" y="6422026"/>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0"/>
          <p:cNvSpPr txBox="1"/>
          <p:nvPr>
            <p:ph type="title"/>
          </p:nvPr>
        </p:nvSpPr>
        <p:spPr>
          <a:xfrm>
            <a:off x="739775" y="445461"/>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RESULT</a:t>
            </a:r>
            <a:endParaRPr sz="4250"/>
          </a:p>
        </p:txBody>
      </p:sp>
      <p:sp>
        <p:nvSpPr>
          <p:cNvPr id="160" name="Google Shape;16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1" name="Google Shape;161;p10"/>
          <p:cNvSpPr txBox="1"/>
          <p:nvPr/>
        </p:nvSpPr>
        <p:spPr>
          <a:xfrm>
            <a:off x="2839375" y="5212100"/>
            <a:ext cx="1659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000000"/>
                </a:solidFill>
                <a:latin typeface="Trebuchet MS"/>
                <a:ea typeface="Trebuchet MS"/>
                <a:cs typeface="Trebuchet MS"/>
                <a:sym typeface="Trebuchet MS"/>
              </a:rPr>
              <a:t>Figure 2</a:t>
            </a:r>
            <a:endParaRPr sz="2400">
              <a:solidFill>
                <a:schemeClr val="dk1"/>
              </a:solidFill>
              <a:latin typeface="Trebuchet MS"/>
              <a:ea typeface="Trebuchet MS"/>
              <a:cs typeface="Trebuchet MS"/>
              <a:sym typeface="Trebuchet MS"/>
            </a:endParaRPr>
          </a:p>
        </p:txBody>
      </p:sp>
      <p:pic>
        <p:nvPicPr>
          <p:cNvPr id="162" name="Google Shape;162;p10"/>
          <p:cNvPicPr preferRelativeResize="0"/>
          <p:nvPr/>
        </p:nvPicPr>
        <p:blipFill>
          <a:blip r:embed="rId3">
            <a:alphaModFix/>
          </a:blip>
          <a:stretch>
            <a:fillRect/>
          </a:stretch>
        </p:blipFill>
        <p:spPr>
          <a:xfrm>
            <a:off x="1397925" y="1287613"/>
            <a:ext cx="4311375" cy="3760500"/>
          </a:xfrm>
          <a:prstGeom prst="rect">
            <a:avLst/>
          </a:prstGeom>
          <a:noFill/>
          <a:ln>
            <a:noFill/>
          </a:ln>
        </p:spPr>
      </p:pic>
      <p:sp>
        <p:nvSpPr>
          <p:cNvPr id="163" name="Google Shape;163;p10"/>
          <p:cNvSpPr txBox="1"/>
          <p:nvPr/>
        </p:nvSpPr>
        <p:spPr>
          <a:xfrm>
            <a:off x="7732475" y="2989200"/>
            <a:ext cx="1405800" cy="14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1700">
                <a:latin typeface="Calibri"/>
                <a:ea typeface="Calibri"/>
                <a:cs typeface="Calibri"/>
                <a:sym typeface="Calibri"/>
              </a:rPr>
              <a:t>2</a:t>
            </a:r>
            <a:endParaRPr sz="12200">
              <a:latin typeface="Calibri"/>
              <a:ea typeface="Calibri"/>
              <a:cs typeface="Calibri"/>
              <a:sym typeface="Calibri"/>
            </a:endParaRPr>
          </a:p>
        </p:txBody>
      </p:sp>
      <p:sp>
        <p:nvSpPr>
          <p:cNvPr id="164" name="Google Shape;164;p10"/>
          <p:cNvSpPr txBox="1"/>
          <p:nvPr/>
        </p:nvSpPr>
        <p:spPr>
          <a:xfrm>
            <a:off x="7303775" y="5006350"/>
            <a:ext cx="18345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a:latin typeface="Calibri"/>
                <a:ea typeface="Calibri"/>
                <a:cs typeface="Calibri"/>
                <a:sym typeface="Calibri"/>
              </a:rPr>
              <a:t>Clear Text</a:t>
            </a:r>
            <a:endParaRPr b="1" sz="3000">
              <a:latin typeface="Calibri"/>
              <a:ea typeface="Calibri"/>
              <a:cs typeface="Calibri"/>
              <a:sym typeface="Calibri"/>
            </a:endParaRPr>
          </a:p>
        </p:txBody>
      </p:sp>
      <p:sp>
        <p:nvSpPr>
          <p:cNvPr id="165" name="Google Shape;165;p10"/>
          <p:cNvSpPr txBox="1"/>
          <p:nvPr/>
        </p:nvSpPr>
        <p:spPr>
          <a:xfrm>
            <a:off x="2520325" y="5212075"/>
            <a:ext cx="2297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1"/>
          <p:cNvSpPr/>
          <p:nvPr/>
        </p:nvSpPr>
        <p:spPr>
          <a:xfrm>
            <a:off x="9806037" y="72548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1"/>
          <p:cNvSpPr txBox="1"/>
          <p:nvPr/>
        </p:nvSpPr>
        <p:spPr>
          <a:xfrm>
            <a:off x="739774" y="1669133"/>
            <a:ext cx="8613900" cy="3073200"/>
          </a:xfrm>
          <a:prstGeom prst="rect">
            <a:avLst/>
          </a:prstGeom>
          <a:noFill/>
          <a:ln>
            <a:noFill/>
          </a:ln>
        </p:spPr>
        <p:txBody>
          <a:bodyPr anchorCtr="0" anchor="t" bIns="0" lIns="0" spcFirstLastPara="1" rIns="0" wrap="square" tIns="12700">
            <a:spAutoFit/>
          </a:bodyPr>
          <a:lstStyle/>
          <a:p>
            <a:pPr indent="0" lvl="0" marL="12700" rtl="0" algn="just">
              <a:spcBef>
                <a:spcPts val="100"/>
              </a:spcBef>
              <a:spcAft>
                <a:spcPts val="0"/>
              </a:spcAft>
              <a:buClr>
                <a:schemeClr val="dk1"/>
              </a:buClr>
              <a:buSzPts val="1100"/>
              <a:buFont typeface="Arial"/>
              <a:buNone/>
            </a:pPr>
            <a:r>
              <a:rPr lang="en-IN" sz="1800">
                <a:solidFill>
                  <a:schemeClr val="dk1"/>
                </a:solidFill>
                <a:latin typeface="Trebuchet MS"/>
                <a:ea typeface="Trebuchet MS"/>
                <a:cs typeface="Trebuchet MS"/>
                <a:sym typeface="Trebuchet MS"/>
              </a:rPr>
              <a:t>The developed handwritten digit recognition system is currently running on localhost and uses Convolutional Neural Network (CNN) architecture with PyTorch and Flask for web deployment. Users can currently run real-time performance tests on the model. In the future, the accuracy and generalization of the system could be improved by investigating methods such as transfer learning and optimizing its performance with sophisticated CNN structures. Enhancing the user interface and putting it on cloud servers may also increase scalability and accessibility. Future developments might allow for the recognition of multiple digits and the processing of entire handwritten texts, creating new application areas in the fields of finance, education, and digital document processing. </a:t>
            </a:r>
            <a:endParaRPr sz="1800">
              <a:solidFill>
                <a:schemeClr val="dk1"/>
              </a:solidFill>
              <a:latin typeface="Trebuchet MS"/>
              <a:ea typeface="Trebuchet MS"/>
              <a:cs typeface="Trebuchet MS"/>
              <a:sym typeface="Trebuchet MS"/>
            </a:endParaRPr>
          </a:p>
          <a:p>
            <a:pPr indent="0" lvl="0" marL="12700" marR="0" rtl="0" algn="just">
              <a:lnSpc>
                <a:spcPct val="100000"/>
              </a:lnSpc>
              <a:spcBef>
                <a:spcPts val="100"/>
              </a:spcBef>
              <a:spcAft>
                <a:spcPts val="0"/>
              </a:spcAft>
              <a:buNone/>
            </a:pPr>
            <a:r>
              <a:t/>
            </a:r>
            <a:endParaRPr sz="1800">
              <a:solidFill>
                <a:schemeClr val="dk1"/>
              </a:solidFill>
              <a:latin typeface="Trebuchet MS"/>
              <a:ea typeface="Trebuchet MS"/>
              <a:cs typeface="Trebuchet MS"/>
              <a:sym typeface="Trebuchet MS"/>
            </a:endParaRPr>
          </a:p>
        </p:txBody>
      </p:sp>
      <p:sp>
        <p:nvSpPr>
          <p:cNvPr id="174" name="Google Shape;174;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5" name="Google Shape;175;p11"/>
          <p:cNvSpPr txBox="1"/>
          <p:nvPr/>
        </p:nvSpPr>
        <p:spPr>
          <a:xfrm>
            <a:off x="739775" y="887412"/>
            <a:ext cx="3303904" cy="7521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Conclusion</a:t>
            </a:r>
            <a:endParaRPr sz="4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2"/>
          <p:cNvSpPr/>
          <p:nvPr/>
        </p:nvSpPr>
        <p:spPr>
          <a:xfrm>
            <a:off x="7162800" y="114363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2"/>
          <p:cNvSpPr txBox="1"/>
          <p:nvPr>
            <p:ph type="title"/>
          </p:nvPr>
        </p:nvSpPr>
        <p:spPr>
          <a:xfrm>
            <a:off x="755332" y="1366146"/>
            <a:ext cx="36642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REFERENCES</a:t>
            </a:r>
            <a:endParaRPr/>
          </a:p>
        </p:txBody>
      </p:sp>
      <p:sp>
        <p:nvSpPr>
          <p:cNvPr id="184" name="Google Shape;184;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2"/>
          <p:cNvSpPr txBox="1"/>
          <p:nvPr/>
        </p:nvSpPr>
        <p:spPr>
          <a:xfrm>
            <a:off x="755332" y="2551837"/>
            <a:ext cx="6099142"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92D050"/>
              </a:buClr>
              <a:buSzPts val="1800"/>
              <a:buFont typeface="Arial"/>
              <a:buChar char="•"/>
            </a:pPr>
            <a:r>
              <a:rPr b="1" lang="en-IN" sz="1800">
                <a:solidFill>
                  <a:schemeClr val="dk1"/>
                </a:solidFill>
                <a:latin typeface="Calibri"/>
                <a:ea typeface="Calibri"/>
                <a:cs typeface="Calibri"/>
                <a:sym typeface="Calibri"/>
              </a:rPr>
              <a:t>Tensorflow</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3">
                  <a:extLst>
                    <a:ext uri="{A12FA001-AC4F-418D-AE19-62706E023703}">
                      <ahyp:hlinkClr val="tx"/>
                    </a:ext>
                  </a:extLst>
                </a:hlinkClick>
              </a:rPr>
              <a:t>https://www.tensorflow.org/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92D050"/>
              </a:buClr>
              <a:buSzPts val="1800"/>
              <a:buFont typeface="Arial"/>
              <a:buChar char="•"/>
            </a:pPr>
            <a:r>
              <a:rPr b="1" lang="en-IN" sz="1800">
                <a:solidFill>
                  <a:schemeClr val="dk1"/>
                </a:solidFill>
                <a:latin typeface="Calibri"/>
                <a:ea typeface="Calibri"/>
                <a:cs typeface="Calibri"/>
                <a:sym typeface="Calibri"/>
              </a:rPr>
              <a:t>Numpy</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4">
                  <a:extLst>
                    <a:ext uri="{A12FA001-AC4F-418D-AE19-62706E023703}">
                      <ahyp:hlinkClr val="tx"/>
                    </a:ext>
                  </a:extLst>
                </a:hlinkClick>
              </a:rPr>
              <a:t>https://numpy.org/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92D050"/>
              </a:buClr>
              <a:buSzPts val="1800"/>
              <a:buFont typeface="Arial"/>
              <a:buChar char="•"/>
            </a:pPr>
            <a:r>
              <a:rPr b="1" lang="en-IN" sz="1800">
                <a:solidFill>
                  <a:schemeClr val="dk1"/>
                </a:solidFill>
                <a:latin typeface="Calibri"/>
                <a:ea typeface="Calibri"/>
                <a:cs typeface="Calibri"/>
                <a:sym typeface="Calibri"/>
              </a:rPr>
              <a:t>PyTorch: </a:t>
            </a:r>
            <a:r>
              <a:rPr lang="en-IN" sz="1800" u="sng">
                <a:solidFill>
                  <a:schemeClr val="dk1"/>
                </a:solidFill>
                <a:latin typeface="Calibri"/>
                <a:ea typeface="Calibri"/>
                <a:cs typeface="Calibri"/>
                <a:sym typeface="Calibri"/>
                <a:hlinkClick r:id="rId5">
                  <a:extLst>
                    <a:ext uri="{A12FA001-AC4F-418D-AE19-62706E023703}">
                      <ahyp:hlinkClr val="tx"/>
                    </a:ext>
                  </a:extLst>
                </a:hlinkClick>
              </a:rPr>
              <a:t>https://pytorch.org/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92D050"/>
              </a:buClr>
              <a:buSzPts val="1800"/>
              <a:buFont typeface="Arial"/>
              <a:buChar char="•"/>
            </a:pPr>
            <a:r>
              <a:rPr b="1" lang="en-IN" sz="1800">
                <a:solidFill>
                  <a:schemeClr val="dk1"/>
                </a:solidFill>
                <a:latin typeface="Calibri"/>
                <a:ea typeface="Calibri"/>
                <a:cs typeface="Calibri"/>
                <a:sym typeface="Calibri"/>
              </a:rPr>
              <a:t>Flask</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6">
                  <a:extLst>
                    <a:ext uri="{A12FA001-AC4F-418D-AE19-62706E023703}">
                      <ahyp:hlinkClr val="tx"/>
                    </a:ext>
                  </a:extLst>
                </a:hlinkClick>
              </a:rPr>
              <a:t>https://flask.palletsprojects.com/en/3.0.x/</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92D050"/>
              </a:buClr>
              <a:buSzPts val="1800"/>
              <a:buFont typeface="Arial"/>
              <a:buChar char="•"/>
            </a:pPr>
            <a:r>
              <a:rPr b="1" lang="en-IN" sz="1800">
                <a:solidFill>
                  <a:schemeClr val="dk1"/>
                </a:solidFill>
                <a:latin typeface="Calibri"/>
                <a:ea typeface="Calibri"/>
                <a:cs typeface="Calibri"/>
                <a:sym typeface="Calibri"/>
              </a:rPr>
              <a:t>Inspiration:</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7">
                  <a:extLst>
                    <a:ext uri="{A12FA001-AC4F-418D-AE19-62706E023703}">
                      <ahyp:hlinkClr val="tx"/>
                    </a:ext>
                  </a:extLst>
                </a:hlinkClick>
              </a:rPr>
              <a:t>https://projectworlds.in/artificial-intelligence-project-handwritten-digits-recognition/</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rgbClr val="92D050"/>
              </a:buClr>
              <a:buSzPts val="1800"/>
              <a:buFont typeface="Arial"/>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p:nvPr/>
        </p:nvSpPr>
        <p:spPr>
          <a:xfrm>
            <a:off x="0" y="28579"/>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Space Grotesk"/>
              <a:ea typeface="Space Grotesk"/>
              <a:cs typeface="Space Grotesk"/>
              <a:sym typeface="Space Grotesk"/>
            </a:endParaRPr>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9" name="Google Shape;79;p2"/>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sp>
        <p:nvSpPr>
          <p:cNvPr id="80" name="Google Shape;80;p2"/>
          <p:cNvSpPr txBox="1"/>
          <p:nvPr>
            <p:ph type="title"/>
          </p:nvPr>
        </p:nvSpPr>
        <p:spPr>
          <a:xfrm>
            <a:off x="739774" y="445388"/>
            <a:ext cx="2536825"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OUTLINE</a:t>
            </a:r>
            <a:endParaRPr/>
          </a:p>
        </p:txBody>
      </p:sp>
      <p:sp>
        <p:nvSpPr>
          <p:cNvPr id="81" name="Google Shape;8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82" name="Google Shape;82;p2"/>
          <p:cNvSpPr txBox="1"/>
          <p:nvPr/>
        </p:nvSpPr>
        <p:spPr>
          <a:xfrm>
            <a:off x="2396195" y="1241933"/>
            <a:ext cx="6099000" cy="489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Problem Statement</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Proposed Solution</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System Approach</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Algorithm</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Result</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Conclusion</a:t>
            </a:r>
            <a:endParaRPr/>
          </a:p>
          <a:p>
            <a:pPr indent="-285750" lvl="0" marL="285750" marR="0" rtl="0" algn="l">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p:nvPr/>
        </p:nvSpPr>
        <p:spPr>
          <a:xfrm>
            <a:off x="8301196"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3"/>
          <p:cNvSpPr txBox="1"/>
          <p:nvPr>
            <p:ph type="title"/>
          </p:nvPr>
        </p:nvSpPr>
        <p:spPr>
          <a:xfrm>
            <a:off x="834072" y="1447800"/>
            <a:ext cx="6100128"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t>PROBLEM STATEMENT</a:t>
            </a:r>
            <a:endParaRPr sz="4400"/>
          </a:p>
        </p:txBody>
      </p:sp>
      <p:sp>
        <p:nvSpPr>
          <p:cNvPr id="89" name="Google Shape;89;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0" name="Google Shape;90;p3"/>
          <p:cNvSpPr txBox="1"/>
          <p:nvPr/>
        </p:nvSpPr>
        <p:spPr>
          <a:xfrm>
            <a:off x="834072" y="2514600"/>
            <a:ext cx="7316771"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Trebuchet MS"/>
                <a:ea typeface="Trebuchet MS"/>
                <a:cs typeface="Trebuchet MS"/>
                <a:sym typeface="Trebuchet MS"/>
              </a:rPr>
              <a:t>The goal is to create a reliable system for handwritten digit recognition that can recognize numbers 0 through 9 from handwritten photographs. Convolutional neural networks (CNNs) are used for this. The system should be able to handle a range of handwriting styles and noise levels and deliver consistent recognition results across several datasets. Achieving great accuracy while preserving processing time efficiency is the aim.</a:t>
            </a:r>
            <a:endParaRPr/>
          </a:p>
          <a:p>
            <a:pPr indent="0" lvl="0" marL="0" marR="0" rtl="0" algn="just">
              <a:spcBef>
                <a:spcPts val="0"/>
              </a:spcBef>
              <a:spcAft>
                <a:spcPts val="0"/>
              </a:spcAft>
              <a:buNone/>
            </a:pPr>
            <a:r>
              <a:rPr lang="en-IN" sz="1800">
                <a:solidFill>
                  <a:schemeClr val="dk1"/>
                </a:solidFill>
                <a:latin typeface="Trebuchet MS"/>
                <a:ea typeface="Trebuchet MS"/>
                <a:cs typeface="Trebuchet MS"/>
                <a:sym typeface="Trebuchet MS"/>
              </a:rPr>
              <a:t>The paraphrasing tool provided by QuillBot can assist you in rapidly and effectively reworking and rephrasing your sentences!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p:nvPr/>
        </p:nvSpPr>
        <p:spPr>
          <a:xfrm>
            <a:off x="8301196"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4"/>
          <p:cNvSpPr txBox="1"/>
          <p:nvPr>
            <p:ph type="title"/>
          </p:nvPr>
        </p:nvSpPr>
        <p:spPr>
          <a:xfrm>
            <a:off x="834072" y="533400"/>
            <a:ext cx="563689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t>PROPOSED</a:t>
            </a:r>
            <a:r>
              <a:rPr lang="en-IN" sz="4250"/>
              <a:t> SOLUTION</a:t>
            </a:r>
            <a:endParaRPr sz="4250"/>
          </a:p>
        </p:txBody>
      </p:sp>
      <p:sp>
        <p:nvSpPr>
          <p:cNvPr id="97" name="Google Shape;9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8" name="Google Shape;98;p4"/>
          <p:cNvSpPr txBox="1"/>
          <p:nvPr/>
        </p:nvSpPr>
        <p:spPr>
          <a:xfrm>
            <a:off x="834072" y="1527661"/>
            <a:ext cx="7316771"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700">
                <a:solidFill>
                  <a:schemeClr val="dk1"/>
                </a:solidFill>
                <a:latin typeface="Trebuchet MS"/>
                <a:ea typeface="Trebuchet MS"/>
                <a:cs typeface="Trebuchet MS"/>
                <a:sym typeface="Trebuchet MS"/>
              </a:rPr>
              <a:t>Add what you We will create a web-based handwritten digit recognition system using Convolutional Neural Network (CNN) architecture in PyTorch. To extract pertinent features from handwritten digit images, the system will be composed of various layers of pooling and convolutional procedures. </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lang="en-IN" sz="1700">
                <a:solidFill>
                  <a:schemeClr val="dk1"/>
                </a:solidFill>
                <a:latin typeface="Trebuchet MS"/>
                <a:ea typeface="Trebuchet MS"/>
                <a:cs typeface="Trebuchet MS"/>
                <a:sym typeface="Trebuchet MS"/>
              </a:rPr>
              <a:t>Through backpropagation, the CNN model will learn from and optimize the parameters using training data. To enhance generalization and avoid overfitting, strategies like data augmentation and regularization will be used.</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lang="en-IN" sz="1700">
                <a:solidFill>
                  <a:schemeClr val="dk1"/>
                </a:solidFill>
                <a:latin typeface="Trebuchet MS"/>
                <a:ea typeface="Trebuchet MS"/>
                <a:cs typeface="Trebuchet MS"/>
                <a:sym typeface="Trebuchet MS"/>
              </a:rPr>
              <a:t>After training is finished, the model will be included into a Flask web application, which will enable users to upload photographs of handwritten numbers via an easy-to-use interface. Before being input into the trained CNN model for inference, the uploaded images will undergo preprocessing.</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lang="en-IN" sz="1700">
                <a:solidFill>
                  <a:schemeClr val="dk1"/>
                </a:solidFill>
                <a:latin typeface="Trebuchet MS"/>
                <a:ea typeface="Trebuchet MS"/>
                <a:cs typeface="Trebuchet MS"/>
                <a:sym typeface="Trebuchet MS"/>
              </a:rPr>
              <a:t>The user interface will receive the anticipated digit labels once more.</a:t>
            </a:r>
            <a:endParaRPr sz="17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8229600" y="80134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5"/>
          <p:cNvSpPr txBox="1"/>
          <p:nvPr>
            <p:ph type="title"/>
          </p:nvPr>
        </p:nvSpPr>
        <p:spPr>
          <a:xfrm>
            <a:off x="739775" y="829627"/>
            <a:ext cx="526351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a:t>
            </a:r>
            <a:endParaRPr sz="4250">
              <a:latin typeface="Trebuchet MS"/>
              <a:ea typeface="Trebuchet MS"/>
              <a:cs typeface="Trebuchet MS"/>
              <a:sym typeface="Trebuchet MS"/>
            </a:endParaRPr>
          </a:p>
        </p:txBody>
      </p:sp>
      <p:sp>
        <p:nvSpPr>
          <p:cNvPr id="105" name="Google Shape;105;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06" name="Google Shape;106;p5"/>
          <p:cNvSpPr txBox="1"/>
          <p:nvPr/>
        </p:nvSpPr>
        <p:spPr>
          <a:xfrm>
            <a:off x="687453" y="1672023"/>
            <a:ext cx="7561181"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700">
                <a:solidFill>
                  <a:schemeClr val="dk1"/>
                </a:solidFill>
                <a:latin typeface="Trebuchet MS"/>
                <a:ea typeface="Trebuchet MS"/>
                <a:cs typeface="Trebuchet MS"/>
                <a:sym typeface="Trebuchet MS"/>
              </a:rPr>
              <a:t>Hardware</a:t>
            </a:r>
            <a:r>
              <a:rPr lang="en-IN" sz="1700">
                <a:solidFill>
                  <a:schemeClr val="dk1"/>
                </a:solidFill>
                <a:latin typeface="Trebuchet MS"/>
                <a:ea typeface="Trebuchet MS"/>
                <a:cs typeface="Trebuchet MS"/>
                <a:sym typeface="Trebuchet MS"/>
              </a:rPr>
              <a:t>:</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en-IN" sz="1700">
                <a:solidFill>
                  <a:schemeClr val="dk1"/>
                </a:solidFill>
                <a:latin typeface="Trebuchet MS"/>
                <a:ea typeface="Trebuchet MS"/>
                <a:cs typeface="Trebuchet MS"/>
                <a:sym typeface="Trebuchet MS"/>
              </a:rPr>
              <a:t>CPU</a:t>
            </a:r>
            <a:r>
              <a:rPr lang="en-IN" sz="1700">
                <a:solidFill>
                  <a:schemeClr val="dk1"/>
                </a:solidFill>
                <a:latin typeface="Trebuchet MS"/>
                <a:ea typeface="Trebuchet MS"/>
                <a:cs typeface="Trebuchet MS"/>
                <a:sym typeface="Trebuchet MS"/>
              </a:rPr>
              <a:t>: In order to meet the computational demands of CNN training and inference, the system needs a CPU with enough processing capacity. It is advised to use a multi-core CPU, ideally with a clock speed of at least 2 GHz or greater.</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en-IN" sz="1700">
                <a:solidFill>
                  <a:schemeClr val="dk1"/>
                </a:solidFill>
                <a:latin typeface="Trebuchet MS"/>
                <a:ea typeface="Trebuchet MS"/>
                <a:cs typeface="Trebuchet MS"/>
                <a:sym typeface="Trebuchet MS"/>
              </a:rPr>
              <a:t>Memory</a:t>
            </a:r>
            <a:r>
              <a:rPr lang="en-IN" sz="1700">
                <a:solidFill>
                  <a:schemeClr val="dk1"/>
                </a:solidFill>
                <a:latin typeface="Trebuchet MS"/>
                <a:ea typeface="Trebuchet MS"/>
                <a:cs typeface="Trebuchet MS"/>
                <a:sym typeface="Trebuchet MS"/>
              </a:rPr>
              <a:t>: For optimal performance, it is advised to have at least 8 GB of RAM, particularly when processing huge datasets during model training. To handle larger datasets or several concurrent user requests, more RAM could be needed.</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en-IN" sz="1700">
                <a:solidFill>
                  <a:schemeClr val="dk1"/>
                </a:solidFill>
                <a:latin typeface="Trebuchet MS"/>
                <a:ea typeface="Trebuchet MS"/>
                <a:cs typeface="Trebuchet MS"/>
                <a:sym typeface="Trebuchet MS"/>
              </a:rPr>
              <a:t>Internet</a:t>
            </a:r>
            <a:r>
              <a:rPr lang="en-IN" sz="1700">
                <a:solidFill>
                  <a:schemeClr val="dk1"/>
                </a:solidFill>
                <a:latin typeface="Trebuchet MS"/>
                <a:ea typeface="Trebuchet MS"/>
                <a:cs typeface="Trebuchet MS"/>
                <a:sym typeface="Trebuchet MS"/>
              </a:rPr>
              <a:t> </a:t>
            </a:r>
            <a:r>
              <a:rPr b="1" lang="en-IN" sz="1700">
                <a:solidFill>
                  <a:schemeClr val="dk1"/>
                </a:solidFill>
                <a:latin typeface="Trebuchet MS"/>
                <a:ea typeface="Trebuchet MS"/>
                <a:cs typeface="Trebuchet MS"/>
                <a:sym typeface="Trebuchet MS"/>
              </a:rPr>
              <a:t>Speed</a:t>
            </a:r>
            <a:r>
              <a:rPr lang="en-IN" sz="1700">
                <a:solidFill>
                  <a:schemeClr val="dk1"/>
                </a:solidFill>
                <a:latin typeface="Trebuchet MS"/>
                <a:ea typeface="Trebuchet MS"/>
                <a:cs typeface="Trebuchet MS"/>
                <a:sym typeface="Trebuchet MS"/>
              </a:rPr>
              <a:t>: In order to download and update Python packages, model weights, and serve the web application, a steady internet connection is required. For most uses, a broadband connection with a minimum upload speed of 1 Mbps and download speed of 5 Mbps is adequate.</a:t>
            </a:r>
            <a:endParaRPr/>
          </a:p>
          <a:p>
            <a:pPr indent="0" lvl="0" marL="0" marR="0" rtl="0" algn="just">
              <a:spcBef>
                <a:spcPts val="0"/>
              </a:spcBef>
              <a:spcAft>
                <a:spcPts val="0"/>
              </a:spcAft>
              <a:buNone/>
            </a:pPr>
            <a:r>
              <a:t/>
            </a:r>
            <a:endParaRPr sz="17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p:nvPr/>
        </p:nvSpPr>
        <p:spPr>
          <a:xfrm>
            <a:off x="8229600" y="80134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txBox="1"/>
          <p:nvPr>
            <p:ph type="title"/>
          </p:nvPr>
        </p:nvSpPr>
        <p:spPr>
          <a:xfrm>
            <a:off x="739775" y="478620"/>
            <a:ext cx="718502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 – CONT.</a:t>
            </a:r>
            <a:endParaRPr sz="4250">
              <a:latin typeface="Trebuchet MS"/>
              <a:ea typeface="Trebuchet MS"/>
              <a:cs typeface="Trebuchet MS"/>
              <a:sym typeface="Trebuchet MS"/>
            </a:endParaRPr>
          </a:p>
        </p:txBody>
      </p:sp>
      <p:sp>
        <p:nvSpPr>
          <p:cNvPr id="113" name="Google Shape;11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4" name="Google Shape;114;p6"/>
          <p:cNvSpPr txBox="1"/>
          <p:nvPr/>
        </p:nvSpPr>
        <p:spPr>
          <a:xfrm>
            <a:off x="668418" y="1423405"/>
            <a:ext cx="7561200" cy="454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700">
                <a:solidFill>
                  <a:schemeClr val="dk1"/>
                </a:solidFill>
                <a:latin typeface="Trebuchet MS"/>
                <a:ea typeface="Trebuchet MS"/>
                <a:cs typeface="Trebuchet MS"/>
                <a:sym typeface="Trebuchet MS"/>
              </a:rPr>
              <a:t>Program</a:t>
            </a:r>
            <a:r>
              <a:rPr lang="en-IN" sz="1700">
                <a:solidFill>
                  <a:schemeClr val="dk1"/>
                </a:solidFill>
                <a:latin typeface="Trebuchet MS"/>
                <a:ea typeface="Trebuchet MS"/>
                <a:cs typeface="Trebuchet MS"/>
                <a:sym typeface="Trebuchet MS"/>
              </a:rPr>
              <a:t>: Python is the programming language used in the system's construction.</a:t>
            </a:r>
            <a:endParaRPr/>
          </a:p>
          <a:p>
            <a:pPr indent="0" lvl="0" marL="0" marR="0" rtl="0" algn="l">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1700">
                <a:solidFill>
                  <a:schemeClr val="dk1"/>
                </a:solidFill>
                <a:latin typeface="Trebuchet MS"/>
                <a:ea typeface="Trebuchet MS"/>
                <a:cs typeface="Trebuchet MS"/>
                <a:sym typeface="Trebuchet MS"/>
              </a:rPr>
              <a:t>PyTorch</a:t>
            </a:r>
            <a:r>
              <a:rPr lang="en-IN" sz="1700">
                <a:solidFill>
                  <a:schemeClr val="dk1"/>
                </a:solidFill>
                <a:latin typeface="Trebuchet MS"/>
                <a:ea typeface="Trebuchet MS"/>
                <a:cs typeface="Trebuchet MS"/>
                <a:sym typeface="Trebuchet MS"/>
              </a:rPr>
              <a:t>: The Convolutional Neural Network (CNN) architecture is implemented using the machine learning software PyTorch. PyTorch accelerates tensor computing with GPU efficiency, enabling quicker model inference and training.</a:t>
            </a:r>
            <a:endParaRPr/>
          </a:p>
          <a:p>
            <a:pPr indent="0" lvl="0" marL="0" marR="0" rtl="0" algn="l">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1700">
                <a:solidFill>
                  <a:schemeClr val="dk1"/>
                </a:solidFill>
                <a:latin typeface="Trebuchet MS"/>
                <a:ea typeface="Trebuchet MS"/>
                <a:cs typeface="Trebuchet MS"/>
                <a:sym typeface="Trebuchet MS"/>
              </a:rPr>
              <a:t>NumPy:</a:t>
            </a:r>
            <a:r>
              <a:rPr lang="en-IN" sz="1700">
                <a:solidFill>
                  <a:schemeClr val="dk1"/>
                </a:solidFill>
                <a:latin typeface="Trebuchet MS"/>
                <a:ea typeface="Trebuchet MS"/>
                <a:cs typeface="Trebuchet MS"/>
                <a:sym typeface="Trebuchet MS"/>
              </a:rPr>
              <a:t> is a basic Python scientific computing tool that is necessary for manipulating multidimensional arrays and performing mathematical computations. It is widely utilized in the CNN paradigm for numerical calculations and data preparation and manipulation.</a:t>
            </a:r>
            <a:endParaRPr/>
          </a:p>
          <a:p>
            <a:pPr indent="0" lvl="0" marL="0" marR="0" rtl="0" algn="l">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IN" sz="1700">
                <a:solidFill>
                  <a:schemeClr val="dk1"/>
                </a:solidFill>
                <a:latin typeface="Trebuchet MS"/>
                <a:ea typeface="Trebuchet MS"/>
                <a:cs typeface="Trebuchet MS"/>
                <a:sym typeface="Trebuchet MS"/>
              </a:rPr>
              <a:t>TorchVision</a:t>
            </a:r>
            <a:r>
              <a:rPr lang="en-IN" sz="1700">
                <a:solidFill>
                  <a:schemeClr val="dk1"/>
                </a:solidFill>
                <a:latin typeface="Trebuchet MS"/>
                <a:ea typeface="Trebuchet MS"/>
                <a:cs typeface="Trebuchet MS"/>
                <a:sym typeface="Trebuchet MS"/>
              </a:rPr>
              <a:t>: A PyTorch package, TorchVision offers utilities, transforms, and datasets for computer vision applications. It makes it easier to integrate handwritten digit image datasets for training and assessment with the CNN model by loading and preparing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p:nvPr/>
        </p:nvSpPr>
        <p:spPr>
          <a:xfrm>
            <a:off x="8686800" y="46662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7"/>
          <p:cNvSpPr txBox="1"/>
          <p:nvPr>
            <p:ph type="title"/>
          </p:nvPr>
        </p:nvSpPr>
        <p:spPr>
          <a:xfrm>
            <a:off x="723900" y="457200"/>
            <a:ext cx="501459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t>ALGORITHM</a:t>
            </a:r>
            <a:endParaRPr sz="4400"/>
          </a:p>
        </p:txBody>
      </p:sp>
      <p:pic>
        <p:nvPicPr>
          <p:cNvPr id="123" name="Google Shape;123;p7"/>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24" name="Google Shape;124;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25" name="Google Shape;125;p7"/>
          <p:cNvSpPr txBox="1"/>
          <p:nvPr/>
        </p:nvSpPr>
        <p:spPr>
          <a:xfrm>
            <a:off x="653319" y="1229100"/>
            <a:ext cx="7770829"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Trebuchet MS"/>
                <a:ea typeface="Trebuchet MS"/>
                <a:cs typeface="Trebuchet MS"/>
                <a:sym typeface="Trebuchet MS"/>
              </a:rPr>
              <a:t>Phase 1: Preparing and preprocessing the data</a:t>
            </a:r>
            <a:endParaRPr/>
          </a:p>
          <a:p>
            <a:pPr indent="0" lvl="0" marL="0" marR="0" rtl="0" algn="just">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lang="en-IN" sz="1600">
                <a:solidFill>
                  <a:schemeClr val="dk1"/>
                </a:solidFill>
                <a:latin typeface="Trebuchet MS"/>
                <a:ea typeface="Trebuchet MS"/>
                <a:cs typeface="Trebuchet MS"/>
                <a:sym typeface="Trebuchet MS"/>
              </a:rPr>
              <a:t>1. Use the PyTorch module TorchVision to load the dataset of handwritten digit images, such as MNIST or USPS.</a:t>
            </a:r>
            <a:endParaRPr/>
          </a:p>
          <a:p>
            <a:pPr indent="0" lvl="0" marL="0" marR="0" rtl="0" algn="just">
              <a:spcBef>
                <a:spcPts val="0"/>
              </a:spcBef>
              <a:spcAft>
                <a:spcPts val="0"/>
              </a:spcAft>
              <a:buNone/>
            </a:pPr>
            <a:r>
              <a:rPr lang="en-IN" sz="1600">
                <a:solidFill>
                  <a:schemeClr val="dk1"/>
                </a:solidFill>
                <a:latin typeface="Trebuchet MS"/>
                <a:ea typeface="Trebuchet MS"/>
                <a:cs typeface="Trebuchet MS"/>
                <a:sym typeface="Trebuchet MS"/>
              </a:rPr>
              <a:t>2. To aid in convergence during training, preprocess the dataset by normalizing pixel values to a range between 0 and 1.</a:t>
            </a:r>
            <a:endParaRPr/>
          </a:p>
          <a:p>
            <a:pPr indent="0" lvl="0" marL="0" marR="0" rtl="0" algn="just">
              <a:spcBef>
                <a:spcPts val="0"/>
              </a:spcBef>
              <a:spcAft>
                <a:spcPts val="0"/>
              </a:spcAft>
              <a:buNone/>
            </a:pPr>
            <a:r>
              <a:rPr lang="en-IN" sz="1600">
                <a:solidFill>
                  <a:schemeClr val="dk1"/>
                </a:solidFill>
                <a:latin typeface="Trebuchet MS"/>
                <a:ea typeface="Trebuchet MS"/>
                <a:cs typeface="Trebuchet MS"/>
                <a:sym typeface="Trebuchet MS"/>
              </a:rPr>
              <a:t>3. Using PyTorch utilities, divide the dataset into training, validation, and testing sets, making sure that the distribution of digits is uniform among the sets.</a:t>
            </a:r>
            <a:endParaRPr/>
          </a:p>
        </p:txBody>
      </p:sp>
      <p:sp>
        <p:nvSpPr>
          <p:cNvPr id="126" name="Google Shape;126;p7"/>
          <p:cNvSpPr txBox="1"/>
          <p:nvPr/>
        </p:nvSpPr>
        <p:spPr>
          <a:xfrm>
            <a:off x="723900" y="3429000"/>
            <a:ext cx="7770829"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Trebuchet MS"/>
                <a:ea typeface="Trebuchet MS"/>
                <a:cs typeface="Trebuchet MS"/>
                <a:sym typeface="Trebuchet MS"/>
              </a:rPr>
              <a:t>Phase Two: Instruction of Models</a:t>
            </a:r>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1. Define a Convolutional Neural Network (CNN) architecture with PyTorch that consists of fully connected, pooling, and convolutional layers.</a:t>
            </a:r>
            <a:endParaRPr/>
          </a:p>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Using PyTorch, initialize the CNN model parameters and define the optimizer (e.g., stochastic gradient descent) and loss function (e.g., cross-entropy loss).</a:t>
            </a:r>
            <a:endParaRPr/>
          </a:p>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2. Utilizing the training dataset, iterating over small data sets, and backpropagation to update model parameters, train the CNN model.</a:t>
            </a:r>
            <a:endParaRPr/>
          </a:p>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3. Use the validation dataset to validate the trained model in order to track its performance and avoid overfitting by modifying the hyperparameters (learning rate, dropout probability, etc.) as needed. </a:t>
            </a:r>
            <a:endParaRPr/>
          </a:p>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4. To improve model generalization, you can also use TorchVision to execute data augmentation techniques like random rotations and translations.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8"/>
          <p:cNvSpPr/>
          <p:nvPr/>
        </p:nvSpPr>
        <p:spPr>
          <a:xfrm>
            <a:off x="8686800" y="46662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8"/>
          <p:cNvSpPr txBox="1"/>
          <p:nvPr>
            <p:ph type="title"/>
          </p:nvPr>
        </p:nvSpPr>
        <p:spPr>
          <a:xfrm>
            <a:off x="723900" y="457200"/>
            <a:ext cx="501459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a:t>ALGORITHM</a:t>
            </a:r>
            <a:endParaRPr sz="4400"/>
          </a:p>
        </p:txBody>
      </p:sp>
      <p:pic>
        <p:nvPicPr>
          <p:cNvPr id="135" name="Google Shape;135;p8"/>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36" name="Google Shape;136;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37" name="Google Shape;137;p8"/>
          <p:cNvSpPr txBox="1"/>
          <p:nvPr/>
        </p:nvSpPr>
        <p:spPr>
          <a:xfrm>
            <a:off x="723863" y="1038575"/>
            <a:ext cx="7770900" cy="2062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IN" sz="1600">
                <a:solidFill>
                  <a:schemeClr val="dk1"/>
                </a:solidFill>
                <a:latin typeface="Trebuchet MS"/>
                <a:ea typeface="Trebuchet MS"/>
                <a:cs typeface="Trebuchet MS"/>
                <a:sym typeface="Trebuchet MS"/>
              </a:rPr>
              <a:t>Phase 3: Creation of the Final Model</a:t>
            </a:r>
            <a:endParaRPr b="1" sz="1600">
              <a:solidFill>
                <a:schemeClr val="dk1"/>
              </a:solidFill>
              <a:latin typeface="Trebuchet MS"/>
              <a:ea typeface="Trebuchet MS"/>
              <a:cs typeface="Trebuchet MS"/>
              <a:sym typeface="Trebuchet MS"/>
            </a:endParaRPr>
          </a:p>
          <a:p>
            <a:pPr indent="0" lvl="0" marL="0" rtl="0" algn="just">
              <a:spcBef>
                <a:spcPts val="0"/>
              </a:spcBef>
              <a:spcAft>
                <a:spcPts val="0"/>
              </a:spcAft>
              <a:buNone/>
            </a:pPr>
            <a:r>
              <a:t/>
            </a:r>
            <a:endParaRPr b="1" sz="16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IN" sz="1600">
                <a:solidFill>
                  <a:schemeClr val="dk1"/>
                </a:solidFill>
                <a:latin typeface="Trebuchet MS"/>
                <a:ea typeface="Trebuchet MS"/>
                <a:cs typeface="Trebuchet MS"/>
                <a:sym typeface="Trebuchet MS"/>
              </a:rPr>
              <a:t>1.Utilizing PyTorch, create a final trained model instance with the name</a:t>
            </a:r>
            <a:endParaRPr b="1" sz="16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IN" sz="1600">
                <a:solidFill>
                  <a:schemeClr val="dk1"/>
                </a:solidFill>
                <a:latin typeface="Trebuchet MS"/>
                <a:ea typeface="Trebuchet MS"/>
                <a:cs typeface="Trebuchet MS"/>
                <a:sym typeface="Trebuchet MS"/>
              </a:rPr>
              <a:t>"server" and the best-performing model parameters that were discovered during training.</a:t>
            </a:r>
            <a:endParaRPr b="1" sz="16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b="1" lang="en-IN" sz="1600">
                <a:solidFill>
                  <a:schemeClr val="dk1"/>
                </a:solidFill>
                <a:latin typeface="Trebuchet MS"/>
                <a:ea typeface="Trebuchet MS"/>
                <a:cs typeface="Trebuchet MS"/>
                <a:sym typeface="Trebuchet MS"/>
              </a:rPr>
              <a:t>2.In order to deploy the "server" model weights as a web application later, save them to disk. </a:t>
            </a:r>
            <a:endParaRPr b="1" sz="16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t/>
            </a:r>
            <a:endParaRPr b="1" sz="1600">
              <a:solidFill>
                <a:schemeClr val="dk1"/>
              </a:solidFill>
              <a:latin typeface="Trebuchet MS"/>
              <a:ea typeface="Trebuchet MS"/>
              <a:cs typeface="Trebuchet MS"/>
              <a:sym typeface="Trebuchet MS"/>
            </a:endParaRPr>
          </a:p>
        </p:txBody>
      </p:sp>
      <p:sp>
        <p:nvSpPr>
          <p:cNvPr id="138" name="Google Shape;138;p8"/>
          <p:cNvSpPr txBox="1"/>
          <p:nvPr/>
        </p:nvSpPr>
        <p:spPr>
          <a:xfrm>
            <a:off x="723899" y="2861370"/>
            <a:ext cx="7770900" cy="4032900"/>
          </a:xfrm>
          <a:prstGeom prst="rect">
            <a:avLst/>
          </a:prstGeom>
          <a:noFill/>
          <a:ln>
            <a:noFill/>
          </a:ln>
        </p:spPr>
        <p:txBody>
          <a:bodyPr anchorCtr="0" anchor="t" bIns="45700" lIns="91425" spcFirstLastPara="1" rIns="91425" wrap="square" tIns="45700">
            <a:spAutoFit/>
          </a:bodyPr>
          <a:lstStyle/>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Phase 4: Deployment of Web Applications</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Create a web application that will act as the interface for testing the handwritten digit recognition model. Flask is a lightweight Python web framework.</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Take advantage of PyTorch to load the "server" model weights and architecture into memory within the Flask application.</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Provide a user-friendly web interface that enables users to create numbers using a canvas element or enter handwritten digit pictures.</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The user input should be preprocessed and formatted so that the CNN model can use it for inference.</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Run the "server" model on the preprocessed picture data to make an inference, predicting the digit label and related probability.</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AutoNum type="arabicPeriod"/>
            </a:pPr>
            <a:r>
              <a:rPr b="1" lang="en-IN" sz="1600">
                <a:solidFill>
                  <a:schemeClr val="dk1"/>
                </a:solidFill>
                <a:latin typeface="Trebuchet MS"/>
                <a:ea typeface="Trebuchet MS"/>
                <a:cs typeface="Trebuchet MS"/>
                <a:sym typeface="Trebuchet MS"/>
              </a:rPr>
              <a:t>In order to provide real-time feedback on the detected digit, display the predicted digit label and matching confidence score on the user interface. </a:t>
            </a:r>
            <a:endParaRPr b="1"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b="1" sz="16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10125075" y="562132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9"/>
          <p:cNvSpPr/>
          <p:nvPr/>
        </p:nvSpPr>
        <p:spPr>
          <a:xfrm>
            <a:off x="9810750" y="49301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9"/>
          <p:cNvSpPr/>
          <p:nvPr/>
        </p:nvSpPr>
        <p:spPr>
          <a:xfrm>
            <a:off x="9790079" y="6422026"/>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9"/>
          <p:cNvSpPr txBox="1"/>
          <p:nvPr>
            <p:ph type="title"/>
          </p:nvPr>
        </p:nvSpPr>
        <p:spPr>
          <a:xfrm>
            <a:off x="739775" y="445461"/>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RESULT</a:t>
            </a:r>
            <a:endParaRPr sz="4250"/>
          </a:p>
        </p:txBody>
      </p:sp>
      <p:sp>
        <p:nvSpPr>
          <p:cNvPr id="147" name="Google Shape;147;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8" name="Google Shape;148;p9"/>
          <p:cNvSpPr txBox="1"/>
          <p:nvPr/>
        </p:nvSpPr>
        <p:spPr>
          <a:xfrm>
            <a:off x="3353575" y="5502288"/>
            <a:ext cx="1295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000000"/>
                </a:solidFill>
                <a:latin typeface="Trebuchet MS"/>
                <a:ea typeface="Trebuchet MS"/>
                <a:cs typeface="Trebuchet MS"/>
                <a:sym typeface="Trebuchet MS"/>
              </a:rPr>
              <a:t>Figure 1</a:t>
            </a:r>
            <a:endParaRPr sz="2400">
              <a:solidFill>
                <a:schemeClr val="dk1"/>
              </a:solidFill>
              <a:latin typeface="Trebuchet MS"/>
              <a:ea typeface="Trebuchet MS"/>
              <a:cs typeface="Trebuchet MS"/>
              <a:sym typeface="Trebuchet MS"/>
            </a:endParaRPr>
          </a:p>
        </p:txBody>
      </p:sp>
      <p:pic>
        <p:nvPicPr>
          <p:cNvPr id="149" name="Google Shape;149;p9"/>
          <p:cNvPicPr preferRelativeResize="0"/>
          <p:nvPr/>
        </p:nvPicPr>
        <p:blipFill>
          <a:blip r:embed="rId3">
            <a:alphaModFix/>
          </a:blip>
          <a:stretch>
            <a:fillRect/>
          </a:stretch>
        </p:blipFill>
        <p:spPr>
          <a:xfrm>
            <a:off x="1590299" y="1123649"/>
            <a:ext cx="4410450" cy="4378650"/>
          </a:xfrm>
          <a:prstGeom prst="rect">
            <a:avLst/>
          </a:prstGeom>
          <a:noFill/>
          <a:ln>
            <a:noFill/>
          </a:ln>
        </p:spPr>
      </p:pic>
      <p:sp>
        <p:nvSpPr>
          <p:cNvPr id="150" name="Google Shape;150;p9"/>
          <p:cNvSpPr txBox="1"/>
          <p:nvPr/>
        </p:nvSpPr>
        <p:spPr>
          <a:xfrm>
            <a:off x="7871875" y="3158750"/>
            <a:ext cx="1539600" cy="19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1700">
                <a:latin typeface="Calibri"/>
                <a:ea typeface="Calibri"/>
                <a:cs typeface="Calibri"/>
                <a:sym typeface="Calibri"/>
              </a:rPr>
              <a:t>7</a:t>
            </a:r>
            <a:endParaRPr sz="11700">
              <a:latin typeface="Calibri"/>
              <a:ea typeface="Calibri"/>
              <a:cs typeface="Calibri"/>
              <a:sym typeface="Calibri"/>
            </a:endParaRPr>
          </a:p>
        </p:txBody>
      </p:sp>
      <p:sp>
        <p:nvSpPr>
          <p:cNvPr id="151" name="Google Shape;151;p9"/>
          <p:cNvSpPr txBox="1"/>
          <p:nvPr/>
        </p:nvSpPr>
        <p:spPr>
          <a:xfrm>
            <a:off x="7330675" y="4814450"/>
            <a:ext cx="24594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b="1" lang="en-IN" sz="3000">
                <a:latin typeface="Calibri"/>
                <a:ea typeface="Calibri"/>
                <a:cs typeface="Calibri"/>
                <a:sym typeface="Calibri"/>
              </a:rPr>
              <a:t>Clear Text</a:t>
            </a:r>
            <a:endParaRPr b="1"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2024-03-31T04:10:31Z</dcterms:created>
  <dc:creator>Preetham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