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24" r:id="rId14"/>
    <p:sldId id="319" r:id="rId15"/>
    <p:sldId id="321" r:id="rId16"/>
    <p:sldId id="322" r:id="rId17"/>
    <p:sldId id="297" r:id="rId18"/>
    <p:sldId id="32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407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55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339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407"/>
        <p:guide pos="4944"/>
        <p:guide pos="5544"/>
        <p:guide pos="6072"/>
        <p:guide orient="horz" pos="2455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LIvspace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5E50-D34F-1183-AE8E-8FD7536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Six Forces Model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152FB2C-F68B-6262-4C63-DE3E22B66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1724-6328-05DF-ED2B-84CD2CC98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023038-A79C-D391-452D-A546F8977393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2393879" y="1780783"/>
            <a:ext cx="636435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many choices, want good quality and price.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Suppliers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for materials and contractors; need reliable partnerships.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Competitors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other design services and platforms exist.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New Entrants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enter due to needed expertise and investment.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Substitutes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Alternatives include DIY projects and traditional designers.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Complementary 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Partnerships with smart home tech and furniture enhance the offering.</a:t>
            </a:r>
          </a:p>
        </p:txBody>
      </p:sp>
    </p:spTree>
    <p:extLst>
      <p:ext uri="{BB962C8B-B14F-4D97-AF65-F5344CB8AC3E}">
        <p14:creationId xmlns:p14="http://schemas.microsoft.com/office/powerpoint/2010/main" val="181984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961" y="308225"/>
            <a:ext cx="9745039" cy="620463"/>
          </a:xfrm>
        </p:spPr>
        <p:txBody>
          <a:bodyPr/>
          <a:lstStyle/>
          <a:p>
            <a:r>
              <a:rPr lang="en-IN" dirty="0"/>
              <a:t>Marketing Mix Model (4 P's)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07DA-FE1E-D7EE-D9D7-428D46492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63791"/>
              </p:ext>
            </p:extLst>
          </p:nvPr>
        </p:nvGraphicFramePr>
        <p:xfrm>
          <a:off x="1466921" y="1232900"/>
          <a:ext cx="8128000" cy="19520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48586517"/>
                    </a:ext>
                  </a:extLst>
                </a:gridCol>
              </a:tblGrid>
              <a:tr h="195209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Product: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Range of services and modular solutions.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Price: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Pricing strategy and transparency.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Place: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Online platform and offline experience centers.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Promotion: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Marketing campaigns and customer engagement.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93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CFA45B-C6C5-BC3A-E975-F3CCE8DDE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00782"/>
              </p:ext>
            </p:extLst>
          </p:nvPr>
        </p:nvGraphicFramePr>
        <p:xfrm>
          <a:off x="1127875" y="3408927"/>
          <a:ext cx="8128000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8805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GAP</a:t>
                      </a:r>
                      <a:r>
                        <a:rPr lang="en-US" sz="3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</a:t>
                      </a:r>
                    </a:p>
                    <a:p>
                      <a:r>
                        <a:rPr lang="en-US" b="1" dirty="0"/>
                        <a:t>More Services</a:t>
                      </a:r>
                      <a:r>
                        <a:rPr lang="en-US" dirty="0"/>
                        <a:t>: Expand options.</a:t>
                      </a:r>
                    </a:p>
                    <a:p>
                      <a:r>
                        <a:rPr lang="en-US" b="1" dirty="0"/>
                        <a:t>Wider Reach</a:t>
                      </a:r>
                      <a:r>
                        <a:rPr lang="en-US" dirty="0"/>
                        <a:t>: Enter smaller cities and international markets.</a:t>
                      </a:r>
                    </a:p>
                    <a:p>
                      <a:r>
                        <a:rPr lang="en-US" b="1" dirty="0"/>
                        <a:t>Better Quality</a:t>
                      </a:r>
                      <a:r>
                        <a:rPr lang="en-US" dirty="0"/>
                        <a:t>: Ensure consistent service.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1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371" y="557401"/>
            <a:ext cx="9875463" cy="999746"/>
          </a:xfrm>
        </p:spPr>
        <p:txBody>
          <a:bodyPr/>
          <a:lstStyle/>
          <a:p>
            <a:r>
              <a:rPr lang="en-IN" dirty="0"/>
              <a:t>3 C's Framework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2B5A48-04FE-CEF7-D0CA-54FB7EC95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22412"/>
              </p:ext>
            </p:extLst>
          </p:nvPr>
        </p:nvGraphicFramePr>
        <p:xfrm>
          <a:off x="1212352" y="1688647"/>
          <a:ext cx="7798084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98084">
                  <a:extLst>
                    <a:ext uri="{9D8B030D-6E8A-4147-A177-3AD203B41FA5}">
                      <a16:colId xmlns:a16="http://schemas.microsoft.com/office/drawing/2014/main" val="373078703"/>
                    </a:ext>
                  </a:extLst>
                </a:gridCol>
              </a:tblGrid>
              <a:tr h="156826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Company: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/>
                        <a:t>Livspace's</a:t>
                      </a:r>
                      <a:r>
                        <a:rPr lang="en-US" sz="2400" dirty="0"/>
                        <a:t> internal capabilities and resources.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Customers: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Target market segments and customer needs.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Competitors: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Analysis of major competitors and market positioning.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85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EAFC96-9970-398B-DCFE-F118B12F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68630"/>
              </p:ext>
            </p:extLst>
          </p:nvPr>
        </p:nvGraphicFramePr>
        <p:xfrm>
          <a:off x="1590211" y="4243702"/>
          <a:ext cx="9341492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41492">
                  <a:extLst>
                    <a:ext uri="{9D8B030D-6E8A-4147-A177-3AD203B41FA5}">
                      <a16:colId xmlns:a16="http://schemas.microsoft.com/office/drawing/2014/main" val="3466723066"/>
                    </a:ext>
                  </a:extLst>
                </a:gridCol>
              </a:tblGrid>
              <a:tr h="2157100">
                <a:tc>
                  <a:txBody>
                    <a:bodyPr/>
                    <a:lstStyle/>
                    <a:p>
                      <a:r>
                        <a:rPr lang="en-IN" sz="3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Profitability Network</a:t>
                      </a:r>
                      <a:endParaRPr lang="en-US" sz="36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Revenue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Money earned from sales.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Costs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Expenses for materials, labor, and operations.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Profit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Revenue minus Costs.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Goal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Increase Revenue and/or reduce Costs to boost Profit.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7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057274"/>
            <a:ext cx="4284324" cy="1012785"/>
          </a:xfrm>
        </p:spPr>
        <p:txBody>
          <a:bodyPr/>
          <a:lstStyle/>
          <a:p>
            <a:r>
              <a:rPr lang="en-IN" dirty="0"/>
              <a:t>STP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1B9608-A096-2CB3-78E2-C87675B3C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99509"/>
              </p:ext>
            </p:extLst>
          </p:nvPr>
        </p:nvGraphicFramePr>
        <p:xfrm>
          <a:off x="914402" y="2070060"/>
          <a:ext cx="7356295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56295">
                  <a:extLst>
                    <a:ext uri="{9D8B030D-6E8A-4147-A177-3AD203B41FA5}">
                      <a16:colId xmlns:a16="http://schemas.microsoft.com/office/drawing/2014/main" val="151225096"/>
                    </a:ext>
                  </a:extLst>
                </a:gridCol>
              </a:tblGrid>
              <a:tr h="1546444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Segmentation: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Market segments Livspace targets.</a:t>
                      </a:r>
                    </a:p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Targeting: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Key demographics and psychographics.</a:t>
                      </a:r>
                    </a:p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Positioning: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Brand positioning and value 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1184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F8E02F-810D-B310-B91C-1895D49D3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1095"/>
              </p:ext>
            </p:extLst>
          </p:nvPr>
        </p:nvGraphicFramePr>
        <p:xfrm>
          <a:off x="727182" y="3729994"/>
          <a:ext cx="495808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58080">
                  <a:extLst>
                    <a:ext uri="{9D8B030D-6E8A-4147-A177-3AD203B41FA5}">
                      <a16:colId xmlns:a16="http://schemas.microsoft.com/office/drawing/2014/main" val="4210480216"/>
                    </a:ext>
                  </a:extLst>
                </a:gridCol>
              </a:tblGrid>
              <a:tr h="2070732">
                <a:tc>
                  <a:txBody>
                    <a:bodyPr/>
                    <a:lstStyle/>
                    <a:p>
                      <a:r>
                        <a:rPr lang="en-I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Product Life Cycle 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Introduction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Launch the product.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Growth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Sales increase.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Maturity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Sales stabilize.</a:t>
                      </a:r>
                    </a:p>
                    <a:p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Decline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/>
                        <a:t>Sales decrease.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2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IN" dirty="0"/>
              <a:t>Strong Market Position</a:t>
            </a:r>
          </a:p>
          <a:p>
            <a:r>
              <a:rPr lang="en-IN" b="1" dirty="0"/>
              <a:t>Customer-Centric Approach</a:t>
            </a:r>
            <a:r>
              <a:rPr lang="en-IN" dirty="0"/>
              <a:t> </a:t>
            </a:r>
          </a:p>
          <a:p>
            <a:r>
              <a:rPr lang="en-IN" dirty="0"/>
              <a:t>Innovation and Adaptability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620A-6790-8F07-E184-20A977A3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752987"/>
          </a:xfrm>
        </p:spPr>
        <p:txBody>
          <a:bodyPr/>
          <a:lstStyle/>
          <a:p>
            <a:r>
              <a:rPr lang="en-IN" dirty="0" err="1"/>
              <a:t>Recomentation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ED3320-DCC0-69CC-EEAA-4CE09483C5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1528" y="2584013"/>
            <a:ext cx="95035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Enhance Quality Control and Standards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stricter quality checks to avoid execution errors.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Improve Customer Service and Issue Resolution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staff for effective problem-solving and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Encourage Transparency in Customer Feedback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all reviews to remain visible for honest customer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AE29F1-CF9B-C476-CFB9-5D61E3F14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51264"/>
              </p:ext>
            </p:extLst>
          </p:nvPr>
        </p:nvGraphicFramePr>
        <p:xfrm>
          <a:off x="2484063" y="5537771"/>
          <a:ext cx="8128000" cy="10993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0859443"/>
                    </a:ext>
                  </a:extLst>
                </a:gridCol>
              </a:tblGrid>
              <a:tr h="1099335">
                <a:tc>
                  <a:txBody>
                    <a:bodyPr/>
                    <a:lstStyle/>
                    <a:p>
                      <a:r>
                        <a:rPr lang="en-IN" sz="4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Thank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7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8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8" y="928688"/>
            <a:ext cx="6583680" cy="1531357"/>
          </a:xfrm>
        </p:spPr>
        <p:txBody>
          <a:bodyPr/>
          <a:lstStyle/>
          <a:p>
            <a:r>
              <a:rPr lang="en-IN" dirty="0"/>
              <a:t>Livspace Interior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709942"/>
          </a:xfrm>
        </p:spPr>
        <p:txBody>
          <a:bodyPr/>
          <a:lstStyle/>
          <a:p>
            <a:r>
              <a:rPr lang="en-US" dirty="0"/>
              <a:t>Transforming Homes with Innovative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64E18-48DA-50E9-975C-2E06395E909F}"/>
              </a:ext>
            </a:extLst>
          </p:cNvPr>
          <p:cNvSpPr txBox="1"/>
          <p:nvPr/>
        </p:nvSpPr>
        <p:spPr>
          <a:xfrm>
            <a:off x="2437029" y="5573747"/>
            <a:ext cx="612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 Presented by Preetha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273" y="2260314"/>
            <a:ext cx="5723586" cy="3538237"/>
          </a:xfrm>
        </p:spPr>
        <p:txBody>
          <a:bodyPr/>
          <a:lstStyle/>
          <a:p>
            <a:r>
              <a:rPr lang="en-IN" sz="2000" b="1" cap="none" dirty="0"/>
              <a:t>Founded:</a:t>
            </a:r>
            <a:r>
              <a:rPr lang="en-IN" sz="2000" cap="none" dirty="0"/>
              <a:t> </a:t>
            </a:r>
            <a:r>
              <a:rPr lang="en-IN" sz="2000" cap="none" dirty="0">
                <a:solidFill>
                  <a:schemeClr val="tx1"/>
                </a:solidFill>
              </a:rPr>
              <a:t>2014</a:t>
            </a:r>
            <a:br>
              <a:rPr lang="en-IN" sz="2000" cap="none" dirty="0">
                <a:solidFill>
                  <a:schemeClr val="tx1"/>
                </a:solidFill>
              </a:rPr>
            </a:br>
            <a:br>
              <a:rPr lang="en-IN" sz="2000" cap="none" dirty="0"/>
            </a:br>
            <a:r>
              <a:rPr lang="en-IN" sz="2000" b="1" cap="none" dirty="0"/>
              <a:t>Founders:</a:t>
            </a:r>
            <a:r>
              <a:rPr lang="en-IN" sz="2000" cap="none" dirty="0"/>
              <a:t> </a:t>
            </a:r>
            <a:r>
              <a:rPr lang="en-IN" sz="2000" cap="none" dirty="0">
                <a:solidFill>
                  <a:schemeClr val="tx1"/>
                </a:solidFill>
              </a:rPr>
              <a:t>Anuj Srivastava And    Ramakant Sharma</a:t>
            </a:r>
            <a:br>
              <a:rPr lang="en-IN" sz="2000" cap="none" dirty="0">
                <a:solidFill>
                  <a:schemeClr val="tx1"/>
                </a:solidFill>
              </a:rPr>
            </a:br>
            <a:br>
              <a:rPr lang="en-IN" sz="2000" cap="none" dirty="0"/>
            </a:br>
            <a:r>
              <a:rPr lang="en-IN" sz="2000" b="1" cap="none" dirty="0"/>
              <a:t>Headquarters:</a:t>
            </a:r>
            <a:r>
              <a:rPr lang="en-IN" sz="2000" cap="none" dirty="0"/>
              <a:t> </a:t>
            </a:r>
            <a:r>
              <a:rPr lang="en-IN" sz="2000" cap="none" dirty="0">
                <a:solidFill>
                  <a:schemeClr val="tx1"/>
                </a:solidFill>
              </a:rPr>
              <a:t>Bangalore, India</a:t>
            </a:r>
            <a:br>
              <a:rPr lang="en-IN" sz="2000" cap="none" dirty="0">
                <a:solidFill>
                  <a:schemeClr val="tx1"/>
                </a:solidFill>
              </a:rPr>
            </a:br>
            <a:br>
              <a:rPr lang="en-IN" sz="2000" cap="none" dirty="0"/>
            </a:br>
            <a:r>
              <a:rPr lang="en-IN" sz="2000" b="1" cap="none" dirty="0"/>
              <a:t>Business Model:</a:t>
            </a:r>
            <a:r>
              <a:rPr lang="en-IN" sz="2000" cap="none" dirty="0"/>
              <a:t> </a:t>
            </a:r>
            <a:r>
              <a:rPr lang="en-IN" sz="2000" cap="none" dirty="0">
                <a:solidFill>
                  <a:schemeClr val="tx1"/>
                </a:solidFill>
              </a:rPr>
              <a:t>Online-to-offline (O2O)</a:t>
            </a:r>
            <a:br>
              <a:rPr lang="en-IN" sz="2000" cap="none" dirty="0">
                <a:solidFill>
                  <a:schemeClr val="tx1"/>
                </a:solidFill>
              </a:rPr>
            </a:br>
            <a:r>
              <a:rPr lang="en-IN" sz="2000" b="1" cap="none" dirty="0">
                <a:solidFill>
                  <a:schemeClr val="accent6">
                    <a:lumMod val="75000"/>
                  </a:schemeClr>
                </a:solidFill>
              </a:rPr>
              <a:t>Services: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cap="none" dirty="0">
                <a:solidFill>
                  <a:schemeClr val="tx1"/>
                </a:solidFill>
              </a:rPr>
              <a:t>End-to-end Interior Design And Renovation Solutions</a:t>
            </a:r>
            <a:br>
              <a:rPr lang="en-IN" cap="none" dirty="0"/>
            </a:br>
            <a:endParaRPr lang="en-US" cap="none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9C3578-EA82-147B-A4CB-96CA1F23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64278"/>
              </p:ext>
            </p:extLst>
          </p:nvPr>
        </p:nvGraphicFramePr>
        <p:xfrm>
          <a:off x="5455578" y="973666"/>
          <a:ext cx="5137078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078">
                  <a:extLst>
                    <a:ext uri="{9D8B030D-6E8A-4147-A177-3AD203B41FA5}">
                      <a16:colId xmlns:a16="http://schemas.microsoft.com/office/drawing/2014/main" val="1043381029"/>
                    </a:ext>
                  </a:extLst>
                </a:gridCol>
              </a:tblGrid>
              <a:tr h="701022">
                <a:tc>
                  <a:txBody>
                    <a:bodyPr/>
                    <a:lstStyle/>
                    <a:p>
                      <a:r>
                        <a:rPr lang="en-IN" sz="4000" b="1" cap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Livspace Overview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3852"/>
            <a:ext cx="5259554" cy="308225"/>
          </a:xfrm>
        </p:spPr>
        <p:txBody>
          <a:bodyPr/>
          <a:lstStyle/>
          <a:p>
            <a:r>
              <a:rPr lang="en-US" sz="1600" dirty="0"/>
              <a:t>Transforming Homes with </a:t>
            </a:r>
            <a:r>
              <a:rPr lang="en-US" sz="1600" dirty="0" err="1"/>
              <a:t>Livspace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1268"/>
            <a:ext cx="5259554" cy="412071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 Model and Approach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Online-to-Offline Model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Designer Network: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Collaboration with certified designers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Technology Integration: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 of 3D visualization tools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 Solutions: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Customizable and scalable furniture options</a:t>
            </a:r>
          </a:p>
          <a:p>
            <a:pPr algn="just"/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Customer Experience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5B1495-F2D5-E7BA-147F-40AF94E9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19014"/>
              </p:ext>
            </p:extLst>
          </p:nvPr>
        </p:nvGraphicFramePr>
        <p:xfrm>
          <a:off x="3051908" y="2732927"/>
          <a:ext cx="7537958" cy="34521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37958">
                  <a:extLst>
                    <a:ext uri="{9D8B030D-6E8A-4147-A177-3AD203B41FA5}">
                      <a16:colId xmlns:a16="http://schemas.microsoft.com/office/drawing/2014/main" val="1048676178"/>
                    </a:ext>
                  </a:extLst>
                </a:gridCol>
              </a:tblGrid>
              <a:tr h="3452116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Process Overview:</a:t>
                      </a:r>
                      <a:endParaRPr lang="en-US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Consultation Design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Proposal with 3D Visualizations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Execution and Quality Assurance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Positive Feedback: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dirty="0"/>
                        <a:t>Convenience, transparency, professional management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Challenges: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Delays, occasional miscommunication</a:t>
                      </a:r>
                      <a:endParaRPr lang="en-IN" sz="24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457200"/>
            <a:ext cx="7043618" cy="170037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Challenges and Solutions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Challenges: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Scaling operations, maintaining customer trust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Technology integration,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7" y="834635"/>
            <a:ext cx="8546476" cy="1222385"/>
          </a:xfrm>
        </p:spPr>
        <p:txBody>
          <a:bodyPr/>
          <a:lstStyle/>
          <a:p>
            <a:r>
              <a:rPr lang="en-IN" b="1" dirty="0"/>
              <a:t>Porter's 5 Forces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74D18C-145C-9338-4C30-197BDA83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78680"/>
              </p:ext>
            </p:extLst>
          </p:nvPr>
        </p:nvGraphicFramePr>
        <p:xfrm>
          <a:off x="164387" y="2434975"/>
          <a:ext cx="8455631" cy="36986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55631">
                  <a:extLst>
                    <a:ext uri="{9D8B030D-6E8A-4147-A177-3AD203B41FA5}">
                      <a16:colId xmlns:a16="http://schemas.microsoft.com/office/drawing/2014/main" val="3920397105"/>
                    </a:ext>
                  </a:extLst>
                </a:gridCol>
              </a:tblGrid>
              <a:tr h="369869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Competitive Rivalry:</a:t>
                      </a:r>
                      <a:r>
                        <a:rPr lang="en-US" dirty="0"/>
                        <a:t> </a:t>
                      </a:r>
                      <a:r>
                        <a:rPr lang="en-US" sz="2400" dirty="0"/>
                        <a:t>Competitors in the market.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Threat of New Entrants: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Barriers to entry in the interior design market.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Bargaining Power of Suppliers: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Supplier dynamics and partnerships.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Bargaining Power of Customers: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Customer influence and alternatives.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Threat of Substitutes:</a:t>
                      </a:r>
                      <a:r>
                        <a:rPr lang="en-US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/>
                        <a:t>Alternative solutions to </a:t>
                      </a:r>
                      <a:r>
                        <a:rPr lang="en-US" sz="2400" dirty="0" err="1"/>
                        <a:t>Livspace's</a:t>
                      </a:r>
                      <a:r>
                        <a:rPr lang="en-US" sz="2400" dirty="0"/>
                        <a:t> offerings.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0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PESTLE Analysis</a:t>
            </a: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FF5C5B-95CF-8FEA-F613-661036EC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38282"/>
              </p:ext>
            </p:extLst>
          </p:nvPr>
        </p:nvGraphicFramePr>
        <p:xfrm>
          <a:off x="666254" y="2393879"/>
          <a:ext cx="8128000" cy="3498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94182883"/>
                    </a:ext>
                  </a:extLst>
                </a:gridCol>
              </a:tblGrid>
              <a:tr h="349872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IN" sz="2400" b="1" dirty="0"/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Political: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Regulations and government policies.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Economic: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Market conditions and economic factors.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Social: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Consumer preferences and cultural trends.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Technological: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Technology adoption and innovations.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Legal: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Compliance and legal considerations.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Environmental: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Sustainable practices and environmental impact.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dirty="0"/>
              <a:t>SWOT Analysis</a:t>
            </a: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49EEA-1026-E277-893B-CDFC44F94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33398"/>
              </p:ext>
            </p:extLst>
          </p:nvPr>
        </p:nvGraphicFramePr>
        <p:xfrm>
          <a:off x="772318" y="2321960"/>
          <a:ext cx="8128000" cy="428432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22577777"/>
                    </a:ext>
                  </a:extLst>
                </a:gridCol>
              </a:tblGrid>
              <a:tr h="4284323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Strengths: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Established brand, technology integration, strong designer network.</a:t>
                      </a:r>
                    </a:p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Weaknesses: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Dependency on quality control, occasional delays.</a:t>
                      </a:r>
                    </a:p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Opportunities: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Expansion into new markets, product diversification.</a:t>
                      </a:r>
                    </a:p>
                    <a:p>
                      <a:r>
                        <a:rPr lang="en-IN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Threats:</a:t>
                      </a:r>
                      <a:r>
                        <a:rPr lang="en-IN" sz="2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/>
                        <a:t>Intense competition, changing consumer preferences.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{9C11AB4D-AB44-4807-8567-75575FF1BE6F}tf78438558_win32</Template>
  <TotalTime>133</TotalTime>
  <Words>605</Words>
  <Application>Microsoft Office PowerPoint</Application>
  <PresentationFormat>Widescreen</PresentationFormat>
  <Paragraphs>103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Sabon Next LT</vt:lpstr>
      <vt:lpstr>Wingdings</vt:lpstr>
      <vt:lpstr>Custom</vt:lpstr>
      <vt:lpstr>LIvspace presentation</vt:lpstr>
      <vt:lpstr>Livspace Interior Design</vt:lpstr>
      <vt:lpstr>Founded: 2014  Founders: Anuj Srivastava And    Ramakant Sharma  Headquarters: Bangalore, India  Business Model: Online-to-offline (O2O) Services: End-to-end Interior Design And Renovation Solutions </vt:lpstr>
      <vt:lpstr>Transforming Homes with Livspace</vt:lpstr>
      <vt:lpstr>Customer Experience</vt:lpstr>
      <vt:lpstr>PowerPoint Presentation</vt:lpstr>
      <vt:lpstr>Porter's 5 Forces</vt:lpstr>
      <vt:lpstr>PESTLE Analysis</vt:lpstr>
      <vt:lpstr>SWOT Analysis</vt:lpstr>
      <vt:lpstr>Six Forces Model </vt:lpstr>
      <vt:lpstr>Marketing Mix Model (4 P's)</vt:lpstr>
      <vt:lpstr>3 C's Framework</vt:lpstr>
      <vt:lpstr>STP Analysis</vt:lpstr>
      <vt:lpstr>Conclusion</vt:lpstr>
      <vt:lpstr>Recomentation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preetha satheesh</dc:creator>
  <cp:lastModifiedBy>preetha satheesh</cp:lastModifiedBy>
  <cp:revision>8</cp:revision>
  <dcterms:created xsi:type="dcterms:W3CDTF">2024-08-05T03:43:33Z</dcterms:created>
  <dcterms:modified xsi:type="dcterms:W3CDTF">2024-08-05T16:51:21Z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