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04" r:id="rId5"/>
    <p:sldId id="307" r:id="rId6"/>
    <p:sldId id="282" r:id="rId7"/>
    <p:sldId id="314" r:id="rId8"/>
    <p:sldId id="323" r:id="rId9"/>
    <p:sldId id="315" r:id="rId10"/>
    <p:sldId id="317" r:id="rId11"/>
    <p:sldId id="318" r:id="rId12"/>
    <p:sldId id="319" r:id="rId13"/>
    <p:sldId id="321" r:id="rId14"/>
    <p:sldId id="322" r:id="rId15"/>
    <p:sldId id="324" r:id="rId16"/>
    <p:sldId id="325" r:id="rId17"/>
    <p:sldId id="326" r:id="rId18"/>
    <p:sldId id="32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pto-10-min-grocery-delivery.en.softonic.com/andro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39"/>
            <a:ext cx="7119991" cy="3874385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Porter's 5 Forces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PESTLE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SWOT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Six Forces Model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GAP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p's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STP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PROFITABILITY FRAMEWORK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Marketing mix model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c’s Framework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 Life Cycle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2C34A6-1F04-BEB8-7BEE-F211F29E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69854"/>
              </p:ext>
            </p:extLst>
          </p:nvPr>
        </p:nvGraphicFramePr>
        <p:xfrm>
          <a:off x="1181528" y="457199"/>
          <a:ext cx="8978472" cy="1279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78472">
                  <a:extLst>
                    <a:ext uri="{9D8B030D-6E8A-4147-A177-3AD203B41FA5}">
                      <a16:colId xmlns:a16="http://schemas.microsoft.com/office/drawing/2014/main" val="2382203574"/>
                    </a:ext>
                  </a:extLst>
                </a:gridCol>
              </a:tblGrid>
              <a:tr h="1279133">
                <a:tc>
                  <a:txBody>
                    <a:bodyPr/>
                    <a:lstStyle/>
                    <a:p>
                      <a:r>
                        <a:rPr lang="en-IN" sz="4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Zepto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80" y="3647328"/>
            <a:ext cx="9875463" cy="636996"/>
          </a:xfrm>
        </p:spPr>
        <p:txBody>
          <a:bodyPr/>
          <a:lstStyle/>
          <a:p>
            <a:r>
              <a:rPr lang="en-IN" sz="2400" dirty="0"/>
              <a:t>Profitability Framework</a:t>
            </a:r>
            <a:endParaRPr lang="en-US" sz="24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397285"/>
            <a:ext cx="10172249" cy="2383605"/>
          </a:xfrm>
        </p:spPr>
        <p:txBody>
          <a:bodyPr>
            <a:normAutofit/>
          </a:bodyPr>
          <a:lstStyle/>
          <a:p>
            <a:r>
              <a:rPr lang="en-US" b="1" dirty="0"/>
              <a:t>Segmentation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Urban and suburban areas, tech-savvy consumers, young professionals.</a:t>
            </a:r>
          </a:p>
          <a:p>
            <a:r>
              <a:rPr lang="en-US" b="1" dirty="0"/>
              <a:t>Targeting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Convenience-seeking individuals with disposable income.</a:t>
            </a:r>
          </a:p>
          <a:p>
            <a:r>
              <a:rPr lang="en-US" b="1" dirty="0"/>
              <a:t>Positioning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"Ultra-fast, reliable grocery delivery."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3BAFC46-3C2D-B44B-77A4-9F9C285BEEBA}"/>
              </a:ext>
            </a:extLst>
          </p:cNvPr>
          <p:cNvSpPr txBox="1">
            <a:spLocks/>
          </p:cNvSpPr>
          <p:nvPr/>
        </p:nvSpPr>
        <p:spPr>
          <a:xfrm>
            <a:off x="1702964" y="717480"/>
            <a:ext cx="9875463" cy="636996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STP (Segmentation, Targeting, Positioning)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CC7A4-8024-06A0-8253-F26E6E1B94EA}"/>
              </a:ext>
            </a:extLst>
          </p:cNvPr>
          <p:cNvSpPr txBox="1"/>
          <p:nvPr/>
        </p:nvSpPr>
        <p:spPr>
          <a:xfrm>
            <a:off x="1785134" y="4503042"/>
            <a:ext cx="8519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Revenue Streams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Delivery fees, commissions, advertising.</a:t>
            </a:r>
          </a:p>
          <a:p>
            <a:r>
              <a:rPr lang="en-US" b="1" dirty="0"/>
              <a:t>Cost Structure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Inventory, logistics, technology, personnel.</a:t>
            </a:r>
          </a:p>
          <a:p>
            <a:r>
              <a:rPr lang="en-US" b="1" dirty="0"/>
              <a:t>Profitability Levers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Increasing order volume, optimizing delivery routes, reducing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3708"/>
            <a:ext cx="10511627" cy="719191"/>
          </a:xfrm>
        </p:spPr>
        <p:txBody>
          <a:bodyPr/>
          <a:lstStyle/>
          <a:p>
            <a:r>
              <a:rPr lang="en-IN" sz="2400" dirty="0"/>
              <a:t>9. Marketing Mix Model (4 P's)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7F977-BFA0-29A4-6AE3-11E8899601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b="1" dirty="0"/>
              <a:t>Product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Groceries, personal care items, essentials.</a:t>
            </a:r>
          </a:p>
          <a:p>
            <a:r>
              <a:rPr lang="en-IN" b="1" dirty="0"/>
              <a:t>Price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Competitive pricing, potential premium for quick delivery.</a:t>
            </a:r>
          </a:p>
          <a:p>
            <a:r>
              <a:rPr lang="en-IN" b="1" dirty="0"/>
              <a:t>Place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 app, website, urban and suburban focus.</a:t>
            </a:r>
          </a:p>
          <a:p>
            <a:r>
              <a:rPr lang="en-IN" b="1" dirty="0"/>
              <a:t>Promotion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Digital marketing, app promotions, partnerships.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4452-CFF8-C668-3140-EBD5D4BC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10. 3 C’s Framework (Company, Customer, Competition)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F6FD-668E-711D-920C-77413C23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2316067"/>
            <a:ext cx="10511626" cy="2471875"/>
          </a:xfrm>
        </p:spPr>
        <p:txBody>
          <a:bodyPr>
            <a:normAutofit/>
          </a:bodyPr>
          <a:lstStyle/>
          <a:p>
            <a:r>
              <a:rPr lang="en-IN" b="1" dirty="0"/>
              <a:t>Company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Zepto's</a:t>
            </a:r>
            <a:r>
              <a:rPr lang="en-IN" dirty="0"/>
              <a:t> strengths, operational efficiency, and technological prowess.</a:t>
            </a:r>
          </a:p>
          <a:p>
            <a:r>
              <a:rPr lang="en-IN" b="1" dirty="0"/>
              <a:t>Customer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Preferences for quick delivery, convenience, and product variety.</a:t>
            </a:r>
          </a:p>
          <a:p>
            <a:r>
              <a:rPr lang="en-IN" b="1" dirty="0"/>
              <a:t>Competition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Rival quick commerce platforms, traditional e-commerce giants.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6F102-3FA8-B9CB-00D1-4B43BF168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8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F703-A5AF-4ED4-EB9A-D10F3630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 Product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FA66-AFBD-EBC7-AB99-D40B16AA6E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 phase, focusing on market entry and building brand awareness.</a:t>
            </a:r>
          </a:p>
          <a:p>
            <a:r>
              <a:rPr lang="en-US" b="1" dirty="0"/>
              <a:t>Growth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Expanding to new cities, increasing user base, enhancing service offerings.</a:t>
            </a:r>
          </a:p>
          <a:p>
            <a:r>
              <a:rPr lang="en-US" b="1" dirty="0"/>
              <a:t>Maturity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 saturation, fierce competition, focusing on differentiation.</a:t>
            </a:r>
          </a:p>
          <a:p>
            <a:r>
              <a:rPr lang="en-US" b="1" dirty="0"/>
              <a:t>Decline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yet applicable; future potential based on market dynamics.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8115-98F2-998B-6267-807697E23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26EF-3812-7A80-F787-76F1F8C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5BC9-84D3-CF02-367F-5464A3A123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 this case study, I utilized various online resources and frameworks to analyze </a:t>
            </a:r>
            <a:r>
              <a:rPr lang="en-US" dirty="0" err="1"/>
              <a:t>Zepto's</a:t>
            </a:r>
            <a:r>
              <a:rPr lang="en-US" dirty="0"/>
              <a:t> quick commerce business model, market positioning, and strategic challenges. Through these tools, we explored the company's strengths, weaknesses, opportunities, and threats, as well as its competitive landscape and operational strategies.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16F83-87C8-8815-2520-312C3BA7B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9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199A-FEA7-3F10-3D62-FD33FD8F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C204-77B6-EC52-FD1E-ECA2D7FD6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2471875"/>
          </a:xfrm>
        </p:spPr>
        <p:txBody>
          <a:bodyPr/>
          <a:lstStyle/>
          <a:p>
            <a:r>
              <a:rPr lang="en-US" b="1" dirty="0"/>
              <a:t>Improve Compensation and Benefits</a:t>
            </a:r>
            <a:r>
              <a:rPr lang="en-US" dirty="0"/>
              <a:t>: Ensure that all employees, especially delivery </a:t>
            </a:r>
            <a:r>
              <a:rPr lang="en-US" dirty="0" err="1"/>
              <a:t>personne</a:t>
            </a:r>
            <a:endParaRPr lang="en-US" dirty="0"/>
          </a:p>
          <a:p>
            <a:r>
              <a:rPr lang="en-US" b="1" dirty="0"/>
              <a:t>Enhance Communication and Transparency</a:t>
            </a:r>
            <a:r>
              <a:rPr lang="en-US" dirty="0"/>
              <a:t>: Establish clear communication channels between management and employees. </a:t>
            </a:r>
          </a:p>
          <a:p>
            <a:r>
              <a:rPr lang="en-US" b="1" dirty="0"/>
              <a:t>Invest in Employee Well-being and Development</a:t>
            </a:r>
            <a:r>
              <a:rPr lang="en-US" dirty="0"/>
              <a:t>: Offer training and development opportunities to help employees grow within the company.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F5CA-B7B7-439C-97AA-563EB7C55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8CF04-6E9A-148C-F315-0E7312AD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7230"/>
              </p:ext>
            </p:extLst>
          </p:nvPr>
        </p:nvGraphicFramePr>
        <p:xfrm>
          <a:off x="2106213" y="4605062"/>
          <a:ext cx="8128000" cy="15080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18609355"/>
                    </a:ext>
                  </a:extLst>
                </a:gridCol>
              </a:tblGrid>
              <a:tr h="1508062">
                <a:tc>
                  <a:txBody>
                    <a:bodyPr/>
                    <a:lstStyle/>
                    <a:p>
                      <a:r>
                        <a:rPr lang="en-IN" sz="4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Thank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6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3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100" y="493161"/>
            <a:ext cx="5989833" cy="919536"/>
          </a:xfrm>
        </p:spPr>
        <p:txBody>
          <a:bodyPr/>
          <a:lstStyle/>
          <a:p>
            <a:r>
              <a:rPr lang="en-US" sz="2400" dirty="0"/>
              <a:t>An Analysis of Ultra-Fast Delivery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825" b="8825"/>
          <a:stretch/>
        </p:blipFill>
        <p:spPr>
          <a:xfrm>
            <a:off x="453622" y="0"/>
            <a:ext cx="3121788" cy="6503542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EA52E0-A10A-093C-9EFB-5229D2C76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26189"/>
              </p:ext>
            </p:extLst>
          </p:nvPr>
        </p:nvGraphicFramePr>
        <p:xfrm>
          <a:off x="3976100" y="1551400"/>
          <a:ext cx="7449928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49928">
                  <a:extLst>
                    <a:ext uri="{9D8B030D-6E8A-4147-A177-3AD203B41FA5}">
                      <a16:colId xmlns:a16="http://schemas.microsoft.com/office/drawing/2014/main" val="669344625"/>
                    </a:ext>
                  </a:extLst>
                </a:gridCol>
              </a:tblGrid>
              <a:tr h="1530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Introduction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Zepto is a Indian quick commerce startup that delivers groceries and essentials within10 minutes. Founded in 2021 by Aadit Palicha and Kaivalya Vohra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073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647F19-B50A-99D3-1F83-EF205467E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96951"/>
              </p:ext>
            </p:extLst>
          </p:nvPr>
        </p:nvGraphicFramePr>
        <p:xfrm>
          <a:off x="3904180" y="3429001"/>
          <a:ext cx="7355154" cy="516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55154">
                  <a:extLst>
                    <a:ext uri="{9D8B030D-6E8A-4147-A177-3AD203B41FA5}">
                      <a16:colId xmlns:a16="http://schemas.microsoft.com/office/drawing/2014/main" val="802228588"/>
                    </a:ext>
                  </a:extLst>
                </a:gridCol>
              </a:tblGrid>
              <a:tr h="516276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Business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46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9074DC-838A-C985-8B1B-E670A4AF4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32660"/>
              </p:ext>
            </p:extLst>
          </p:nvPr>
        </p:nvGraphicFramePr>
        <p:xfrm>
          <a:off x="3637064" y="4176958"/>
          <a:ext cx="8128000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44278645"/>
                    </a:ext>
                  </a:extLst>
                </a:gridCol>
              </a:tblGrid>
              <a:tr h="1905343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Commerce (Q-commerce)</a:t>
                      </a:r>
                      <a:r>
                        <a:rPr lang="en-IN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342900" indent="-34290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Zepto focuses on delivering groceries and essential items within a short time frame, often targeting 10-minute deliveries.</a:t>
                      </a:r>
                    </a:p>
                    <a:p>
                      <a:pPr marL="342900" indent="-34290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Operates on a hyperlocal delivery model, leveraging a network of micro-warehouses (dark stores).</a:t>
                      </a:r>
                      <a:endParaRPr lang="en-IN" sz="20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5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1" y="123290"/>
            <a:ext cx="8508165" cy="994164"/>
          </a:xfrm>
        </p:spPr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Revenue Streams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6790" y="1396339"/>
            <a:ext cx="7965460" cy="112597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fees charged to customers.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 from brands and suppliers. Partnerships and advertising.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1C1726-278B-18FB-9CA4-C4418A81FA58}"/>
              </a:ext>
            </a:extLst>
          </p:cNvPr>
          <p:cNvSpPr txBox="1">
            <a:spLocks/>
          </p:cNvSpPr>
          <p:nvPr/>
        </p:nvSpPr>
        <p:spPr>
          <a:xfrm>
            <a:off x="2657469" y="2067286"/>
            <a:ext cx="7965461" cy="99416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Competitive Landscape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65D-142A-A980-4A1A-047083DE9923}"/>
              </a:ext>
            </a:extLst>
          </p:cNvPr>
          <p:cNvSpPr txBox="1"/>
          <p:nvPr/>
        </p:nvSpPr>
        <p:spPr>
          <a:xfrm>
            <a:off x="3195263" y="3429000"/>
            <a:ext cx="7965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q-commerce players like Swiggy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(formerly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Grofers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Dunzo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e-commerce giants like Amazon and Flipkart.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256854"/>
            <a:ext cx="7043617" cy="559163"/>
          </a:xfrm>
        </p:spPr>
        <p:txBody>
          <a:bodyPr/>
          <a:lstStyle/>
          <a:p>
            <a:r>
              <a:rPr lang="en-IN" dirty="0"/>
              <a:t>1. Porter's 5 Forces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04568" y="1016362"/>
            <a:ext cx="7303858" cy="1541903"/>
          </a:xfrm>
        </p:spPr>
        <p:txBody>
          <a:bodyPr/>
          <a:lstStyle/>
          <a:p>
            <a:r>
              <a:rPr lang="en-US" dirty="0"/>
              <a:t>1.1. Threat of New Entrants</a:t>
            </a:r>
          </a:p>
          <a:p>
            <a:r>
              <a:rPr lang="en-US" b="1" dirty="0">
                <a:solidFill>
                  <a:schemeClr val="tx1"/>
                </a:solidFill>
              </a:rPr>
              <a:t>High</a:t>
            </a:r>
            <a:r>
              <a:rPr lang="en-US" dirty="0">
                <a:solidFill>
                  <a:schemeClr val="tx1"/>
                </a:solidFill>
              </a:rPr>
              <a:t> due to low entry barriers, but significant initial investment in technology and infrastructure may deter some.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E7BAF-3955-ABD9-39D4-3D5189550260}"/>
              </a:ext>
            </a:extLst>
          </p:cNvPr>
          <p:cNvSpPr txBox="1"/>
          <p:nvPr/>
        </p:nvSpPr>
        <p:spPr>
          <a:xfrm>
            <a:off x="4104568" y="2645939"/>
            <a:ext cx="68853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C8F"/>
                </a:solidFill>
              </a:rPr>
              <a:t>1.2. Bargaining Power of Suppliers</a:t>
            </a:r>
          </a:p>
          <a:p>
            <a:r>
              <a:rPr lang="en-US" sz="2400" b="1" dirty="0"/>
              <a:t>Medium</a:t>
            </a:r>
            <a:r>
              <a:rPr lang="en-US" sz="2400" dirty="0"/>
              <a:t> as Zepto can negotiate favorable terms with suppliers due to volume but may face competition from larger players.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A494-235B-C9AE-F0A7-B3B5C638BFA3}"/>
              </a:ext>
            </a:extLst>
          </p:cNvPr>
          <p:cNvSpPr txBox="1"/>
          <p:nvPr/>
        </p:nvSpPr>
        <p:spPr>
          <a:xfrm>
            <a:off x="4104568" y="4299736"/>
            <a:ext cx="67210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1.3. Bargaining Power of Customers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/>
              <a:t>High</a:t>
            </a:r>
            <a:r>
              <a:rPr lang="en-US" sz="2400" dirty="0"/>
              <a:t> because customers have many alternatives (other q-commerce platforms, traditional e-commerce)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E0DB-8335-4112-456C-E41B4C0D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699606"/>
          </a:xfrm>
        </p:spPr>
        <p:txBody>
          <a:bodyPr/>
          <a:lstStyle/>
          <a:p>
            <a:r>
              <a:rPr lang="en-US" sz="2400" b="1" cap="none" dirty="0"/>
              <a:t>1.4. Threat of substitute products or services</a:t>
            </a:r>
            <a:br>
              <a:rPr lang="en-US" sz="2400" cap="none" dirty="0"/>
            </a:br>
            <a:br>
              <a:rPr lang="en-US" sz="2400" cap="none" dirty="0">
                <a:solidFill>
                  <a:schemeClr val="tx1"/>
                </a:solidFill>
              </a:rPr>
            </a:br>
            <a:endParaRPr lang="en-IN" sz="2400" cap="none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E6BD-A844-2083-6683-5EA44B7D6A7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150706"/>
            <a:ext cx="7043618" cy="13048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cap="none" dirty="0">
                <a:solidFill>
                  <a:schemeClr val="tx1"/>
                </a:solidFill>
              </a:rPr>
              <a:t>medium to high</a:t>
            </a:r>
            <a:r>
              <a:rPr lang="en-US" sz="2400" cap="none" dirty="0">
                <a:solidFill>
                  <a:schemeClr val="tx1"/>
                </a:solidFill>
              </a:rPr>
              <a:t> due to alternatives like traditional grocery shopping, other delivery apps, and meal delivery services.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B6439-CA40-17E0-45F0-B13F42332AB1}"/>
              </a:ext>
            </a:extLst>
          </p:cNvPr>
          <p:cNvSpPr txBox="1"/>
          <p:nvPr/>
        </p:nvSpPr>
        <p:spPr>
          <a:xfrm>
            <a:off x="4251794" y="3940812"/>
            <a:ext cx="68877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High</a:t>
            </a:r>
            <a:r>
              <a:rPr lang="en-US" sz="2400" dirty="0"/>
              <a:t> with intense competition from Swiggy </a:t>
            </a:r>
            <a:r>
              <a:rPr lang="en-US" sz="2400" dirty="0" err="1"/>
              <a:t>Instamart</a:t>
            </a:r>
            <a:r>
              <a:rPr lang="en-US" sz="2400" dirty="0"/>
              <a:t>, </a:t>
            </a:r>
            <a:r>
              <a:rPr lang="en-US" sz="2400" dirty="0" err="1"/>
              <a:t>Blinkit</a:t>
            </a:r>
            <a:r>
              <a:rPr lang="en-US" sz="2400" dirty="0"/>
              <a:t>, </a:t>
            </a:r>
            <a:r>
              <a:rPr lang="en-US" sz="2400" dirty="0" err="1"/>
              <a:t>Dunzo</a:t>
            </a:r>
            <a:r>
              <a:rPr lang="en-US" sz="2400" dirty="0"/>
              <a:t>, and others.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5703E8-0969-EBE5-4D36-A91EB7F56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44551"/>
              </p:ext>
            </p:extLst>
          </p:nvPr>
        </p:nvGraphicFramePr>
        <p:xfrm>
          <a:off x="3940022" y="2663427"/>
          <a:ext cx="6887797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87797">
                  <a:extLst>
                    <a:ext uri="{9D8B030D-6E8A-4147-A177-3AD203B41FA5}">
                      <a16:colId xmlns:a16="http://schemas.microsoft.com/office/drawing/2014/main" val="89174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accent6"/>
                          </a:solidFill>
                        </a:rPr>
                        <a:t>1.5. Industry Rivalry</a:t>
                      </a:r>
                      <a:endParaRPr lang="en-IN" sz="2400" dirty="0">
                        <a:solidFill>
                          <a:schemeClr val="accent6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9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154113"/>
            <a:ext cx="8217703" cy="1006867"/>
          </a:xfrm>
        </p:spPr>
        <p:txBody>
          <a:bodyPr/>
          <a:lstStyle/>
          <a:p>
            <a:r>
              <a:rPr lang="en-IN" dirty="0"/>
              <a:t>2. PESTLE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25366"/>
            <a:ext cx="7796463" cy="4623371"/>
          </a:xfrm>
        </p:spPr>
        <p:txBody>
          <a:bodyPr>
            <a:normAutofit fontScale="70000" lnSpcReduction="20000"/>
          </a:bodyPr>
          <a:lstStyle/>
          <a:p>
            <a:r>
              <a:rPr lang="en-IN" sz="2300" dirty="0"/>
              <a:t>2.1. Political</a:t>
            </a:r>
          </a:p>
          <a:p>
            <a:r>
              <a:rPr lang="en-US" sz="2300" dirty="0">
                <a:solidFill>
                  <a:schemeClr val="tx1"/>
                </a:solidFill>
              </a:rPr>
              <a:t>Regulations regarding e-commerce and delivery services.</a:t>
            </a:r>
          </a:p>
          <a:p>
            <a:r>
              <a:rPr lang="en-US" sz="2300" b="1" dirty="0"/>
              <a:t>2.2. Economic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Impact of economic downturns on disposable income and consumer spending on convenience.</a:t>
            </a:r>
          </a:p>
          <a:p>
            <a:r>
              <a:rPr lang="en-US" sz="2300" b="1" dirty="0"/>
              <a:t>2.3. Social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Growing demand for convenience, fast delivery, and online shopping among urban populations.</a:t>
            </a:r>
          </a:p>
          <a:p>
            <a:r>
              <a:rPr lang="en-US" sz="2300" b="1" dirty="0"/>
              <a:t>2.4. Technological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Dependence on advanced logistics, data analytics, and mobile app technology.</a:t>
            </a:r>
          </a:p>
          <a:p>
            <a:r>
              <a:rPr lang="en-US" sz="2300" b="1" dirty="0"/>
              <a:t>2.5. Legal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Compliance with labor laws, consumer protection laws, and data privacy regulations.</a:t>
            </a:r>
          </a:p>
          <a:p>
            <a:r>
              <a:rPr lang="en-US" sz="2300" b="1" dirty="0"/>
              <a:t>2.6. Environmental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Concerns around carbon footprint from delivery logistics and packaging waste.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8094"/>
            <a:ext cx="7631709" cy="626724"/>
          </a:xfrm>
        </p:spPr>
        <p:txBody>
          <a:bodyPr/>
          <a:lstStyle/>
          <a:p>
            <a:r>
              <a:rPr lang="en-IN" sz="2800" dirty="0"/>
              <a:t>3. SWOT Analysis</a:t>
            </a:r>
            <a:endParaRPr lang="en-US" sz="2800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0563" y="1530851"/>
            <a:ext cx="7775546" cy="50857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Strengths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Strong technological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 delivery promise.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Focus on customer experience.</a:t>
            </a:r>
          </a:p>
          <a:p>
            <a:r>
              <a:rPr lang="en-US" b="1" dirty="0"/>
              <a:t>Weaknesses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Limited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Dependence on urban areas</a:t>
            </a:r>
            <a:r>
              <a:rPr lang="en-US" dirty="0"/>
              <a:t>.</a:t>
            </a:r>
          </a:p>
          <a:p>
            <a:r>
              <a:rPr lang="en-US" b="1" dirty="0"/>
              <a:t>Opportunities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Expansion into new cities and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Diversification into new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Partnership opportunities.</a:t>
            </a:r>
          </a:p>
          <a:p>
            <a:r>
              <a:rPr lang="en-US" b="1" dirty="0"/>
              <a:t>Threats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Intense competition.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Regulatory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saturation.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8225"/>
            <a:ext cx="7843837" cy="842481"/>
          </a:xfrm>
        </p:spPr>
        <p:txBody>
          <a:bodyPr/>
          <a:lstStyle/>
          <a:p>
            <a:r>
              <a:rPr lang="en-IN" dirty="0"/>
              <a:t> Six Forces 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078909"/>
            <a:ext cx="6903076" cy="477909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4.1. Customers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expectations for speed and service quality.</a:t>
            </a:r>
          </a:p>
          <a:p>
            <a:r>
              <a:rPr lang="en-US" b="1" dirty="0"/>
              <a:t>4.2. Suppliers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Must maintain strong relationships for timely supply of products.</a:t>
            </a:r>
          </a:p>
          <a:p>
            <a:r>
              <a:rPr lang="en-US" b="1" dirty="0"/>
              <a:t>4.3. Competitors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players in the quick commerce space.</a:t>
            </a:r>
          </a:p>
          <a:p>
            <a:r>
              <a:rPr lang="en-US" b="1" dirty="0"/>
              <a:t>4.4. New Entrants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Potential for new competitors entering the market.</a:t>
            </a:r>
          </a:p>
          <a:p>
            <a:r>
              <a:rPr lang="en-US" b="1" dirty="0"/>
              <a:t>4.5. Substitutes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Traditional grocery shopping, meal delivery services.</a:t>
            </a:r>
          </a:p>
          <a:p>
            <a:r>
              <a:rPr lang="en-US" b="1" dirty="0"/>
              <a:t>4.6. Complementary Products/Services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Collaborations with payment platforms, loyalty programs.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159017"/>
            <a:ext cx="9879437" cy="769671"/>
          </a:xfrm>
        </p:spPr>
        <p:txBody>
          <a:bodyPr/>
          <a:lstStyle/>
          <a:p>
            <a:r>
              <a:rPr lang="en-IN" dirty="0"/>
              <a:t>GAP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664414"/>
            <a:ext cx="9792106" cy="1160980"/>
          </a:xfrm>
        </p:spPr>
        <p:txBody>
          <a:bodyPr/>
          <a:lstStyle/>
          <a:p>
            <a:r>
              <a:rPr lang="en-US" sz="2400" b="1" dirty="0"/>
              <a:t>Current State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Zepto offers 10-minute deliveries in select urban areas.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/>
              <a:t>Desired State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Expansion to more cities, increased market share, and enhanced service offerings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/>
              <a:t>GAP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Infrastructure, market penetration, and service diversity.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E851C6-EE5A-533B-FB00-F5CFF882F528}"/>
              </a:ext>
            </a:extLst>
          </p:cNvPr>
          <p:cNvSpPr txBox="1">
            <a:spLocks/>
          </p:cNvSpPr>
          <p:nvPr/>
        </p:nvSpPr>
        <p:spPr>
          <a:xfrm>
            <a:off x="1100124" y="4921321"/>
            <a:ext cx="10044373" cy="177766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Current State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Zepto offers 10-minute deliveries in select urban areas.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/>
              <a:t>Desired State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Expansion to more cities, increased market share, and enhanced service offerings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/>
              <a:t>GAP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Infrastructure, market penetration, and service diversity.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79D9A86-9392-7110-2397-61084821A89A}"/>
              </a:ext>
            </a:extLst>
          </p:cNvPr>
          <p:cNvSpPr txBox="1">
            <a:spLocks/>
          </p:cNvSpPr>
          <p:nvPr/>
        </p:nvSpPr>
        <p:spPr>
          <a:xfrm>
            <a:off x="1298297" y="2722651"/>
            <a:ext cx="10044373" cy="177766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P's (People, Process, Physical Evidence)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{9C11AB4D-AB44-4807-8567-75575FF1BE6F}tf78438558_win32</Template>
  <TotalTime>185</TotalTime>
  <Words>929</Words>
  <Application>Microsoft Office PowerPoint</Application>
  <PresentationFormat>Widescreen</PresentationFormat>
  <Paragraphs>143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Times New Roman</vt:lpstr>
      <vt:lpstr>Wingdings</vt:lpstr>
      <vt:lpstr>Custom</vt:lpstr>
      <vt:lpstr>agenda</vt:lpstr>
      <vt:lpstr>An Analysis of Ultra-Fast Delivery Services</vt:lpstr>
      <vt:lpstr>Revenue Streams:</vt:lpstr>
      <vt:lpstr>1. Porter's 5 Forces</vt:lpstr>
      <vt:lpstr>1.4. Threat of substitute products or services  </vt:lpstr>
      <vt:lpstr>2. PESTLE Analysis</vt:lpstr>
      <vt:lpstr>3. SWOT Analysis</vt:lpstr>
      <vt:lpstr> Six Forces Model</vt:lpstr>
      <vt:lpstr>GAP Analysis</vt:lpstr>
      <vt:lpstr>Profitability Framework</vt:lpstr>
      <vt:lpstr>9. Marketing Mix Model (4 P's)</vt:lpstr>
      <vt:lpstr>10. 3 C’s Framework (Company, Customer, Competition)</vt:lpstr>
      <vt:lpstr> Product Life Cycle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preetha satheesh</dc:creator>
  <cp:lastModifiedBy>preetha satheesh</cp:lastModifiedBy>
  <cp:revision>4</cp:revision>
  <dcterms:created xsi:type="dcterms:W3CDTF">2024-08-05T13:49:19Z</dcterms:created>
  <dcterms:modified xsi:type="dcterms:W3CDTF">2024-08-05T16:55:17Z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