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6" r:id="rId1"/>
  </p:sldMasterIdLst>
  <p:sldIdLst>
    <p:sldId id="258" r:id="rId2"/>
    <p:sldId id="260" r:id="rId3"/>
    <p:sldId id="261" r:id="rId4"/>
    <p:sldId id="262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0594-26EC-43C5-A9DF-E391D65CD0A7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945C-6A95-4A27-A3CB-59B7D05A4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82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0594-26EC-43C5-A9DF-E391D65CD0A7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945C-6A95-4A27-A3CB-59B7D05A4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84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0594-26EC-43C5-A9DF-E391D65CD0A7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945C-6A95-4A27-A3CB-59B7D05A4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967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0594-26EC-43C5-A9DF-E391D65CD0A7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945C-6A95-4A27-A3CB-59B7D05A4D7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9278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0594-26EC-43C5-A9DF-E391D65CD0A7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945C-6A95-4A27-A3CB-59B7D05A4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886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0594-26EC-43C5-A9DF-E391D65CD0A7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945C-6A95-4A27-A3CB-59B7D05A4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162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0594-26EC-43C5-A9DF-E391D65CD0A7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945C-6A95-4A27-A3CB-59B7D05A4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07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0594-26EC-43C5-A9DF-E391D65CD0A7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945C-6A95-4A27-A3CB-59B7D05A4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888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0594-26EC-43C5-A9DF-E391D65CD0A7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945C-6A95-4A27-A3CB-59B7D05A4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83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0594-26EC-43C5-A9DF-E391D65CD0A7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945C-6A95-4A27-A3CB-59B7D05A4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95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0594-26EC-43C5-A9DF-E391D65CD0A7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945C-6A95-4A27-A3CB-59B7D05A4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06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0594-26EC-43C5-A9DF-E391D65CD0A7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945C-6A95-4A27-A3CB-59B7D05A4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27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0594-26EC-43C5-A9DF-E391D65CD0A7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945C-6A95-4A27-A3CB-59B7D05A4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8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0594-26EC-43C5-A9DF-E391D65CD0A7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945C-6A95-4A27-A3CB-59B7D05A4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42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0594-26EC-43C5-A9DF-E391D65CD0A7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945C-6A95-4A27-A3CB-59B7D05A4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18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0594-26EC-43C5-A9DF-E391D65CD0A7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945C-6A95-4A27-A3CB-59B7D05A4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6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0594-26EC-43C5-A9DF-E391D65CD0A7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A945C-6A95-4A27-A3CB-59B7D05A4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50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580594-26EC-43C5-A9DF-E391D65CD0A7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A945C-6A95-4A27-A3CB-59B7D05A4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27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  <p:sldLayoutId id="2147484048" r:id="rId12"/>
    <p:sldLayoutId id="2147484049" r:id="rId13"/>
    <p:sldLayoutId id="2147484050" r:id="rId14"/>
    <p:sldLayoutId id="2147484051" r:id="rId15"/>
    <p:sldLayoutId id="2147484052" r:id="rId16"/>
    <p:sldLayoutId id="214748405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800" b="1" dirty="0" smtClean="0"/>
              <a:t>                       CAR DHEKO</a:t>
            </a:r>
            <a:br>
              <a:rPr lang="en-IN" sz="4800" b="1" dirty="0" smtClean="0"/>
            </a:br>
            <a:r>
              <a:rPr lang="en-IN" sz="4800" b="1" dirty="0" smtClean="0"/>
              <a:t>                                 </a:t>
            </a:r>
            <a:r>
              <a:rPr lang="en-IN" dirty="0" smtClean="0"/>
              <a:t>-Used </a:t>
            </a:r>
            <a:r>
              <a:rPr lang="en-IN" dirty="0"/>
              <a:t>C</a:t>
            </a:r>
            <a:r>
              <a:rPr lang="en-IN" dirty="0" smtClean="0"/>
              <a:t>ar </a:t>
            </a:r>
            <a:r>
              <a:rPr lang="en-IN" dirty="0"/>
              <a:t>P</a:t>
            </a:r>
            <a:r>
              <a:rPr lang="en-IN" dirty="0" smtClean="0"/>
              <a:t>rice Prediction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22772" y="4646098"/>
            <a:ext cx="4198513" cy="3467592"/>
          </a:xfrm>
        </p:spPr>
        <p:txBody>
          <a:bodyPr/>
          <a:lstStyle/>
          <a:p>
            <a:r>
              <a:rPr lang="en-IN" dirty="0" smtClean="0"/>
              <a:t>Project done by: </a:t>
            </a:r>
            <a:r>
              <a:rPr lang="en-IN" dirty="0" err="1" smtClean="0"/>
              <a:t>Preetha.V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53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77041"/>
            <a:ext cx="7549118" cy="70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dirty="0" smtClean="0"/>
              <a:t>Skills take away from this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spcBef>
                <a:spcPts val="0"/>
              </a:spcBef>
              <a:buFont typeface="+mj-lt"/>
              <a:buAutoNum type="arabicPeriod"/>
            </a:pPr>
            <a:r>
              <a:rPr lang="en-IN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Cleaning and Pre-processing</a:t>
            </a:r>
          </a:p>
          <a:p>
            <a:pPr fontAlgn="base">
              <a:spcBef>
                <a:spcPts val="0"/>
              </a:spcBef>
              <a:buFont typeface="+mj-lt"/>
              <a:buAutoNum type="arabicPeriod"/>
            </a:pPr>
            <a:r>
              <a:rPr lang="en-IN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Exploratory Data Analysis</a:t>
            </a:r>
          </a:p>
          <a:p>
            <a:pPr fontAlgn="base">
              <a:spcBef>
                <a:spcPts val="0"/>
              </a:spcBef>
              <a:buFont typeface="+mj-lt"/>
              <a:buAutoNum type="arabicPeriod"/>
            </a:pPr>
            <a:r>
              <a:rPr lang="en-IN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Learning Model Development</a:t>
            </a:r>
          </a:p>
          <a:p>
            <a:pPr fontAlgn="base">
              <a:spcBef>
                <a:spcPts val="0"/>
              </a:spcBef>
              <a:buFont typeface="+mj-lt"/>
              <a:buAutoNum type="arabicPeriod"/>
            </a:pPr>
            <a:r>
              <a:rPr lang="en-IN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Price Prediction Techniques</a:t>
            </a:r>
          </a:p>
          <a:p>
            <a:pPr fontAlgn="base">
              <a:spcBef>
                <a:spcPts val="0"/>
              </a:spcBef>
              <a:buFont typeface="+mj-lt"/>
              <a:buAutoNum type="arabicPeriod"/>
            </a:pPr>
            <a:r>
              <a:rPr lang="en-IN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Model Evaluation and Optimization</a:t>
            </a:r>
          </a:p>
          <a:p>
            <a:pPr fontAlgn="base">
              <a:spcBef>
                <a:spcPts val="0"/>
              </a:spcBef>
              <a:buFont typeface="+mj-lt"/>
              <a:buAutoNum type="arabicPeriod"/>
            </a:pPr>
            <a:r>
              <a:rPr lang="en-IN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Model Deployment</a:t>
            </a:r>
          </a:p>
          <a:p>
            <a:pPr fontAlgn="base">
              <a:spcBef>
                <a:spcPts val="0"/>
              </a:spcBef>
              <a:buFont typeface="+mj-lt"/>
              <a:buAutoNum type="arabicPeriod"/>
            </a:pPr>
            <a:r>
              <a:rPr lang="en-IN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Streamlit Application Development</a:t>
            </a:r>
          </a:p>
          <a:p>
            <a:pPr fontAlgn="base">
              <a:spcBef>
                <a:spcPts val="0"/>
              </a:spcBef>
              <a:buFont typeface="+mj-lt"/>
              <a:buAutoNum type="arabicPeriod"/>
            </a:pPr>
            <a:r>
              <a:rPr lang="en-IN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Documentation and Reporting</a:t>
            </a:r>
          </a:p>
          <a:p>
            <a:pPr marL="0" indent="0" fontAlgn="t">
              <a:buNone/>
            </a:pPr>
            <a:r>
              <a:rPr lang="en-IN" dirty="0" smtClean="0">
                <a:effectLst/>
              </a:rPr>
              <a:t/>
            </a:r>
            <a:br>
              <a:rPr lang="en-IN" dirty="0" smtClean="0">
                <a:effectLst/>
              </a:rPr>
            </a:br>
            <a:endParaRPr lang="en-IN" dirty="0" smtClean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163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/>
              <a:t>Domain:</a:t>
            </a:r>
            <a:endParaRPr lang="en-IN" sz="48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671247"/>
              </p:ext>
            </p:extLst>
          </p:nvPr>
        </p:nvGraphicFramePr>
        <p:xfrm>
          <a:off x="1470991" y="1690688"/>
          <a:ext cx="4889018" cy="1590040"/>
        </p:xfrm>
        <a:graphic>
          <a:graphicData uri="http://schemas.openxmlformats.org/drawingml/2006/table">
            <a:tbl>
              <a:tblPr/>
              <a:tblGrid>
                <a:gridCol w="4889018"/>
              </a:tblGrid>
              <a:tr h="127295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1.Automotive </a:t>
                      </a:r>
                      <a:r>
                        <a:rPr lang="en-I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Industry , Data Science, Machine Learning</a:t>
                      </a:r>
                      <a:endParaRPr lang="en-IN" sz="3200" b="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3567098" y="0"/>
            <a:ext cx="1575909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39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2522" y="1686979"/>
            <a:ext cx="1205947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latin typeface="Arial" panose="020B0604020202020204" pitchFamily="34" charset="0"/>
              </a:rPr>
              <a:t>   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 to enhance customer experience and streamline the pricing process by developing a machine learning model to accurately predict used car prices. The goal is to create a user-friendly Streamlit-based web application that allows customers and sales representatives to seamlessly access price predictions based on key car features, improving decision-making and operational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 smtClean="0">
                <a:latin typeface="Arial" panose="020B0604020202020204" pitchFamily="34" charset="0"/>
              </a:rPr>
              <a:t>Project scope:</a:t>
            </a: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1.Creation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machine learning model to predict the price of used cars.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</a:rPr>
              <a:t>      2.integration of model into </a:t>
            </a:r>
            <a:r>
              <a:rPr lang="en-US" altLang="en-US" dirty="0">
                <a:latin typeface="Arial" panose="020B0604020202020204" pitchFamily="34" charset="0"/>
              </a:rPr>
              <a:t>S</a:t>
            </a:r>
            <a:r>
              <a:rPr lang="en-US" altLang="en-US" dirty="0" smtClean="0">
                <a:latin typeface="Arial" panose="020B0604020202020204" pitchFamily="34" charset="0"/>
              </a:rPr>
              <a:t>treamlit application for deployment.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</a:rPr>
              <a:t>      3.Design of intuitive interface  for easy use of both customer and sales team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latin typeface="Arial" panose="020B0604020202020204" pitchFamily="34" charset="0"/>
              </a:rPr>
              <a:t>          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1921" y="462620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N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 Statement:</a:t>
            </a:r>
            <a:endParaRPr lang="en-IN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N" sz="1600" b="1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Objective:</a:t>
            </a:r>
            <a:endParaRPr lang="en-IN" b="0" dirty="0" smtClean="0">
              <a:effectLst/>
            </a:endParaRPr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559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744" y="-128788"/>
            <a:ext cx="10515600" cy="5241701"/>
          </a:xfrm>
        </p:spPr>
        <p:txBody>
          <a:bodyPr>
            <a:normAutofit fontScale="90000"/>
          </a:bodyPr>
          <a:lstStyle/>
          <a:p>
            <a:pPr fontAlgn="base"/>
            <a:r>
              <a:rPr lang="en-IN" sz="3200" b="1" dirty="0" smtClean="0"/>
              <a:t>DATA PREPROCESSING</a:t>
            </a:r>
            <a:br>
              <a:rPr lang="en-IN" sz="3200" b="1" dirty="0" smtClean="0"/>
            </a:br>
            <a:r>
              <a:rPr lang="en-IN" sz="3100" b="1" dirty="0" smtClean="0"/>
              <a:t>Import </a:t>
            </a:r>
            <a:r>
              <a:rPr lang="en-IN" sz="3100" b="1" dirty="0"/>
              <a:t>and concatenate:</a:t>
            </a:r>
            <a:br>
              <a:rPr lang="en-IN" sz="3100" b="1" dirty="0"/>
            </a:br>
            <a:r>
              <a:rPr lang="en-IN" sz="3200" b="1" dirty="0" smtClean="0"/>
              <a:t>   </a:t>
            </a:r>
            <a:r>
              <a:rPr lang="en-IN" sz="2700" dirty="0" smtClean="0"/>
              <a:t>1.Converted given unstructured data into structured format.      </a:t>
            </a:r>
            <a:br>
              <a:rPr lang="en-IN" sz="2700" dirty="0" smtClean="0"/>
            </a:br>
            <a:r>
              <a:rPr lang="en-IN" sz="2700" dirty="0"/>
              <a:t> </a:t>
            </a:r>
            <a:r>
              <a:rPr lang="en-IN" sz="2700" dirty="0" smtClean="0"/>
              <a:t>  2.Concatenated all datasets and make it as a single dataset.</a:t>
            </a:r>
            <a:br>
              <a:rPr lang="en-IN" sz="2700" dirty="0" smtClean="0"/>
            </a:br>
            <a:r>
              <a:rPr lang="en-IN" sz="3100" b="1" dirty="0"/>
              <a:t>Handling Missing </a:t>
            </a:r>
            <a:r>
              <a:rPr lang="en-IN" sz="3100" b="1" dirty="0" smtClean="0"/>
              <a:t>Values:</a:t>
            </a:r>
            <a:br>
              <a:rPr lang="en-IN" sz="3100" b="1" dirty="0" smtClean="0"/>
            </a:br>
            <a:r>
              <a:rPr lang="en-IN" sz="2700" b="1" dirty="0" smtClean="0"/>
              <a:t>  </a:t>
            </a:r>
            <a:r>
              <a:rPr lang="en-IN" sz="2700" dirty="0" smtClean="0"/>
              <a:t>1.Using  </a:t>
            </a:r>
            <a:r>
              <a:rPr lang="en-IN" sz="2700" dirty="0"/>
              <a:t>mean, median, or mode </a:t>
            </a:r>
            <a:r>
              <a:rPr lang="en-IN" sz="2700" dirty="0" smtClean="0"/>
              <a:t>imputation technique missing values are handled for numerical column.</a:t>
            </a:r>
            <a:br>
              <a:rPr lang="en-IN" sz="2700" dirty="0" smtClean="0"/>
            </a:br>
            <a:r>
              <a:rPr lang="en-IN" sz="3100" b="1" dirty="0"/>
              <a:t>Standardising Data </a:t>
            </a:r>
            <a:r>
              <a:rPr lang="en-IN" sz="3100" b="1" dirty="0" smtClean="0"/>
              <a:t>Formats:</a:t>
            </a:r>
            <a:br>
              <a:rPr lang="en-IN" sz="3100" b="1" dirty="0" smtClean="0"/>
            </a:br>
            <a:r>
              <a:rPr lang="en-IN" sz="3600" b="1" dirty="0" smtClean="0"/>
              <a:t> </a:t>
            </a:r>
            <a:r>
              <a:rPr lang="en-IN" sz="2700" dirty="0" smtClean="0"/>
              <a:t>1.</a:t>
            </a:r>
            <a:r>
              <a:rPr lang="en-IN" sz="2700" b="1" dirty="0" smtClean="0"/>
              <a:t> </a:t>
            </a:r>
            <a:r>
              <a:rPr lang="en-IN" sz="2700" dirty="0" smtClean="0"/>
              <a:t>All the data’s in the dataset converted properly to approximate data types.</a:t>
            </a:r>
            <a:br>
              <a:rPr lang="en-IN" sz="2700" dirty="0" smtClean="0"/>
            </a:br>
            <a:r>
              <a:rPr lang="en-IN" sz="3100" b="1" dirty="0"/>
              <a:t>Encoding Categorical Variables:</a:t>
            </a:r>
            <a:r>
              <a:rPr lang="en-IN" sz="3100" b="1" dirty="0" smtClean="0"/>
              <a:t/>
            </a:r>
            <a:br>
              <a:rPr lang="en-IN" sz="3100" b="1" dirty="0" smtClean="0"/>
            </a:br>
            <a:r>
              <a:rPr lang="en-IN" sz="2800" dirty="0"/>
              <a:t> </a:t>
            </a:r>
            <a:r>
              <a:rPr lang="en-IN" sz="2800" dirty="0" smtClean="0"/>
              <a:t>  </a:t>
            </a:r>
            <a:r>
              <a:rPr lang="en-IN" sz="2700" dirty="0" smtClean="0"/>
              <a:t>1.Used </a:t>
            </a:r>
            <a:r>
              <a:rPr lang="en-IN" sz="2700" dirty="0"/>
              <a:t>one-hot </a:t>
            </a:r>
            <a:r>
              <a:rPr lang="en-IN" sz="2700" dirty="0" smtClean="0"/>
              <a:t>encoding method  </a:t>
            </a:r>
            <a:r>
              <a:rPr lang="en-IN" sz="2700" dirty="0"/>
              <a:t>for nominal categorical variables.</a:t>
            </a:r>
            <a:br>
              <a:rPr lang="en-IN" sz="2700" dirty="0"/>
            </a:br>
            <a:r>
              <a:rPr lang="en-IN" sz="2700" dirty="0" smtClean="0"/>
              <a:t>   2.Used </a:t>
            </a:r>
            <a:r>
              <a:rPr lang="en-IN" sz="2700" dirty="0"/>
              <a:t>label encoding </a:t>
            </a:r>
            <a:r>
              <a:rPr lang="en-IN" sz="2700" dirty="0" smtClean="0"/>
              <a:t>method for </a:t>
            </a:r>
            <a:r>
              <a:rPr lang="en-IN" sz="2700" dirty="0"/>
              <a:t>ordinal categorical variables</a:t>
            </a:r>
            <a:r>
              <a:rPr lang="en-IN" sz="2700" dirty="0" smtClean="0"/>
              <a:t>.</a:t>
            </a:r>
            <a:br>
              <a:rPr lang="en-IN" sz="2700" dirty="0" smtClean="0"/>
            </a:br>
            <a:r>
              <a:rPr lang="en-IN" sz="3100" b="1" dirty="0" smtClean="0"/>
              <a:t>Removing </a:t>
            </a:r>
            <a:r>
              <a:rPr lang="en-IN" sz="3100" b="1" dirty="0"/>
              <a:t>Outliers</a:t>
            </a:r>
            <a:r>
              <a:rPr lang="en-IN" sz="3100" b="1" dirty="0" smtClean="0"/>
              <a:t>:</a:t>
            </a:r>
            <a:br>
              <a:rPr lang="en-IN" sz="3100" b="1" dirty="0" smtClean="0"/>
            </a:br>
            <a:r>
              <a:rPr lang="en-IN" sz="3600" b="1" dirty="0"/>
              <a:t> </a:t>
            </a:r>
            <a:r>
              <a:rPr lang="en-IN" sz="3600" b="1" dirty="0" smtClean="0"/>
              <a:t>  </a:t>
            </a:r>
            <a:r>
              <a:rPr lang="en-IN" sz="2700" dirty="0" smtClean="0"/>
              <a:t>1.</a:t>
            </a:r>
            <a:r>
              <a:rPr lang="en-IN" sz="2700" dirty="0"/>
              <a:t> </a:t>
            </a:r>
            <a:r>
              <a:rPr lang="en-IN" sz="2700" dirty="0" smtClean="0"/>
              <a:t>Used </a:t>
            </a:r>
            <a:r>
              <a:rPr lang="en-IN" sz="2700" dirty="0"/>
              <a:t>IQR (Interquartile Range) method </a:t>
            </a:r>
            <a:r>
              <a:rPr lang="en-IN" sz="2700" dirty="0" smtClean="0"/>
              <a:t> to remove outliners in the dataset</a:t>
            </a:r>
            <a:r>
              <a:rPr lang="en-IN" sz="2700" dirty="0"/>
              <a:t/>
            </a:r>
            <a:br>
              <a:rPr lang="en-IN" sz="2700" dirty="0"/>
            </a:br>
            <a:r>
              <a:rPr lang="en-IN" sz="3100" dirty="0"/>
              <a:t/>
            </a:r>
            <a:br>
              <a:rPr lang="en-IN" sz="3100" dirty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/>
              <a:t> </a:t>
            </a:r>
            <a:r>
              <a:rPr lang="en-IN" sz="3200" b="1" dirty="0" smtClean="0"/>
              <a:t>       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27897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54" y="-45076"/>
            <a:ext cx="10515600" cy="6492875"/>
          </a:xfrm>
        </p:spPr>
        <p:txBody>
          <a:bodyPr>
            <a:normAutofit/>
          </a:bodyPr>
          <a:lstStyle/>
          <a:p>
            <a:pPr fontAlgn="base"/>
            <a:r>
              <a:rPr lang="en-IN" sz="2800" b="1" dirty="0"/>
              <a:t>Exploratory Data Analysis (EDA)</a:t>
            </a:r>
            <a:br>
              <a:rPr lang="en-IN" sz="2800" b="1" dirty="0"/>
            </a:br>
            <a:r>
              <a:rPr lang="en-IN" sz="2800" b="1" dirty="0" smtClean="0"/>
              <a:t>    </a:t>
            </a:r>
            <a:r>
              <a:rPr lang="en-IN" sz="2800" b="1" dirty="0"/>
              <a:t>Descriptive </a:t>
            </a:r>
            <a:r>
              <a:rPr lang="en-IN" sz="2800" b="1" dirty="0" smtClean="0"/>
              <a:t>Statistics:</a:t>
            </a:r>
            <a:br>
              <a:rPr lang="en-IN" sz="2800" b="1" dirty="0" smtClean="0"/>
            </a:br>
            <a:r>
              <a:rPr lang="en-IN" sz="2800" b="1" dirty="0" smtClean="0"/>
              <a:t>       </a:t>
            </a:r>
            <a:r>
              <a:rPr lang="en-IN" sz="2700" dirty="0" smtClean="0"/>
              <a:t>1.Calculated  </a:t>
            </a:r>
            <a:r>
              <a:rPr lang="fr-FR" sz="2700" dirty="0" smtClean="0"/>
              <a:t>Mean, median, mode, standard deviation of a </a:t>
            </a:r>
            <a:r>
              <a:rPr lang="fr-FR" sz="2700" dirty="0" err="1" smtClean="0"/>
              <a:t>dataset</a:t>
            </a:r>
            <a:r>
              <a:rPr lang="fr-FR" sz="2700" dirty="0" smtClean="0"/>
              <a:t>.</a:t>
            </a:r>
            <a:br>
              <a:rPr lang="fr-FR" sz="2700" dirty="0" smtClean="0"/>
            </a:br>
            <a:r>
              <a:rPr lang="fr-FR" sz="2700" dirty="0"/>
              <a:t> </a:t>
            </a:r>
            <a:r>
              <a:rPr lang="fr-FR" sz="2700" dirty="0" smtClean="0"/>
              <a:t>   </a:t>
            </a:r>
            <a:r>
              <a:rPr lang="en-IN" sz="2800" b="1" dirty="0" smtClean="0"/>
              <a:t>Data </a:t>
            </a:r>
            <a:r>
              <a:rPr lang="en-IN" sz="2800" b="1" dirty="0"/>
              <a:t>Visualization</a:t>
            </a:r>
            <a:r>
              <a:rPr lang="en-IN" sz="2800" b="1" dirty="0" smtClean="0"/>
              <a:t>:</a:t>
            </a:r>
            <a:br>
              <a:rPr lang="en-IN" sz="2800" b="1" dirty="0" smtClean="0"/>
            </a:br>
            <a:r>
              <a:rPr lang="en-IN" sz="2400" dirty="0"/>
              <a:t> </a:t>
            </a:r>
            <a:r>
              <a:rPr lang="en-IN" sz="2400" dirty="0" smtClean="0"/>
              <a:t>       1.</a:t>
            </a:r>
            <a:r>
              <a:rPr lang="en-IN" sz="2400" dirty="0"/>
              <a:t> </a:t>
            </a:r>
            <a:r>
              <a:rPr lang="en-IN" sz="2400" dirty="0" smtClean="0"/>
              <a:t>Used </a:t>
            </a:r>
            <a:r>
              <a:rPr lang="en-IN" sz="2400" dirty="0"/>
              <a:t>scatter plots, histograms, box plots, and correlation </a:t>
            </a:r>
            <a:r>
              <a:rPr lang="en-IN" sz="2400" dirty="0" smtClean="0"/>
              <a:t>heatmaps to          identify the patterns.</a:t>
            </a:r>
            <a:br>
              <a:rPr lang="en-IN" sz="2400" dirty="0" smtClean="0"/>
            </a:br>
            <a:r>
              <a:rPr lang="en-IN" sz="2400" dirty="0"/>
              <a:t> </a:t>
            </a:r>
            <a:r>
              <a:rPr lang="en-IN" sz="2400" dirty="0" smtClean="0"/>
              <a:t>       </a:t>
            </a:r>
            <a:r>
              <a:rPr lang="en-IN" sz="2800" b="1" dirty="0"/>
              <a:t>Feature Selection</a:t>
            </a:r>
            <a:r>
              <a:rPr lang="en-IN" sz="2800" b="1" dirty="0" smtClean="0"/>
              <a:t>:</a:t>
            </a:r>
            <a:br>
              <a:rPr lang="en-IN" sz="2800" b="1" dirty="0" smtClean="0"/>
            </a:br>
            <a:r>
              <a:rPr lang="en-IN" sz="2800" b="1" dirty="0"/>
              <a:t> </a:t>
            </a:r>
            <a:r>
              <a:rPr lang="en-IN" sz="2800" b="1" dirty="0" smtClean="0"/>
              <a:t>       </a:t>
            </a:r>
            <a:r>
              <a:rPr lang="en-IN" sz="2400" b="1" dirty="0" smtClean="0"/>
              <a:t>1.</a:t>
            </a:r>
            <a:r>
              <a:rPr lang="en-IN" sz="2400" dirty="0" smtClean="0"/>
              <a:t> Used </a:t>
            </a:r>
            <a:r>
              <a:rPr lang="en-IN" sz="2400" dirty="0"/>
              <a:t>techniques like correlation analysis, feature importance from models, and domain knowledge.</a:t>
            </a:r>
            <a:br>
              <a:rPr lang="en-IN" sz="2400" dirty="0"/>
            </a:br>
            <a:r>
              <a:rPr lang="en-IN" sz="2400" b="0" dirty="0" smtClean="0">
                <a:effectLst/>
              </a:rPr>
              <a:t/>
            </a:r>
            <a:br>
              <a:rPr lang="en-IN" sz="2400" b="0" dirty="0" smtClean="0">
                <a:effectLst/>
              </a:rPr>
            </a:br>
            <a:r>
              <a:rPr lang="en-IN" sz="2800" dirty="0"/>
              <a:t/>
            </a:r>
            <a:br>
              <a:rPr lang="en-IN" sz="2800" dirty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/>
              <a:t/>
            </a:r>
            <a:br>
              <a:rPr lang="fr-FR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8783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1" y="785611"/>
            <a:ext cx="10515600" cy="7179972"/>
          </a:xfrm>
        </p:spPr>
        <p:txBody>
          <a:bodyPr>
            <a:normAutofit/>
          </a:bodyPr>
          <a:lstStyle/>
          <a:p>
            <a:r>
              <a:rPr lang="en-IN" b="1" dirty="0"/>
              <a:t>Model Development</a:t>
            </a:r>
            <a:br>
              <a:rPr lang="en-IN" b="1" dirty="0"/>
            </a:br>
            <a:r>
              <a:rPr lang="en-IN" b="1" dirty="0" smtClean="0"/>
              <a:t>  </a:t>
            </a:r>
            <a:r>
              <a:rPr lang="en-IN" sz="3600" b="1" dirty="0"/>
              <a:t>Model </a:t>
            </a:r>
            <a:r>
              <a:rPr lang="en-IN" sz="3600" b="1" dirty="0" smtClean="0"/>
              <a:t>Selection:</a:t>
            </a:r>
            <a:br>
              <a:rPr lang="en-IN" sz="3600" b="1" dirty="0" smtClean="0"/>
            </a:br>
            <a:r>
              <a:rPr lang="en-IN" sz="3600" b="1" dirty="0"/>
              <a:t> </a:t>
            </a:r>
            <a:r>
              <a:rPr lang="en-IN" sz="3600" b="1" dirty="0" smtClean="0"/>
              <a:t>     </a:t>
            </a:r>
            <a:r>
              <a:rPr lang="en-IN" sz="2400" dirty="0" smtClean="0"/>
              <a:t>Used Linear </a:t>
            </a:r>
            <a:r>
              <a:rPr lang="en-IN" sz="2400" dirty="0"/>
              <a:t>Regression, Decision Trees, Random </a:t>
            </a:r>
            <a:r>
              <a:rPr lang="en-IN" sz="2400" dirty="0" smtClean="0"/>
              <a:t>Forests, XG Boosting algorithm for training the model.</a:t>
            </a:r>
            <a:br>
              <a:rPr lang="en-IN" sz="2400" dirty="0" smtClean="0"/>
            </a:br>
            <a:r>
              <a:rPr lang="en-IN" sz="2400" b="1" dirty="0"/>
              <a:t> </a:t>
            </a:r>
            <a:r>
              <a:rPr lang="en-IN" sz="2800" b="1" dirty="0"/>
              <a:t>Model </a:t>
            </a:r>
            <a:r>
              <a:rPr lang="en-IN" sz="2800" b="1" dirty="0" smtClean="0"/>
              <a:t>Evaluation:</a:t>
            </a:r>
            <a:r>
              <a:rPr lang="en-IN" sz="2800" b="1" dirty="0"/>
              <a:t/>
            </a:r>
            <a:br>
              <a:rPr lang="en-IN" sz="2800" b="1" dirty="0"/>
            </a:br>
            <a:r>
              <a:rPr lang="en-IN" sz="2400" dirty="0"/>
              <a:t/>
            </a:r>
            <a:br>
              <a:rPr lang="en-IN" sz="2400" dirty="0"/>
            </a:br>
            <a:endParaRPr lang="en-IN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069518"/>
              </p:ext>
            </p:extLst>
          </p:nvPr>
        </p:nvGraphicFramePr>
        <p:xfrm>
          <a:off x="1452450" y="3709116"/>
          <a:ext cx="8128000" cy="3029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1017431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models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MSE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MAE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R2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6378">
                <a:tc>
                  <a:txBody>
                    <a:bodyPr/>
                    <a:lstStyle/>
                    <a:p>
                      <a:r>
                        <a:rPr lang="en-IN" dirty="0" smtClean="0"/>
                        <a:t>Linear</a:t>
                      </a:r>
                      <a:r>
                        <a:rPr lang="en-IN" baseline="0" dirty="0" smtClean="0"/>
                        <a:t>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76637855045.8609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183764.5377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0.6683</a:t>
                      </a:r>
                      <a:endParaRPr lang="en-IN" dirty="0"/>
                    </a:p>
                  </a:txBody>
                  <a:tcPr/>
                </a:tc>
              </a:tr>
              <a:tr h="326378">
                <a:tc>
                  <a:txBody>
                    <a:bodyPr/>
                    <a:lstStyle/>
                    <a:p>
                      <a:r>
                        <a:rPr lang="en-IN" dirty="0" smtClean="0"/>
                        <a:t>Random</a:t>
                      </a:r>
                      <a:r>
                        <a:rPr lang="en-IN" baseline="0" dirty="0" smtClean="0"/>
                        <a:t> forest </a:t>
                      </a:r>
                      <a:r>
                        <a:rPr lang="en-IN" baseline="0" dirty="0" err="1" smtClean="0"/>
                        <a:t>Regressor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4584564590.3207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36593.4159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  <a:p>
                      <a:r>
                        <a:rPr lang="en-IN" dirty="0" smtClean="0"/>
                        <a:t>0.9802</a:t>
                      </a:r>
                      <a:endParaRPr lang="en-IN" dirty="0"/>
                    </a:p>
                  </a:txBody>
                  <a:tcPr/>
                </a:tc>
              </a:tr>
              <a:tr h="326378">
                <a:tc>
                  <a:txBody>
                    <a:bodyPr/>
                    <a:lstStyle/>
                    <a:p>
                      <a:r>
                        <a:rPr lang="en-IN" dirty="0" smtClean="0"/>
                        <a:t>Decision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305373392.9406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1357.0594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0.9987 </a:t>
                      </a:r>
                      <a:endParaRPr lang="en-IN" dirty="0"/>
                    </a:p>
                  </a:txBody>
                  <a:tcPr/>
                </a:tc>
              </a:tr>
              <a:tr h="326378">
                <a:tc>
                  <a:txBody>
                    <a:bodyPr/>
                    <a:lstStyle/>
                    <a:p>
                      <a:r>
                        <a:rPr lang="en-IN" dirty="0" smtClean="0"/>
                        <a:t>XG 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785804959.9155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15328.6361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0.9966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40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5991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Deployment</a:t>
            </a:r>
            <a:br>
              <a:rPr lang="en-IN" b="1" dirty="0"/>
            </a:br>
            <a:r>
              <a:rPr lang="en-IN" b="1" dirty="0" smtClean="0"/>
              <a:t>  </a:t>
            </a:r>
            <a:r>
              <a:rPr lang="en-IN" sz="3600" b="1" dirty="0"/>
              <a:t>Streamlit Application</a:t>
            </a:r>
            <a:r>
              <a:rPr lang="en-IN" sz="3600" b="1" dirty="0" smtClean="0"/>
              <a:t>:</a:t>
            </a:r>
            <a:br>
              <a:rPr lang="en-IN" sz="3600" b="1" dirty="0" smtClean="0"/>
            </a:br>
            <a:r>
              <a:rPr lang="en-IN" sz="3600" b="1" dirty="0"/>
              <a:t> </a:t>
            </a:r>
            <a:r>
              <a:rPr lang="en-IN" sz="3600" b="1" dirty="0" smtClean="0"/>
              <a:t>      </a:t>
            </a:r>
            <a:r>
              <a:rPr lang="en-IN" sz="2700" dirty="0" smtClean="0"/>
              <a:t>1.Deployed model into </a:t>
            </a:r>
            <a:r>
              <a:rPr lang="en-IN" sz="2700" dirty="0" err="1" smtClean="0"/>
              <a:t>streamlit</a:t>
            </a:r>
            <a:r>
              <a:rPr lang="en-IN" sz="2700" dirty="0" smtClean="0"/>
              <a:t> application .</a:t>
            </a:r>
            <a:br>
              <a:rPr lang="en-IN" sz="2700" dirty="0" smtClean="0"/>
            </a:br>
            <a:r>
              <a:rPr lang="en-IN" sz="2700" dirty="0"/>
              <a:t> </a:t>
            </a:r>
            <a:r>
              <a:rPr lang="en-IN" sz="2700" dirty="0" smtClean="0"/>
              <a:t>        2.</a:t>
            </a:r>
            <a:r>
              <a:rPr lang="en-IN" sz="2700" dirty="0"/>
              <a:t> Allow users to input car features and get real-time price predictions</a:t>
            </a:r>
            <a:r>
              <a:rPr lang="en-IN" sz="2700" dirty="0" smtClean="0"/>
              <a:t>.</a:t>
            </a:r>
            <a:br>
              <a:rPr lang="en-IN" sz="2700" dirty="0" smtClean="0"/>
            </a:br>
            <a:r>
              <a:rPr lang="en-IN" sz="2700" dirty="0"/>
              <a:t> </a:t>
            </a:r>
            <a:r>
              <a:rPr lang="en-IN" sz="2700" dirty="0" smtClean="0"/>
              <a:t>   </a:t>
            </a:r>
            <a:r>
              <a:rPr lang="en-IN" sz="3200" b="1" dirty="0" smtClean="0"/>
              <a:t>RESULTS:</a:t>
            </a:r>
            <a:r>
              <a:rPr lang="en-IN" sz="2700" dirty="0"/>
              <a:t/>
            </a:r>
            <a:br>
              <a:rPr lang="en-IN" sz="2700" dirty="0"/>
            </a:br>
            <a:r>
              <a:rPr lang="en-IN" sz="2700" dirty="0" smtClean="0"/>
              <a:t>          </a:t>
            </a:r>
            <a:r>
              <a:rPr lang="en-IN" sz="2800" dirty="0"/>
              <a:t>D</a:t>
            </a:r>
            <a:r>
              <a:rPr lang="en-IN" sz="2800" dirty="0" smtClean="0"/>
              <a:t>eveloped a functional and accurate machine learning model for predicting used car prices. I conducted a comprehensive analysis and created detailed visualizations of the dataset. Additionally, I documented the entire process, including the methodology, models, and results, in a structured and clear manner. The project culminated in an interactive Streamlit application that provides real-time price predictions based on user input, making it a practical tool for customers and sales representatives.</a:t>
            </a:r>
            <a:endParaRPr lang="en-IN" sz="2700" dirty="0"/>
          </a:p>
        </p:txBody>
      </p:sp>
    </p:spTree>
    <p:extLst>
      <p:ext uri="{BB962C8B-B14F-4D97-AF65-F5344CB8AC3E}">
        <p14:creationId xmlns:p14="http://schemas.microsoft.com/office/powerpoint/2010/main" val="368097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188</TotalTime>
  <Words>190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                       CAR DHEKO                                  -Used Car Price Prediction</vt:lpstr>
      <vt:lpstr>Skills take away from this project</vt:lpstr>
      <vt:lpstr>Domain:</vt:lpstr>
      <vt:lpstr>PowerPoint Presentation</vt:lpstr>
      <vt:lpstr>DATA PREPROCESSING Import and concatenate:    1.Converted given unstructured data into structured format.          2.Concatenated all datasets and make it as a single dataset. Handling Missing Values:   1.Using  mean, median, or mode imputation technique missing values are handled for numerical column. Standardising Data Formats:  1. All the data’s in the dataset converted properly to approximate data types. Encoding Categorical Variables:    1.Used one-hot encoding method  for nominal categorical variables.    2.Used label encoding method for ordinal categorical variables. Removing Outliers:    1. Used IQR (Interquartile Range) method  to remove outliners in the dataset             </vt:lpstr>
      <vt:lpstr>Exploratory Data Analysis (EDA)     Descriptive Statistics:        1.Calculated  Mean, median, mode, standard deviation of a dataset.     Data Visualization:         1. Used scatter plots, histograms, box plots, and correlation heatmaps to          identify the patterns.         Feature Selection:         1. Used techniques like correlation analysis, feature importance from models, and domain knowledge.     </vt:lpstr>
      <vt:lpstr>Model Development   Model Selection:       Used Linear Regression, Decision Trees, Random Forests, XG Boosting algorithm for training the model.  Model Evaluation:  </vt:lpstr>
      <vt:lpstr>Deployment   Streamlit Application:        1.Deployed model into streamlit application .          2. Allow users to input car features and get real-time price predictions.     RESULTS:           Developed a functional and accurate machine learning model for predicting used car prices. I conducted a comprehensive analysis and created detailed visualizations of the dataset. Additionally, I documented the entire process, including the methodology, models, and results, in a structured and clear manner. The project culminated in an interactive Streamlit application that provides real-time price predictions based on user input, making it a practical tool for customers and sales representatives.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DHEKO -used car price prediction</dc:title>
  <dc:creator>Windows User</dc:creator>
  <cp:lastModifiedBy>Windows User</cp:lastModifiedBy>
  <cp:revision>14</cp:revision>
  <dcterms:created xsi:type="dcterms:W3CDTF">2024-11-24T14:45:16Z</dcterms:created>
  <dcterms:modified xsi:type="dcterms:W3CDTF">2024-11-24T17:53:50Z</dcterms:modified>
</cp:coreProperties>
</file>