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Dosis Light"/>
      <p:regular r:id="rId40"/>
      <p:bold r:id="rId41"/>
    </p:embeddedFont>
    <p:embeddedFont>
      <p:font typeface="Dosis"/>
      <p:regular r:id="rId42"/>
      <p:bold r:id="rId43"/>
    </p:embeddedFont>
    <p:embeddedFont>
      <p:font typeface="Montserrat SemiBold"/>
      <p:regular r:id="rId44"/>
      <p:bold r:id="rId45"/>
      <p:italic r:id="rId46"/>
      <p:boldItalic r:id="rId47"/>
    </p:embeddedFont>
    <p:embeddedFont>
      <p:font typeface="Staatliches"/>
      <p:regular r:id="rId48"/>
    </p:embeddedFont>
    <p:embeddedFont>
      <p:font typeface="Montserrat"/>
      <p:regular r:id="rId49"/>
      <p:bold r:id="rId50"/>
      <p:italic r:id="rId51"/>
      <p:boldItalic r:id="rId52"/>
    </p:embeddedFont>
    <p:embeddedFont>
      <p:font typeface="Fira Sans Extra Condensed Medium"/>
      <p:regular r:id="rId53"/>
      <p:bold r:id="rId54"/>
      <p:italic r:id="rId55"/>
      <p:boldItalic r:id="rId56"/>
    </p:embeddedFont>
    <p:embeddedFont>
      <p:font typeface="Squada One"/>
      <p:regular r:id="rId57"/>
    </p:embeddedFont>
    <p:embeddedFont>
      <p:font typeface="Josefin Sans"/>
      <p:regular r:id="rId58"/>
      <p:bold r:id="rId59"/>
      <p:italic r:id="rId60"/>
      <p:boldItalic r:id="rId61"/>
    </p:embeddedFont>
    <p:embeddedFont>
      <p:font typeface="Montserrat ExtraBold"/>
      <p:bold r:id="rId62"/>
      <p:boldItalic r:id="rId63"/>
    </p:embeddedFont>
    <p:embeddedFont>
      <p:font typeface="Fira Sans Condensed ExtraLight"/>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 uri="GoogleSlidesCustomDataVersion2">
      <go:slidesCustomData xmlns:go="http://customooxmlschemas.google.com/" r:id="rId68" roundtripDataSignature="AMtx7mjwaUV/2/LyT+I0dlKcafq6CJi9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EEB05B-30DA-4C5F-9137-2641A0CE7C8F}">
  <a:tblStyle styleId="{94EEB05B-30DA-4C5F-9137-2641A0CE7C8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3F3F3"/>
          </a:solidFill>
        </a:fill>
      </a:tcStyle>
    </a:band1H>
    <a:band2H>
      <a:tcTxStyle/>
    </a:band2H>
    <a:band1V>
      <a:tcTxStyle/>
      <a:tcStyle>
        <a:fill>
          <a:solidFill>
            <a:srgbClr val="F3F3F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336" orient="horz"/>
        <p:guide pos="2904" orient="horz"/>
        <p:guide pos="2880"/>
        <p:guide pos="701"/>
        <p:guide pos="261" orient="horz"/>
        <p:guide pos="885"/>
        <p:guide pos="53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osisLight-regular.fntdata"/><Relationship Id="rId42" Type="http://schemas.openxmlformats.org/officeDocument/2006/relationships/font" Target="fonts/Dosis-regular.fntdata"/><Relationship Id="rId41" Type="http://schemas.openxmlformats.org/officeDocument/2006/relationships/font" Target="fonts/DosisLight-bold.fntdata"/><Relationship Id="rId44" Type="http://schemas.openxmlformats.org/officeDocument/2006/relationships/font" Target="fonts/MontserratSemiBold-regular.fntdata"/><Relationship Id="rId43" Type="http://schemas.openxmlformats.org/officeDocument/2006/relationships/font" Target="fonts/Dosis-bold.fntdata"/><Relationship Id="rId46" Type="http://schemas.openxmlformats.org/officeDocument/2006/relationships/font" Target="fonts/MontserratSemiBold-italic.fntdata"/><Relationship Id="rId45"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taatliches-regular.fntdata"/><Relationship Id="rId47" Type="http://schemas.openxmlformats.org/officeDocument/2006/relationships/font" Target="fonts/MontserratSemiBold-boldItalic.fntdata"/><Relationship Id="rId49"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ExtraBold-bold.fntdata"/><Relationship Id="rId61" Type="http://schemas.openxmlformats.org/officeDocument/2006/relationships/font" Target="fonts/JosefinSans-boldItalic.fntdata"/><Relationship Id="rId20" Type="http://schemas.openxmlformats.org/officeDocument/2006/relationships/slide" Target="slides/slide14.xml"/><Relationship Id="rId64" Type="http://schemas.openxmlformats.org/officeDocument/2006/relationships/font" Target="fonts/FiraSansCondensedExtraLight-regular.fntdata"/><Relationship Id="rId63" Type="http://schemas.openxmlformats.org/officeDocument/2006/relationships/font" Target="fonts/MontserratExtraBold-boldItalic.fntdata"/><Relationship Id="rId22" Type="http://schemas.openxmlformats.org/officeDocument/2006/relationships/slide" Target="slides/slide16.xml"/><Relationship Id="rId66" Type="http://schemas.openxmlformats.org/officeDocument/2006/relationships/font" Target="fonts/FiraSansCondensedExtraLight-italic.fntdata"/><Relationship Id="rId21" Type="http://schemas.openxmlformats.org/officeDocument/2006/relationships/slide" Target="slides/slide15.xml"/><Relationship Id="rId65" Type="http://schemas.openxmlformats.org/officeDocument/2006/relationships/font" Target="fonts/FiraSansCondensedExtraLight-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FiraSansCondensedExtraLight-boldItalic.fntdata"/><Relationship Id="rId60" Type="http://schemas.openxmlformats.org/officeDocument/2006/relationships/font" Target="fonts/Josefin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FiraSansExtraCondensedMedium-regular.fntdata"/><Relationship Id="rId52" Type="http://schemas.openxmlformats.org/officeDocument/2006/relationships/font" Target="fonts/Montserrat-boldItalic.fntdata"/><Relationship Id="rId11" Type="http://schemas.openxmlformats.org/officeDocument/2006/relationships/slide" Target="slides/slide5.xml"/><Relationship Id="rId55" Type="http://schemas.openxmlformats.org/officeDocument/2006/relationships/font" Target="fonts/FiraSansExtraCondensedMedium-italic.fntdata"/><Relationship Id="rId10" Type="http://schemas.openxmlformats.org/officeDocument/2006/relationships/slide" Target="slides/slide4.xml"/><Relationship Id="rId54" Type="http://schemas.openxmlformats.org/officeDocument/2006/relationships/font" Target="fonts/FiraSansExtraCondensedMedium-bold.fntdata"/><Relationship Id="rId13" Type="http://schemas.openxmlformats.org/officeDocument/2006/relationships/slide" Target="slides/slide7.xml"/><Relationship Id="rId57" Type="http://schemas.openxmlformats.org/officeDocument/2006/relationships/font" Target="fonts/SquadaOne-regular.fntdata"/><Relationship Id="rId12" Type="http://schemas.openxmlformats.org/officeDocument/2006/relationships/slide" Target="slides/slide6.xml"/><Relationship Id="rId56" Type="http://schemas.openxmlformats.org/officeDocument/2006/relationships/font" Target="fonts/FiraSansExtraCondensedMedium-boldItalic.fntdata"/><Relationship Id="rId15" Type="http://schemas.openxmlformats.org/officeDocument/2006/relationships/slide" Target="slides/slide9.xml"/><Relationship Id="rId59" Type="http://schemas.openxmlformats.org/officeDocument/2006/relationships/font" Target="fonts/JosefinSans-bold.fntdata"/><Relationship Id="rId14" Type="http://schemas.openxmlformats.org/officeDocument/2006/relationships/slide" Target="slides/slide8.xml"/><Relationship Id="rId58" Type="http://schemas.openxmlformats.org/officeDocument/2006/relationships/font" Target="fonts/Josefin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1" name="Google Shape;6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8" name="Google Shape;65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0" name="Google Shape;79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6" name="Google Shape;79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9" name="Google Shape;8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6" name="Google Shape;82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EFEFEF"/>
        </a:solidFill>
      </p:bgPr>
    </p:bg>
    <p:spTree>
      <p:nvGrpSpPr>
        <p:cNvPr id="8" name="Shape 8"/>
        <p:cNvGrpSpPr/>
        <p:nvPr/>
      </p:nvGrpSpPr>
      <p:grpSpPr>
        <a:xfrm>
          <a:off x="0" y="0"/>
          <a:ext cx="0" cy="0"/>
          <a:chOff x="0" y="0"/>
          <a:chExt cx="0" cy="0"/>
        </a:xfrm>
      </p:grpSpPr>
      <p:sp>
        <p:nvSpPr>
          <p:cNvPr id="9" name="Google Shape;9;p35"/>
          <p:cNvSpPr/>
          <p:nvPr/>
        </p:nvSpPr>
        <p:spPr>
          <a:xfrm flipH="1">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5"/>
          <p:cNvSpPr txBox="1"/>
          <p:nvPr>
            <p:ph type="ctrTitle"/>
          </p:nvPr>
        </p:nvSpPr>
        <p:spPr>
          <a:xfrm>
            <a:off x="4818613" y="1392125"/>
            <a:ext cx="3527100" cy="2039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6500">
                <a:solidFill>
                  <a:schemeClr val="accent5"/>
                </a:solidFill>
              </a:defRPr>
            </a:lvl1pPr>
            <a:lvl2pPr lvl="1"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1" name="Google Shape;11;p35"/>
          <p:cNvSpPr txBox="1"/>
          <p:nvPr>
            <p:ph idx="1" type="subTitle"/>
          </p:nvPr>
        </p:nvSpPr>
        <p:spPr>
          <a:xfrm>
            <a:off x="5013313" y="3277126"/>
            <a:ext cx="3332400" cy="33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100"/>
              <a:buNone/>
              <a:defRPr>
                <a:solidFill>
                  <a:srgbClr val="EFEFEF"/>
                </a:solidFill>
              </a:defRPr>
            </a:lvl1pPr>
            <a:lvl2pPr lvl="1"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bg>
      <p:bgPr>
        <a:solidFill>
          <a:srgbClr val="EFEFEF"/>
        </a:solidFill>
      </p:bgPr>
    </p:bg>
    <p:spTree>
      <p:nvGrpSpPr>
        <p:cNvPr id="12" name="Shape 12"/>
        <p:cNvGrpSpPr/>
        <p:nvPr/>
      </p:nvGrpSpPr>
      <p:grpSpPr>
        <a:xfrm>
          <a:off x="0" y="0"/>
          <a:ext cx="0" cy="0"/>
          <a:chOff x="0" y="0"/>
          <a:chExt cx="0" cy="0"/>
        </a:xfrm>
      </p:grpSpPr>
      <p:sp>
        <p:nvSpPr>
          <p:cNvPr id="13" name="Google Shape;13;p36"/>
          <p:cNvSpPr/>
          <p:nvPr/>
        </p:nvSpPr>
        <p:spPr>
          <a:xfrm flipH="1" rot="10800000">
            <a:off x="-7075" y="-137525"/>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6"/>
          <p:cNvSpPr txBox="1"/>
          <p:nvPr>
            <p:ph idx="1" type="subTitle"/>
          </p:nvPr>
        </p:nvSpPr>
        <p:spPr>
          <a:xfrm>
            <a:off x="6825175" y="3742225"/>
            <a:ext cx="8043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5" name="Google Shape;15;p36"/>
          <p:cNvSpPr txBox="1"/>
          <p:nvPr>
            <p:ph idx="2" type="subTitle"/>
          </p:nvPr>
        </p:nvSpPr>
        <p:spPr>
          <a:xfrm>
            <a:off x="6825175" y="2380050"/>
            <a:ext cx="11085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6" name="Google Shape;16;p36"/>
          <p:cNvSpPr txBox="1"/>
          <p:nvPr>
            <p:ph idx="3" type="subTitle"/>
          </p:nvPr>
        </p:nvSpPr>
        <p:spPr>
          <a:xfrm>
            <a:off x="4189488" y="579250"/>
            <a:ext cx="13944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7" name="Google Shape;17;p36"/>
          <p:cNvSpPr txBox="1"/>
          <p:nvPr>
            <p:ph idx="4" type="subTitle"/>
          </p:nvPr>
        </p:nvSpPr>
        <p:spPr>
          <a:xfrm>
            <a:off x="1392142" y="579250"/>
            <a:ext cx="11469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8" name="Google Shape;18;p36"/>
          <p:cNvSpPr txBox="1"/>
          <p:nvPr>
            <p:ph idx="5" type="subTitle"/>
          </p:nvPr>
        </p:nvSpPr>
        <p:spPr>
          <a:xfrm>
            <a:off x="4181076" y="3742224"/>
            <a:ext cx="13449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9" name="Google Shape;19;p36"/>
          <p:cNvSpPr txBox="1"/>
          <p:nvPr>
            <p:ph idx="6" type="subTitle"/>
          </p:nvPr>
        </p:nvSpPr>
        <p:spPr>
          <a:xfrm>
            <a:off x="1392142" y="1969950"/>
            <a:ext cx="1394400" cy="572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algn="l">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0" name="Google Shape;20;p36"/>
          <p:cNvSpPr txBox="1"/>
          <p:nvPr>
            <p:ph idx="7" type="subTitle"/>
          </p:nvPr>
        </p:nvSpPr>
        <p:spPr>
          <a:xfrm>
            <a:off x="1410724" y="987775"/>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1" name="Google Shape;21;p36"/>
          <p:cNvSpPr txBox="1"/>
          <p:nvPr>
            <p:ph idx="8" type="subTitle"/>
          </p:nvPr>
        </p:nvSpPr>
        <p:spPr>
          <a:xfrm>
            <a:off x="4199651" y="4148741"/>
            <a:ext cx="15735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22" name="Google Shape;22;p36"/>
          <p:cNvSpPr txBox="1"/>
          <p:nvPr>
            <p:ph idx="9" type="subTitle"/>
          </p:nvPr>
        </p:nvSpPr>
        <p:spPr>
          <a:xfrm>
            <a:off x="1410724" y="2380873"/>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3" name="Google Shape;23;p36"/>
          <p:cNvSpPr txBox="1"/>
          <p:nvPr>
            <p:ph idx="13" type="subTitle"/>
          </p:nvPr>
        </p:nvSpPr>
        <p:spPr>
          <a:xfrm>
            <a:off x="4208074" y="987775"/>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000"/>
              <a:buNone/>
              <a:defRPr sz="12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24" name="Google Shape;24;p36"/>
          <p:cNvSpPr txBox="1"/>
          <p:nvPr>
            <p:ph idx="14" type="subTitle"/>
          </p:nvPr>
        </p:nvSpPr>
        <p:spPr>
          <a:xfrm>
            <a:off x="6843751" y="4148741"/>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25" name="Google Shape;25;p36"/>
          <p:cNvSpPr txBox="1"/>
          <p:nvPr>
            <p:ph idx="15" type="subTitle"/>
          </p:nvPr>
        </p:nvSpPr>
        <p:spPr>
          <a:xfrm>
            <a:off x="6843751" y="2790941"/>
            <a:ext cx="1665600" cy="572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lt1"/>
              </a:buClr>
              <a:buSzPts val="1000"/>
              <a:buNone/>
              <a:defRPr sz="1200">
                <a:solidFill>
                  <a:schemeClr val="lt1"/>
                </a:solidFill>
              </a:defRPr>
            </a:lvl1pPr>
            <a:lvl2pPr lvl="1" algn="l">
              <a:lnSpc>
                <a:spcPct val="100000"/>
              </a:lnSpc>
              <a:spcBef>
                <a:spcPts val="0"/>
              </a:spcBef>
              <a:spcAft>
                <a:spcPts val="0"/>
              </a:spcAft>
              <a:buClr>
                <a:schemeClr val="lt1"/>
              </a:buClr>
              <a:buSzPts val="1000"/>
              <a:buNone/>
              <a:defRPr sz="1000">
                <a:solidFill>
                  <a:schemeClr val="lt1"/>
                </a:solidFill>
              </a:defRPr>
            </a:lvl2pPr>
            <a:lvl3pPr lvl="2" algn="l">
              <a:lnSpc>
                <a:spcPct val="100000"/>
              </a:lnSpc>
              <a:spcBef>
                <a:spcPts val="0"/>
              </a:spcBef>
              <a:spcAft>
                <a:spcPts val="0"/>
              </a:spcAft>
              <a:buClr>
                <a:schemeClr val="lt1"/>
              </a:buClr>
              <a:buSzPts val="1000"/>
              <a:buNone/>
              <a:defRPr sz="1000">
                <a:solidFill>
                  <a:schemeClr val="lt1"/>
                </a:solidFill>
              </a:defRPr>
            </a:lvl3pPr>
            <a:lvl4pPr lvl="3" algn="l">
              <a:lnSpc>
                <a:spcPct val="100000"/>
              </a:lnSpc>
              <a:spcBef>
                <a:spcPts val="0"/>
              </a:spcBef>
              <a:spcAft>
                <a:spcPts val="0"/>
              </a:spcAft>
              <a:buClr>
                <a:schemeClr val="lt1"/>
              </a:buClr>
              <a:buSzPts val="1000"/>
              <a:buNone/>
              <a:defRPr sz="1000">
                <a:solidFill>
                  <a:schemeClr val="lt1"/>
                </a:solidFill>
              </a:defRPr>
            </a:lvl4pPr>
            <a:lvl5pPr lvl="4" algn="l">
              <a:lnSpc>
                <a:spcPct val="100000"/>
              </a:lnSpc>
              <a:spcBef>
                <a:spcPts val="0"/>
              </a:spcBef>
              <a:spcAft>
                <a:spcPts val="0"/>
              </a:spcAft>
              <a:buClr>
                <a:schemeClr val="lt1"/>
              </a:buClr>
              <a:buSzPts val="1000"/>
              <a:buNone/>
              <a:defRPr sz="1000">
                <a:solidFill>
                  <a:schemeClr val="lt1"/>
                </a:solidFill>
              </a:defRPr>
            </a:lvl5pPr>
            <a:lvl6pPr lvl="5" algn="l">
              <a:lnSpc>
                <a:spcPct val="100000"/>
              </a:lnSpc>
              <a:spcBef>
                <a:spcPts val="0"/>
              </a:spcBef>
              <a:spcAft>
                <a:spcPts val="0"/>
              </a:spcAft>
              <a:buClr>
                <a:schemeClr val="lt1"/>
              </a:buClr>
              <a:buSzPts val="1000"/>
              <a:buNone/>
              <a:defRPr sz="1000">
                <a:solidFill>
                  <a:schemeClr val="lt1"/>
                </a:solidFill>
              </a:defRPr>
            </a:lvl6pPr>
            <a:lvl7pPr lvl="6" algn="l">
              <a:lnSpc>
                <a:spcPct val="100000"/>
              </a:lnSpc>
              <a:spcBef>
                <a:spcPts val="0"/>
              </a:spcBef>
              <a:spcAft>
                <a:spcPts val="0"/>
              </a:spcAft>
              <a:buClr>
                <a:schemeClr val="lt1"/>
              </a:buClr>
              <a:buSzPts val="1000"/>
              <a:buNone/>
              <a:defRPr sz="1000">
                <a:solidFill>
                  <a:schemeClr val="lt1"/>
                </a:solidFill>
              </a:defRPr>
            </a:lvl7pPr>
            <a:lvl8pPr lvl="7" algn="l">
              <a:lnSpc>
                <a:spcPct val="100000"/>
              </a:lnSpc>
              <a:spcBef>
                <a:spcPts val="0"/>
              </a:spcBef>
              <a:spcAft>
                <a:spcPts val="0"/>
              </a:spcAft>
              <a:buClr>
                <a:schemeClr val="lt1"/>
              </a:buClr>
              <a:buSzPts val="1000"/>
              <a:buNone/>
              <a:defRPr sz="1000">
                <a:solidFill>
                  <a:schemeClr val="lt1"/>
                </a:solidFill>
              </a:defRPr>
            </a:lvl8pPr>
            <a:lvl9pPr lvl="8" algn="l">
              <a:lnSpc>
                <a:spcPct val="100000"/>
              </a:lnSpc>
              <a:spcBef>
                <a:spcPts val="0"/>
              </a:spcBef>
              <a:spcAft>
                <a:spcPts val="0"/>
              </a:spcAft>
              <a:buClr>
                <a:schemeClr val="lt1"/>
              </a:buClr>
              <a:buSzPts val="1000"/>
              <a:buNone/>
              <a:defRPr sz="1000">
                <a:solidFill>
                  <a:schemeClr val="lt1"/>
                </a:solidFill>
              </a:defRPr>
            </a:lvl9pPr>
          </a:lstStyle>
          <a:p/>
        </p:txBody>
      </p:sp>
      <p:sp>
        <p:nvSpPr>
          <p:cNvPr id="26" name="Google Shape;26;p36"/>
          <p:cNvSpPr txBox="1"/>
          <p:nvPr>
            <p:ph type="title"/>
          </p:nvPr>
        </p:nvSpPr>
        <p:spPr>
          <a:xfrm>
            <a:off x="607642" y="483494"/>
            <a:ext cx="8043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27" name="Google Shape;27;p36"/>
          <p:cNvSpPr txBox="1"/>
          <p:nvPr>
            <p:ph idx="16" type="title"/>
          </p:nvPr>
        </p:nvSpPr>
        <p:spPr>
          <a:xfrm>
            <a:off x="2988898" y="3646354"/>
            <a:ext cx="1212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28" name="Google Shape;28;p36"/>
          <p:cNvSpPr txBox="1"/>
          <p:nvPr>
            <p:ph idx="17" type="title"/>
          </p:nvPr>
        </p:nvSpPr>
        <p:spPr>
          <a:xfrm>
            <a:off x="607642" y="1886125"/>
            <a:ext cx="8043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29" name="Google Shape;29;p36"/>
          <p:cNvSpPr txBox="1"/>
          <p:nvPr>
            <p:ph idx="18" type="title"/>
          </p:nvPr>
        </p:nvSpPr>
        <p:spPr>
          <a:xfrm>
            <a:off x="3333707" y="483494"/>
            <a:ext cx="855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30" name="Google Shape;30;p36"/>
          <p:cNvSpPr txBox="1"/>
          <p:nvPr>
            <p:ph idx="19" type="title"/>
          </p:nvPr>
        </p:nvSpPr>
        <p:spPr>
          <a:xfrm>
            <a:off x="5632779" y="3646354"/>
            <a:ext cx="1212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
        <p:nvSpPr>
          <p:cNvPr id="31" name="Google Shape;31;p36"/>
          <p:cNvSpPr txBox="1"/>
          <p:nvPr>
            <p:ph idx="20" type="title"/>
          </p:nvPr>
        </p:nvSpPr>
        <p:spPr>
          <a:xfrm>
            <a:off x="5632779" y="2283003"/>
            <a:ext cx="1212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5000">
                <a:solidFill>
                  <a:schemeClr val="accent5"/>
                </a:solidFill>
              </a:defRPr>
            </a:lvl1pPr>
            <a:lvl2pPr lvl="1"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CUSTOM_26_2">
    <p:bg>
      <p:bgPr>
        <a:solidFill>
          <a:schemeClr val="lt1"/>
        </a:solidFill>
      </p:bgPr>
    </p:bg>
    <p:spTree>
      <p:nvGrpSpPr>
        <p:cNvPr id="32" name="Shape 32"/>
        <p:cNvGrpSpPr/>
        <p:nvPr/>
      </p:nvGrpSpPr>
      <p:grpSpPr>
        <a:xfrm>
          <a:off x="0" y="0"/>
          <a:ext cx="0" cy="0"/>
          <a:chOff x="0" y="0"/>
          <a:chExt cx="0" cy="0"/>
        </a:xfrm>
      </p:grpSpPr>
      <p:sp>
        <p:nvSpPr>
          <p:cNvPr id="33" name="Google Shape;33;p37"/>
          <p:cNvSpPr/>
          <p:nvPr/>
        </p:nvSpPr>
        <p:spPr>
          <a:xfrm flipH="1">
            <a:off x="-12" y="2905000"/>
            <a:ext cx="3097800" cy="2373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4" name="Google Shape;34;p37"/>
          <p:cNvSpPr txBox="1"/>
          <p:nvPr>
            <p:ph idx="1" type="subTitle"/>
          </p:nvPr>
        </p:nvSpPr>
        <p:spPr>
          <a:xfrm flipH="1">
            <a:off x="1511142" y="2906433"/>
            <a:ext cx="3051000" cy="540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100"/>
              <a:buNone/>
              <a:defRPr sz="1200">
                <a:solidFill>
                  <a:srgbClr val="FFFFFF"/>
                </a:solidFill>
                <a:latin typeface="Staatliches"/>
                <a:ea typeface="Staatliches"/>
                <a:cs typeface="Staatliches"/>
                <a:sym typeface="Staatliches"/>
              </a:defRPr>
            </a:lvl1pPr>
            <a:lvl2pPr lvl="1"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2pPr>
            <a:lvl3pPr lvl="2"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3pPr>
            <a:lvl4pPr lvl="3"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4pPr>
            <a:lvl5pPr lvl="4"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5pPr>
            <a:lvl6pPr lvl="5"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6pPr>
            <a:lvl7pPr lvl="6"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7pPr>
            <a:lvl8pPr lvl="7" algn="l">
              <a:lnSpc>
                <a:spcPct val="115000"/>
              </a:lnSpc>
              <a:spcBef>
                <a:spcPts val="1600"/>
              </a:spcBef>
              <a:spcAft>
                <a:spcPts val="0"/>
              </a:spcAft>
              <a:buSzPts val="1100"/>
              <a:buNone/>
              <a:defRPr sz="1200">
                <a:solidFill>
                  <a:schemeClr val="accent3"/>
                </a:solidFill>
                <a:latin typeface="Staatliches"/>
                <a:ea typeface="Staatliches"/>
                <a:cs typeface="Staatliches"/>
                <a:sym typeface="Staatliches"/>
              </a:defRPr>
            </a:lvl8pPr>
            <a:lvl9pPr lvl="8" algn="l">
              <a:lnSpc>
                <a:spcPct val="115000"/>
              </a:lnSpc>
              <a:spcBef>
                <a:spcPts val="1600"/>
              </a:spcBef>
              <a:spcAft>
                <a:spcPts val="1600"/>
              </a:spcAft>
              <a:buSzPts val="1100"/>
              <a:buNone/>
              <a:defRPr sz="1200">
                <a:solidFill>
                  <a:schemeClr val="accent3"/>
                </a:solidFill>
                <a:latin typeface="Staatliches"/>
                <a:ea typeface="Staatliches"/>
                <a:cs typeface="Staatliches"/>
                <a:sym typeface="Staatliches"/>
              </a:defRPr>
            </a:lvl9pPr>
          </a:lstStyle>
          <a:p/>
        </p:txBody>
      </p:sp>
      <p:sp>
        <p:nvSpPr>
          <p:cNvPr id="35" name="Google Shape;35;p37"/>
          <p:cNvSpPr txBox="1"/>
          <p:nvPr>
            <p:ph idx="2" type="subTitle"/>
          </p:nvPr>
        </p:nvSpPr>
        <p:spPr>
          <a:xfrm flipH="1">
            <a:off x="1511213" y="2084750"/>
            <a:ext cx="3089400" cy="57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Clr>
                <a:srgbClr val="5B3C43"/>
              </a:buClr>
              <a:buSzPts val="1400"/>
              <a:buNone/>
              <a:defRPr sz="1400">
                <a:solidFill>
                  <a:srgbClr val="5B3C43"/>
                </a:solidFill>
              </a:defRPr>
            </a:lvl2pPr>
            <a:lvl3pPr lvl="2" algn="l">
              <a:lnSpc>
                <a:spcPct val="100000"/>
              </a:lnSpc>
              <a:spcBef>
                <a:spcPts val="0"/>
              </a:spcBef>
              <a:spcAft>
                <a:spcPts val="0"/>
              </a:spcAft>
              <a:buClr>
                <a:srgbClr val="5B3C43"/>
              </a:buClr>
              <a:buSzPts val="1400"/>
              <a:buNone/>
              <a:defRPr sz="1400">
                <a:solidFill>
                  <a:srgbClr val="5B3C43"/>
                </a:solidFill>
              </a:defRPr>
            </a:lvl3pPr>
            <a:lvl4pPr lvl="3" algn="l">
              <a:lnSpc>
                <a:spcPct val="100000"/>
              </a:lnSpc>
              <a:spcBef>
                <a:spcPts val="0"/>
              </a:spcBef>
              <a:spcAft>
                <a:spcPts val="0"/>
              </a:spcAft>
              <a:buClr>
                <a:srgbClr val="5B3C43"/>
              </a:buClr>
              <a:buSzPts val="1400"/>
              <a:buNone/>
              <a:defRPr sz="1400">
                <a:solidFill>
                  <a:srgbClr val="5B3C43"/>
                </a:solidFill>
              </a:defRPr>
            </a:lvl4pPr>
            <a:lvl5pPr lvl="4" algn="l">
              <a:lnSpc>
                <a:spcPct val="100000"/>
              </a:lnSpc>
              <a:spcBef>
                <a:spcPts val="0"/>
              </a:spcBef>
              <a:spcAft>
                <a:spcPts val="0"/>
              </a:spcAft>
              <a:buClr>
                <a:srgbClr val="5B3C43"/>
              </a:buClr>
              <a:buSzPts val="1400"/>
              <a:buNone/>
              <a:defRPr sz="1400">
                <a:solidFill>
                  <a:srgbClr val="5B3C43"/>
                </a:solidFill>
              </a:defRPr>
            </a:lvl5pPr>
            <a:lvl6pPr lvl="5" algn="l">
              <a:lnSpc>
                <a:spcPct val="100000"/>
              </a:lnSpc>
              <a:spcBef>
                <a:spcPts val="0"/>
              </a:spcBef>
              <a:spcAft>
                <a:spcPts val="0"/>
              </a:spcAft>
              <a:buClr>
                <a:srgbClr val="5B3C43"/>
              </a:buClr>
              <a:buSzPts val="1400"/>
              <a:buNone/>
              <a:defRPr sz="1400">
                <a:solidFill>
                  <a:srgbClr val="5B3C43"/>
                </a:solidFill>
              </a:defRPr>
            </a:lvl6pPr>
            <a:lvl7pPr lvl="6" algn="l">
              <a:lnSpc>
                <a:spcPct val="100000"/>
              </a:lnSpc>
              <a:spcBef>
                <a:spcPts val="0"/>
              </a:spcBef>
              <a:spcAft>
                <a:spcPts val="0"/>
              </a:spcAft>
              <a:buClr>
                <a:srgbClr val="5B3C43"/>
              </a:buClr>
              <a:buSzPts val="1400"/>
              <a:buNone/>
              <a:defRPr sz="1400">
                <a:solidFill>
                  <a:srgbClr val="5B3C43"/>
                </a:solidFill>
              </a:defRPr>
            </a:lvl7pPr>
            <a:lvl8pPr lvl="7" algn="l">
              <a:lnSpc>
                <a:spcPct val="100000"/>
              </a:lnSpc>
              <a:spcBef>
                <a:spcPts val="0"/>
              </a:spcBef>
              <a:spcAft>
                <a:spcPts val="0"/>
              </a:spcAft>
              <a:buClr>
                <a:srgbClr val="5B3C43"/>
              </a:buClr>
              <a:buSzPts val="1400"/>
              <a:buNone/>
              <a:defRPr sz="1400">
                <a:solidFill>
                  <a:srgbClr val="5B3C43"/>
                </a:solidFill>
              </a:defRPr>
            </a:lvl8pPr>
            <a:lvl9pPr lvl="8" algn="l">
              <a:lnSpc>
                <a:spcPct val="100000"/>
              </a:lnSpc>
              <a:spcBef>
                <a:spcPts val="0"/>
              </a:spcBef>
              <a:spcAft>
                <a:spcPts val="0"/>
              </a:spcAft>
              <a:buClr>
                <a:srgbClr val="5B3C43"/>
              </a:buClr>
              <a:buSzPts val="1400"/>
              <a:buNone/>
              <a:defRPr sz="1400">
                <a:solidFill>
                  <a:srgbClr val="5B3C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4_1">
    <p:bg>
      <p:bgPr>
        <a:solidFill>
          <a:srgbClr val="EFEFEF"/>
        </a:solidFill>
      </p:bgPr>
    </p:bg>
    <p:spTree>
      <p:nvGrpSpPr>
        <p:cNvPr id="36" name="Shape 36"/>
        <p:cNvGrpSpPr/>
        <p:nvPr/>
      </p:nvGrpSpPr>
      <p:grpSpPr>
        <a:xfrm>
          <a:off x="0" y="0"/>
          <a:ext cx="0" cy="0"/>
          <a:chOff x="0" y="0"/>
          <a:chExt cx="0" cy="0"/>
        </a:xfrm>
      </p:grpSpPr>
      <p:sp>
        <p:nvSpPr>
          <p:cNvPr id="37" name="Google Shape;37;p38"/>
          <p:cNvSpPr/>
          <p:nvPr/>
        </p:nvSpPr>
        <p:spPr>
          <a:xfrm>
            <a:off x="0" y="556000"/>
            <a:ext cx="1388700" cy="23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txBox="1"/>
          <p:nvPr>
            <p:ph idx="1" type="subTitle"/>
          </p:nvPr>
        </p:nvSpPr>
        <p:spPr>
          <a:xfrm>
            <a:off x="5207350" y="3796621"/>
            <a:ext cx="2385000" cy="30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39" name="Google Shape;39;p38"/>
          <p:cNvSpPr txBox="1"/>
          <p:nvPr>
            <p:ph idx="2" type="subTitle"/>
          </p:nvPr>
        </p:nvSpPr>
        <p:spPr>
          <a:xfrm>
            <a:off x="5207350" y="1957850"/>
            <a:ext cx="2385000" cy="26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40" name="Google Shape;40;p38"/>
          <p:cNvSpPr txBox="1"/>
          <p:nvPr>
            <p:ph idx="3" type="subTitle"/>
          </p:nvPr>
        </p:nvSpPr>
        <p:spPr>
          <a:xfrm>
            <a:off x="5207350" y="21184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
        <p:nvSpPr>
          <p:cNvPr id="41" name="Google Shape;41;p38"/>
          <p:cNvSpPr txBox="1"/>
          <p:nvPr>
            <p:ph idx="4" type="subTitle"/>
          </p:nvPr>
        </p:nvSpPr>
        <p:spPr>
          <a:xfrm>
            <a:off x="5207350" y="39773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
        <p:nvSpPr>
          <p:cNvPr id="42" name="Google Shape;42;p38"/>
          <p:cNvSpPr/>
          <p:nvPr/>
        </p:nvSpPr>
        <p:spPr>
          <a:xfrm>
            <a:off x="0" y="3687000"/>
            <a:ext cx="1637400" cy="14565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8"/>
          <p:cNvSpPr txBox="1"/>
          <p:nvPr>
            <p:ph type="ctrTitle"/>
          </p:nvPr>
        </p:nvSpPr>
        <p:spPr>
          <a:xfrm>
            <a:off x="948600" y="360643"/>
            <a:ext cx="7264500" cy="504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400"/>
              <a:buNone/>
              <a:defRPr>
                <a:solidFill>
                  <a:schemeClr val="accent5"/>
                </a:solidFill>
              </a:defRPr>
            </a:lvl1pPr>
            <a:lvl2pPr lvl="1"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algn="l">
              <a:lnSpc>
                <a:spcPct val="100000"/>
              </a:lnSpc>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44" name="Google Shape;44;p38"/>
          <p:cNvSpPr txBox="1"/>
          <p:nvPr>
            <p:ph idx="5" type="subTitle"/>
          </p:nvPr>
        </p:nvSpPr>
        <p:spPr>
          <a:xfrm>
            <a:off x="1455675" y="3796625"/>
            <a:ext cx="2661600" cy="300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45" name="Google Shape;45;p38"/>
          <p:cNvSpPr txBox="1"/>
          <p:nvPr>
            <p:ph idx="6" type="subTitle"/>
          </p:nvPr>
        </p:nvSpPr>
        <p:spPr>
          <a:xfrm>
            <a:off x="1455675" y="1957850"/>
            <a:ext cx="2385000" cy="26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100"/>
              <a:buNone/>
              <a:defRPr sz="1800">
                <a:solidFill>
                  <a:schemeClr val="accent5"/>
                </a:solidFill>
                <a:latin typeface="Staatliches"/>
                <a:ea typeface="Staatliches"/>
                <a:cs typeface="Staatliches"/>
                <a:sym typeface="Staatliches"/>
              </a:defRPr>
            </a:lvl1pPr>
            <a:lvl2pPr lvl="1"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2pPr>
            <a:lvl3pPr lvl="2"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3pPr>
            <a:lvl4pPr lvl="3"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4pPr>
            <a:lvl5pPr lvl="4"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5pPr>
            <a:lvl6pPr lvl="5"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6pPr>
            <a:lvl7pPr lvl="6"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7pPr>
            <a:lvl8pPr lvl="7" algn="l">
              <a:lnSpc>
                <a:spcPct val="100000"/>
              </a:lnSpc>
              <a:spcBef>
                <a:spcPts val="1600"/>
              </a:spcBef>
              <a:spcAft>
                <a:spcPts val="0"/>
              </a:spcAft>
              <a:buSzPts val="1100"/>
              <a:buNone/>
              <a:defRPr sz="1800">
                <a:solidFill>
                  <a:schemeClr val="accent5"/>
                </a:solidFill>
                <a:latin typeface="Staatliches"/>
                <a:ea typeface="Staatliches"/>
                <a:cs typeface="Staatliches"/>
                <a:sym typeface="Staatliches"/>
              </a:defRPr>
            </a:lvl8pPr>
            <a:lvl9pPr lvl="8" algn="l">
              <a:lnSpc>
                <a:spcPct val="100000"/>
              </a:lnSpc>
              <a:spcBef>
                <a:spcPts val="1600"/>
              </a:spcBef>
              <a:spcAft>
                <a:spcPts val="1600"/>
              </a:spcAft>
              <a:buSzPts val="1100"/>
              <a:buNone/>
              <a:defRPr sz="1800">
                <a:solidFill>
                  <a:schemeClr val="accent5"/>
                </a:solidFill>
                <a:latin typeface="Staatliches"/>
                <a:ea typeface="Staatliches"/>
                <a:cs typeface="Staatliches"/>
                <a:sym typeface="Staatliches"/>
              </a:defRPr>
            </a:lvl9pPr>
          </a:lstStyle>
          <a:p/>
        </p:txBody>
      </p:sp>
      <p:sp>
        <p:nvSpPr>
          <p:cNvPr id="46" name="Google Shape;46;p38"/>
          <p:cNvSpPr txBox="1"/>
          <p:nvPr>
            <p:ph idx="7" type="subTitle"/>
          </p:nvPr>
        </p:nvSpPr>
        <p:spPr>
          <a:xfrm>
            <a:off x="1455675" y="21184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
        <p:nvSpPr>
          <p:cNvPr id="47" name="Google Shape;47;p38"/>
          <p:cNvSpPr txBox="1"/>
          <p:nvPr>
            <p:ph idx="8" type="subTitle"/>
          </p:nvPr>
        </p:nvSpPr>
        <p:spPr>
          <a:xfrm>
            <a:off x="1455675" y="3977375"/>
            <a:ext cx="2887500" cy="57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100"/>
              <a:buNone/>
              <a:defRPr sz="1200">
                <a:solidFill>
                  <a:schemeClr val="lt1"/>
                </a:solidFill>
              </a:defRPr>
            </a:lvl1pPr>
            <a:lvl2pPr lvl="1" algn="l">
              <a:lnSpc>
                <a:spcPct val="100000"/>
              </a:lnSpc>
              <a:spcBef>
                <a:spcPts val="0"/>
              </a:spcBef>
              <a:spcAft>
                <a:spcPts val="0"/>
              </a:spcAft>
              <a:buClr>
                <a:schemeClr val="lt1"/>
              </a:buClr>
              <a:buSzPts val="1100"/>
              <a:buNone/>
              <a:defRPr>
                <a:solidFill>
                  <a:schemeClr val="lt1"/>
                </a:solidFill>
              </a:defRPr>
            </a:lvl2pPr>
            <a:lvl3pPr lvl="2" algn="l">
              <a:lnSpc>
                <a:spcPct val="100000"/>
              </a:lnSpc>
              <a:spcBef>
                <a:spcPts val="0"/>
              </a:spcBef>
              <a:spcAft>
                <a:spcPts val="0"/>
              </a:spcAft>
              <a:buClr>
                <a:schemeClr val="lt1"/>
              </a:buClr>
              <a:buSzPts val="1100"/>
              <a:buNone/>
              <a:defRPr>
                <a:solidFill>
                  <a:schemeClr val="lt1"/>
                </a:solidFill>
              </a:defRPr>
            </a:lvl3pPr>
            <a:lvl4pPr lvl="3" algn="l">
              <a:lnSpc>
                <a:spcPct val="100000"/>
              </a:lnSpc>
              <a:spcBef>
                <a:spcPts val="0"/>
              </a:spcBef>
              <a:spcAft>
                <a:spcPts val="0"/>
              </a:spcAft>
              <a:buClr>
                <a:schemeClr val="lt1"/>
              </a:buClr>
              <a:buSzPts val="1100"/>
              <a:buNone/>
              <a:defRPr>
                <a:solidFill>
                  <a:schemeClr val="lt1"/>
                </a:solidFill>
              </a:defRPr>
            </a:lvl4pPr>
            <a:lvl5pPr lvl="4" algn="l">
              <a:lnSpc>
                <a:spcPct val="100000"/>
              </a:lnSpc>
              <a:spcBef>
                <a:spcPts val="0"/>
              </a:spcBef>
              <a:spcAft>
                <a:spcPts val="0"/>
              </a:spcAft>
              <a:buClr>
                <a:schemeClr val="lt1"/>
              </a:buClr>
              <a:buSzPts val="1100"/>
              <a:buNone/>
              <a:defRPr>
                <a:solidFill>
                  <a:schemeClr val="lt1"/>
                </a:solidFill>
              </a:defRPr>
            </a:lvl5pPr>
            <a:lvl6pPr lvl="5" algn="l">
              <a:lnSpc>
                <a:spcPct val="100000"/>
              </a:lnSpc>
              <a:spcBef>
                <a:spcPts val="0"/>
              </a:spcBef>
              <a:spcAft>
                <a:spcPts val="0"/>
              </a:spcAft>
              <a:buClr>
                <a:schemeClr val="lt1"/>
              </a:buClr>
              <a:buSzPts val="1100"/>
              <a:buNone/>
              <a:defRPr>
                <a:solidFill>
                  <a:schemeClr val="lt1"/>
                </a:solidFill>
              </a:defRPr>
            </a:lvl6pPr>
            <a:lvl7pPr lvl="6" algn="l">
              <a:lnSpc>
                <a:spcPct val="100000"/>
              </a:lnSpc>
              <a:spcBef>
                <a:spcPts val="0"/>
              </a:spcBef>
              <a:spcAft>
                <a:spcPts val="0"/>
              </a:spcAft>
              <a:buClr>
                <a:schemeClr val="lt1"/>
              </a:buClr>
              <a:buSzPts val="1100"/>
              <a:buNone/>
              <a:defRPr>
                <a:solidFill>
                  <a:schemeClr val="lt1"/>
                </a:solidFill>
              </a:defRPr>
            </a:lvl7pPr>
            <a:lvl8pPr lvl="7" algn="l">
              <a:lnSpc>
                <a:spcPct val="100000"/>
              </a:lnSpc>
              <a:spcBef>
                <a:spcPts val="0"/>
              </a:spcBef>
              <a:spcAft>
                <a:spcPts val="0"/>
              </a:spcAft>
              <a:buClr>
                <a:schemeClr val="lt1"/>
              </a:buClr>
              <a:buSzPts val="1100"/>
              <a:buNone/>
              <a:defRPr>
                <a:solidFill>
                  <a:schemeClr val="lt1"/>
                </a:solidFill>
              </a:defRPr>
            </a:lvl8pPr>
            <a:lvl9pPr lvl="8" algn="l">
              <a:lnSpc>
                <a:spcPct val="100000"/>
              </a:lnSpc>
              <a:spcBef>
                <a:spcPts val="0"/>
              </a:spcBef>
              <a:spcAft>
                <a:spcPts val="0"/>
              </a:spcAft>
              <a:buClr>
                <a:schemeClr val="lt1"/>
              </a:buClr>
              <a:buSzPts val="11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7_1">
    <p:bg>
      <p:bgPr>
        <a:solidFill>
          <a:srgbClr val="EFEFEF"/>
        </a:solidFill>
      </p:bgPr>
    </p:bg>
    <p:spTree>
      <p:nvGrpSpPr>
        <p:cNvPr id="48" name="Shape 48"/>
        <p:cNvGrpSpPr/>
        <p:nvPr/>
      </p:nvGrpSpPr>
      <p:grpSpPr>
        <a:xfrm>
          <a:off x="0" y="0"/>
          <a:ext cx="0" cy="0"/>
          <a:chOff x="0" y="0"/>
          <a:chExt cx="0" cy="0"/>
        </a:xfrm>
      </p:grpSpPr>
      <p:sp>
        <p:nvSpPr>
          <p:cNvPr id="49" name="Google Shape;49;p39"/>
          <p:cNvSpPr/>
          <p:nvPr/>
        </p:nvSpPr>
        <p:spPr>
          <a:xfrm flipH="1">
            <a:off x="-7075" y="-130931"/>
            <a:ext cx="9190500" cy="52809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9"/>
          <p:cNvSpPr txBox="1"/>
          <p:nvPr>
            <p:ph type="ctrTitle"/>
          </p:nvPr>
        </p:nvSpPr>
        <p:spPr>
          <a:xfrm>
            <a:off x="5502775" y="1410925"/>
            <a:ext cx="2597100" cy="118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5"/>
              </a:buClr>
              <a:buSzPts val="6000"/>
              <a:buNone/>
              <a:defRPr sz="6000">
                <a:solidFill>
                  <a:schemeClr val="accent5"/>
                </a:solidFill>
              </a:defRPr>
            </a:lvl1pPr>
            <a:lvl2pPr lvl="1"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algn="ctr">
              <a:lnSpc>
                <a:spcPct val="100000"/>
              </a:lnSpc>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51" name="Google Shape;51;p39"/>
          <p:cNvSpPr txBox="1"/>
          <p:nvPr>
            <p:ph idx="1" type="subTitle"/>
          </p:nvPr>
        </p:nvSpPr>
        <p:spPr>
          <a:xfrm>
            <a:off x="5502775" y="2438625"/>
            <a:ext cx="2677800" cy="139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Font typeface="Fira Sans Condensed ExtraLight"/>
              <a:buNone/>
              <a:defRPr/>
            </a:lvl1pPr>
            <a:lvl2pPr lvl="1"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
        <p:nvSpPr>
          <p:cNvPr id="52" name="Google Shape;52;p39"/>
          <p:cNvSpPr txBox="1"/>
          <p:nvPr/>
        </p:nvSpPr>
        <p:spPr>
          <a:xfrm>
            <a:off x="5502775" y="4090950"/>
            <a:ext cx="2946900" cy="85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0" i="0" lang="en-US" sz="900" u="none" cap="none" strike="noStrike">
                <a:solidFill>
                  <a:srgbClr val="FFFFFF"/>
                </a:solidFill>
                <a:latin typeface="Dosis"/>
                <a:ea typeface="Dosis"/>
                <a:cs typeface="Dosis"/>
                <a:sym typeface="Dosis"/>
              </a:rPr>
              <a:t>CREDITS: This presentation template was created by </a:t>
            </a:r>
            <a:r>
              <a:rPr b="1" i="0" lang="en-US" sz="900" u="none" cap="none" strike="noStrike">
                <a:solidFill>
                  <a:srgbClr val="FFFFFF"/>
                </a:solidFill>
                <a:uFill>
                  <a:noFill/>
                </a:uFill>
                <a:latin typeface="Dosis"/>
                <a:ea typeface="Dosis"/>
                <a:cs typeface="Dosis"/>
                <a:sym typeface="Dosis"/>
                <a:hlinkClick r:id="rId2">
                  <a:extLst>
                    <a:ext uri="{A12FA001-AC4F-418D-AE19-62706E023703}">
                      <ahyp:hlinkClr val="tx"/>
                    </a:ext>
                  </a:extLst>
                </a:hlinkClick>
              </a:rPr>
              <a:t>Slidesgo</a:t>
            </a:r>
            <a:r>
              <a:rPr b="0" i="0" lang="en-US" sz="900" u="none" cap="none" strike="noStrike">
                <a:solidFill>
                  <a:srgbClr val="FFFFFF"/>
                </a:solidFill>
                <a:latin typeface="Dosis"/>
                <a:ea typeface="Dosis"/>
                <a:cs typeface="Dosis"/>
                <a:sym typeface="Dosis"/>
              </a:rPr>
              <a:t>, including icons by </a:t>
            </a:r>
            <a:r>
              <a:rPr b="1" i="0" lang="en-US" sz="900" u="none" cap="none" strike="noStrike">
                <a:solidFill>
                  <a:srgbClr val="FFFFFF"/>
                </a:solidFill>
                <a:uFill>
                  <a:noFill/>
                </a:uFill>
                <a:latin typeface="Dosis"/>
                <a:ea typeface="Dosis"/>
                <a:cs typeface="Dosis"/>
                <a:sym typeface="Dosis"/>
                <a:hlinkClick r:id="rId3">
                  <a:extLst>
                    <a:ext uri="{A12FA001-AC4F-418D-AE19-62706E023703}">
                      <ahyp:hlinkClr val="tx"/>
                    </a:ext>
                  </a:extLst>
                </a:hlinkClick>
              </a:rPr>
              <a:t>Flaticon</a:t>
            </a:r>
            <a:r>
              <a:rPr b="0" i="0" lang="en-US" sz="900" u="none" cap="none" strike="noStrike">
                <a:solidFill>
                  <a:srgbClr val="FFFFFF"/>
                </a:solidFill>
                <a:latin typeface="Dosis"/>
                <a:ea typeface="Dosis"/>
                <a:cs typeface="Dosis"/>
                <a:sym typeface="Dosis"/>
              </a:rPr>
              <a:t>, and infographics &amp; images by </a:t>
            </a:r>
            <a:r>
              <a:rPr b="1" i="0" lang="en-US" sz="900" u="none" cap="none" strike="noStrike">
                <a:solidFill>
                  <a:srgbClr val="FFFFFF"/>
                </a:solidFill>
                <a:uFill>
                  <a:noFill/>
                </a:uFill>
                <a:latin typeface="Dosis"/>
                <a:ea typeface="Dosis"/>
                <a:cs typeface="Dosis"/>
                <a:sym typeface="Dosis"/>
                <a:hlinkClick r:id="rId4">
                  <a:extLst>
                    <a:ext uri="{A12FA001-AC4F-418D-AE19-62706E023703}">
                      <ahyp:hlinkClr val="tx"/>
                    </a:ext>
                  </a:extLst>
                </a:hlinkClick>
              </a:rPr>
              <a:t>Freepik</a:t>
            </a:r>
            <a:r>
              <a:rPr b="0" i="0" lang="en-US" sz="900" u="none" cap="none" strike="noStrike">
                <a:solidFill>
                  <a:srgbClr val="FFFFFF"/>
                </a:solidFill>
                <a:latin typeface="Dosis"/>
                <a:ea typeface="Dosis"/>
                <a:cs typeface="Dosis"/>
                <a:sym typeface="Dosis"/>
              </a:rPr>
              <a:t> </a:t>
            </a:r>
            <a:r>
              <a:rPr b="0" i="0" lang="en-US" sz="900" u="none" cap="none" strike="noStrike">
                <a:solidFill>
                  <a:schemeClr val="accent3"/>
                </a:solidFill>
                <a:latin typeface="Dosis"/>
                <a:ea typeface="Dosis"/>
                <a:cs typeface="Dosis"/>
                <a:sym typeface="Dosis"/>
              </a:rPr>
              <a:t>and illustrations by</a:t>
            </a:r>
            <a:r>
              <a:rPr b="1" i="0" lang="en-US" sz="900" u="none" cap="none" strike="noStrike">
                <a:solidFill>
                  <a:schemeClr val="accent3"/>
                </a:solidFill>
                <a:latin typeface="Dosis"/>
                <a:ea typeface="Dosis"/>
                <a:cs typeface="Dosis"/>
                <a:sym typeface="Dosis"/>
              </a:rPr>
              <a:t> </a:t>
            </a:r>
            <a:r>
              <a:rPr b="1" i="0" lang="en-US" sz="900" u="none" cap="none" strike="noStrike">
                <a:solidFill>
                  <a:schemeClr val="accent3"/>
                </a:solidFill>
                <a:uFill>
                  <a:noFill/>
                </a:uFill>
                <a:latin typeface="Dosis"/>
                <a:ea typeface="Dosis"/>
                <a:cs typeface="Dosis"/>
                <a:sym typeface="Dosis"/>
                <a:hlinkClick r:id="rId5">
                  <a:extLst>
                    <a:ext uri="{A12FA001-AC4F-418D-AE19-62706E023703}">
                      <ahyp:hlinkClr val="tx"/>
                    </a:ext>
                  </a:extLst>
                </a:hlinkClick>
              </a:rPr>
              <a:t>Stories</a:t>
            </a:r>
            <a:endParaRPr b="0" i="0" sz="900" u="none" cap="none" strike="noStrike">
              <a:solidFill>
                <a:schemeClr val="accent3"/>
              </a:solidFill>
              <a:latin typeface="Dosis"/>
              <a:ea typeface="Dosis"/>
              <a:cs typeface="Dosis"/>
              <a:sym typeface="Dosi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7_1_1_1">
    <p:bg>
      <p:bgPr>
        <a:solidFill>
          <a:schemeClr val="lt1"/>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noFill/>
      </p:bgPr>
    </p:bg>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Staatliches"/>
              <a:buNone/>
              <a:defRPr b="0" i="0" sz="2800" u="none" cap="none" strike="noStrike">
                <a:solidFill>
                  <a:schemeClr val="accent3"/>
                </a:solidFill>
                <a:latin typeface="Staatliches"/>
                <a:ea typeface="Staatliches"/>
                <a:cs typeface="Staatliches"/>
                <a:sym typeface="Staatliches"/>
              </a:defRPr>
            </a:lvl1pPr>
            <a:lvl2pPr lvl="1"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2pPr>
            <a:lvl3pPr lvl="2"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3pPr>
            <a:lvl4pPr lvl="3"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4pPr>
            <a:lvl5pPr lvl="4"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5pPr>
            <a:lvl6pPr lvl="5"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6pPr>
            <a:lvl7pPr lvl="6"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7pPr>
            <a:lvl8pPr lvl="7"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8pPr>
            <a:lvl9pPr lvl="8" marR="0" rtl="0" algn="l">
              <a:lnSpc>
                <a:spcPct val="100000"/>
              </a:lnSpc>
              <a:spcBef>
                <a:spcPts val="0"/>
              </a:spcBef>
              <a:spcAft>
                <a:spcPts val="0"/>
              </a:spcAft>
              <a:buClr>
                <a:schemeClr val="accent3"/>
              </a:buClr>
              <a:buSzPts val="2800"/>
              <a:buFont typeface="Josefin Sans"/>
              <a:buNone/>
              <a:defRPr b="1" i="0" sz="2800" u="none" cap="none" strike="noStrike">
                <a:solidFill>
                  <a:schemeClr val="accent3"/>
                </a:solidFill>
                <a:latin typeface="Josefin Sans"/>
                <a:ea typeface="Josefin Sans"/>
                <a:cs typeface="Josefin Sans"/>
                <a:sym typeface="Josefin Sans"/>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1pPr>
            <a:lvl2pPr indent="-298450" lvl="1" marL="914400" marR="0" rtl="0" algn="l">
              <a:lnSpc>
                <a:spcPct val="115000"/>
              </a:lnSpc>
              <a:spcBef>
                <a:spcPts val="160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2pPr>
            <a:lvl3pPr indent="-298450" lvl="2" marL="1371600" marR="0" rtl="0" algn="l">
              <a:lnSpc>
                <a:spcPct val="115000"/>
              </a:lnSpc>
              <a:spcBef>
                <a:spcPts val="160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3pPr>
            <a:lvl4pPr indent="-298450" lvl="3" marL="1828800" marR="0" rtl="0" algn="l">
              <a:lnSpc>
                <a:spcPct val="115000"/>
              </a:lnSpc>
              <a:spcBef>
                <a:spcPts val="160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4pPr>
            <a:lvl5pPr indent="-298450" lvl="4" marL="2286000" marR="0" rtl="0" algn="l">
              <a:lnSpc>
                <a:spcPct val="115000"/>
              </a:lnSpc>
              <a:spcBef>
                <a:spcPts val="160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5pPr>
            <a:lvl6pPr indent="-298450" lvl="5" marL="2743200" marR="0" rtl="0" algn="l">
              <a:lnSpc>
                <a:spcPct val="115000"/>
              </a:lnSpc>
              <a:spcBef>
                <a:spcPts val="160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6pPr>
            <a:lvl7pPr indent="-298450" lvl="6" marL="3200400" marR="0" rtl="0" algn="l">
              <a:lnSpc>
                <a:spcPct val="115000"/>
              </a:lnSpc>
              <a:spcBef>
                <a:spcPts val="160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7pPr>
            <a:lvl8pPr indent="-298450" lvl="7" marL="3657600" marR="0" rtl="0" algn="l">
              <a:lnSpc>
                <a:spcPct val="115000"/>
              </a:lnSpc>
              <a:spcBef>
                <a:spcPts val="1600"/>
              </a:spcBef>
              <a:spcAft>
                <a:spcPts val="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8pPr>
            <a:lvl9pPr indent="-298450" lvl="8" marL="4114800" marR="0" rtl="0" algn="l">
              <a:lnSpc>
                <a:spcPct val="115000"/>
              </a:lnSpc>
              <a:spcBef>
                <a:spcPts val="1600"/>
              </a:spcBef>
              <a:spcAft>
                <a:spcPts val="1600"/>
              </a:spcAft>
              <a:buClr>
                <a:srgbClr val="EFEFEF"/>
              </a:buClr>
              <a:buSzPts val="1100"/>
              <a:buFont typeface="Dosis Light"/>
              <a:buChar char="■"/>
              <a:defRPr b="0" i="0" sz="1100" u="none" cap="none" strike="noStrike">
                <a:solidFill>
                  <a:srgbClr val="EFEFEF"/>
                </a:solidFill>
                <a:latin typeface="Dosis Light"/>
                <a:ea typeface="Dosis Light"/>
                <a:cs typeface="Dosis Light"/>
                <a:sym typeface="Dosis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mt="16000"/>
          </a:blip>
          <a:srcRect b="0" l="0" r="0" t="0"/>
          <a:stretch/>
        </p:blipFill>
        <p:spPr>
          <a:xfrm rot="-1777086">
            <a:off x="676685" y="421919"/>
            <a:ext cx="4873814" cy="2733905"/>
          </a:xfrm>
          <a:prstGeom prst="rect">
            <a:avLst/>
          </a:prstGeom>
          <a:noFill/>
          <a:ln>
            <a:noFill/>
          </a:ln>
        </p:spPr>
      </p:pic>
      <p:sp>
        <p:nvSpPr>
          <p:cNvPr id="60" name="Google Shape;60;p1"/>
          <p:cNvSpPr txBox="1"/>
          <p:nvPr>
            <p:ph idx="1" type="subTitle"/>
          </p:nvPr>
        </p:nvSpPr>
        <p:spPr>
          <a:xfrm>
            <a:off x="1025768" y="1465912"/>
            <a:ext cx="2956092" cy="131499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3600">
                <a:solidFill>
                  <a:srgbClr val="37474F"/>
                </a:solidFill>
                <a:latin typeface="Montserrat ExtraBold"/>
                <a:ea typeface="Montserrat ExtraBold"/>
                <a:cs typeface="Montserrat ExtraBold"/>
                <a:sym typeface="Montserrat ExtraBold"/>
              </a:rPr>
              <a:t>CAPSTONE PROJECT</a:t>
            </a:r>
            <a:endParaRPr sz="3600">
              <a:solidFill>
                <a:srgbClr val="37474F"/>
              </a:solidFill>
              <a:latin typeface="Montserrat ExtraBold"/>
              <a:ea typeface="Montserrat ExtraBold"/>
              <a:cs typeface="Montserrat ExtraBold"/>
              <a:sym typeface="Montserrat ExtraBold"/>
            </a:endParaRPr>
          </a:p>
        </p:txBody>
      </p:sp>
      <p:sp>
        <p:nvSpPr>
          <p:cNvPr id="61" name="Google Shape;61;p1"/>
          <p:cNvSpPr txBox="1"/>
          <p:nvPr>
            <p:ph type="ctrTitle"/>
          </p:nvPr>
        </p:nvSpPr>
        <p:spPr>
          <a:xfrm>
            <a:off x="4130688" y="1336879"/>
            <a:ext cx="4606337" cy="2108547"/>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n-US" sz="4000">
                <a:latin typeface="Montserrat ExtraBold"/>
                <a:ea typeface="Montserrat ExtraBold"/>
                <a:cs typeface="Montserrat ExtraBold"/>
                <a:sym typeface="Montserrat ExtraBold"/>
              </a:rPr>
              <a:t>SEMANTIC SEGMENTATION</a:t>
            </a:r>
            <a:endParaRPr sz="4000">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0"/>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Understanding the data</a:t>
            </a:r>
            <a:endParaRPr/>
          </a:p>
        </p:txBody>
      </p:sp>
      <p:sp>
        <p:nvSpPr>
          <p:cNvPr id="393" name="Google Shape;393;p10"/>
          <p:cNvSpPr txBox="1"/>
          <p:nvPr/>
        </p:nvSpPr>
        <p:spPr>
          <a:xfrm>
            <a:off x="1350044" y="1034110"/>
            <a:ext cx="6463990"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 Following is an Example Images from our dataset</a:t>
            </a:r>
            <a:endParaRPr/>
          </a:p>
        </p:txBody>
      </p:sp>
      <p:pic>
        <p:nvPicPr>
          <p:cNvPr id="394" name="Google Shape;394;p10"/>
          <p:cNvPicPr preferRelativeResize="0"/>
          <p:nvPr/>
        </p:nvPicPr>
        <p:blipFill rotWithShape="1">
          <a:blip r:embed="rId3">
            <a:alphaModFix/>
          </a:blip>
          <a:srcRect b="0" l="0" r="0" t="0"/>
          <a:stretch/>
        </p:blipFill>
        <p:spPr>
          <a:xfrm>
            <a:off x="2438676" y="1427110"/>
            <a:ext cx="4266649" cy="2105283"/>
          </a:xfrm>
          <a:prstGeom prst="rect">
            <a:avLst/>
          </a:prstGeom>
          <a:noFill/>
          <a:ln>
            <a:noFill/>
          </a:ln>
          <a:effectLst>
            <a:outerShdw blurRad="292100" rotWithShape="0" algn="tl" dir="2700000" dist="139700">
              <a:srgbClr val="333333">
                <a:alpha val="64705"/>
              </a:srgbClr>
            </a:outerShdw>
          </a:effectLst>
        </p:spPr>
      </p:pic>
      <p:sp>
        <p:nvSpPr>
          <p:cNvPr id="395" name="Google Shape;395;p10"/>
          <p:cNvSpPr txBox="1"/>
          <p:nvPr/>
        </p:nvSpPr>
        <p:spPr>
          <a:xfrm>
            <a:off x="1340005" y="3801613"/>
            <a:ext cx="6463990"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 Images in the Dataset are 3D images. The above shown image is a 2D slice of a Image and the label corresponding to it. The yellow spot in the label represents the cancer.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1"/>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Understanding the data</a:t>
            </a:r>
            <a:endParaRPr/>
          </a:p>
        </p:txBody>
      </p:sp>
      <p:sp>
        <p:nvSpPr>
          <p:cNvPr id="401" name="Google Shape;401;p11"/>
          <p:cNvSpPr txBox="1"/>
          <p:nvPr/>
        </p:nvSpPr>
        <p:spPr>
          <a:xfrm>
            <a:off x="1350044" y="1034110"/>
            <a:ext cx="6463990"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Let us Take an Image Slice and see it in different dimension</a:t>
            </a:r>
            <a:endParaRPr/>
          </a:p>
        </p:txBody>
      </p:sp>
      <p:pic>
        <p:nvPicPr>
          <p:cNvPr id="402" name="Google Shape;402;p11"/>
          <p:cNvPicPr preferRelativeResize="0"/>
          <p:nvPr/>
        </p:nvPicPr>
        <p:blipFill rotWithShape="1">
          <a:blip r:embed="rId3">
            <a:alphaModFix/>
          </a:blip>
          <a:srcRect b="0" l="0" r="0" t="0"/>
          <a:stretch/>
        </p:blipFill>
        <p:spPr>
          <a:xfrm>
            <a:off x="996451" y="1538624"/>
            <a:ext cx="6943217" cy="283121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2"/>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Understanding the data</a:t>
            </a:r>
            <a:endParaRPr/>
          </a:p>
        </p:txBody>
      </p:sp>
      <p:sp>
        <p:nvSpPr>
          <p:cNvPr id="408" name="Google Shape;408;p12"/>
          <p:cNvSpPr txBox="1"/>
          <p:nvPr/>
        </p:nvSpPr>
        <p:spPr>
          <a:xfrm>
            <a:off x="1350044" y="1034110"/>
            <a:ext cx="646399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If we represent an Image as an array of numerical value then we get something like below</a:t>
            </a:r>
            <a:endParaRPr/>
          </a:p>
        </p:txBody>
      </p:sp>
      <p:sp>
        <p:nvSpPr>
          <p:cNvPr id="409" name="Google Shape;409;p12"/>
          <p:cNvSpPr txBox="1"/>
          <p:nvPr/>
        </p:nvSpPr>
        <p:spPr>
          <a:xfrm>
            <a:off x="1372346" y="1692032"/>
            <a:ext cx="6463990"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383838"/>
                </a:solidFill>
                <a:latin typeface="Arial"/>
                <a:ea typeface="Arial"/>
                <a:cs typeface="Arial"/>
                <a:sym typeface="Arial"/>
              </a:rPr>
              <a:t>array([[[-1024., -1024., -1024., ..., -1024., -1024., -1024.], [-1024., -1024., -1024., ..., -1024., -1024., -1024.], [-1024., -1024., -1024., ..., -1024., -1024., -1024.], ..., [-1024., -1024., -1024., ..., -1024., -1024., -1024.], [-1024., -1024., -1024., ..., -1024., -1024., -1024.]]])</a:t>
            </a:r>
            <a:endParaRPr/>
          </a:p>
        </p:txBody>
      </p:sp>
      <p:sp>
        <p:nvSpPr>
          <p:cNvPr id="410" name="Google Shape;410;p12"/>
          <p:cNvSpPr txBox="1"/>
          <p:nvPr/>
        </p:nvSpPr>
        <p:spPr>
          <a:xfrm>
            <a:off x="1340005" y="3062951"/>
            <a:ext cx="646399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These values above are known as Hounsfield Values which we will discuss in the next slide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3"/>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Understanding the data</a:t>
            </a:r>
            <a:endParaRPr/>
          </a:p>
        </p:txBody>
      </p:sp>
      <p:sp>
        <p:nvSpPr>
          <p:cNvPr id="416" name="Google Shape;416;p13"/>
          <p:cNvSpPr txBox="1"/>
          <p:nvPr/>
        </p:nvSpPr>
        <p:spPr>
          <a:xfrm>
            <a:off x="1350044" y="974637"/>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Montserrat"/>
                <a:ea typeface="Montserrat"/>
                <a:cs typeface="Montserrat"/>
                <a:sym typeface="Montserrat"/>
              </a:rPr>
              <a:t>HOUNSFIELD VALUES</a:t>
            </a:r>
            <a:endParaRPr/>
          </a:p>
        </p:txBody>
      </p:sp>
      <p:sp>
        <p:nvSpPr>
          <p:cNvPr id="417" name="Google Shape;417;p13"/>
          <p:cNvSpPr txBox="1"/>
          <p:nvPr/>
        </p:nvSpPr>
        <p:spPr>
          <a:xfrm>
            <a:off x="1350044" y="1282414"/>
            <a:ext cx="6463990"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Hounsfield value, also known as CT number, is a standardized way of quantifying the radio density of tissues. For CT scans, generally the value of HU ranges from -1024 to 3071, from least dense which is air to most dense which are bones. Water has a HU of 0. </a:t>
            </a:r>
            <a:endParaRPr/>
          </a:p>
        </p:txBody>
      </p:sp>
      <p:sp>
        <p:nvSpPr>
          <p:cNvPr id="418" name="Google Shape;418;p13"/>
          <p:cNvSpPr txBox="1"/>
          <p:nvPr/>
        </p:nvSpPr>
        <p:spPr>
          <a:xfrm>
            <a:off x="1329966" y="2233629"/>
            <a:ext cx="6463990"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 following shows a Hounsfield scale.</a:t>
            </a:r>
            <a:endParaRPr/>
          </a:p>
        </p:txBody>
      </p:sp>
      <p:pic>
        <p:nvPicPr>
          <p:cNvPr id="419" name="Google Shape;419;p13"/>
          <p:cNvPicPr preferRelativeResize="0"/>
          <p:nvPr/>
        </p:nvPicPr>
        <p:blipFill rotWithShape="1">
          <a:blip r:embed="rId3">
            <a:alphaModFix/>
          </a:blip>
          <a:srcRect b="18798" l="0" r="0" t="23685"/>
          <a:stretch/>
        </p:blipFill>
        <p:spPr>
          <a:xfrm>
            <a:off x="2048107" y="2678670"/>
            <a:ext cx="5047786" cy="22472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4"/>
          <p:cNvSpPr/>
          <p:nvPr/>
        </p:nvSpPr>
        <p:spPr>
          <a:xfrm flipH="1" rot="-368550">
            <a:off x="5205585" y="3359654"/>
            <a:ext cx="3053229" cy="931142"/>
          </a:xfrm>
          <a:prstGeom prst="ellipse">
            <a:avLst/>
          </a:pr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txBox="1"/>
          <p:nvPr>
            <p:ph idx="2" type="subTitle"/>
          </p:nvPr>
        </p:nvSpPr>
        <p:spPr>
          <a:xfrm flipH="1">
            <a:off x="438615" y="1129645"/>
            <a:ext cx="5172270" cy="153380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sz="3600">
                <a:solidFill>
                  <a:srgbClr val="23C7AC"/>
                </a:solidFill>
                <a:latin typeface="Montserrat ExtraBold"/>
                <a:ea typeface="Montserrat ExtraBold"/>
                <a:cs typeface="Montserrat ExtraBold"/>
                <a:sym typeface="Montserrat ExtraBold"/>
              </a:rPr>
              <a:t>METHODOLOGY</a:t>
            </a:r>
            <a:endParaRPr sz="3600">
              <a:solidFill>
                <a:srgbClr val="23C7AC"/>
              </a:solidFill>
              <a:latin typeface="Montserrat ExtraBold"/>
              <a:ea typeface="Montserrat ExtraBold"/>
              <a:cs typeface="Montserrat ExtraBold"/>
              <a:sym typeface="Montserrat ExtraBold"/>
            </a:endParaRPr>
          </a:p>
        </p:txBody>
      </p:sp>
      <p:sp>
        <p:nvSpPr>
          <p:cNvPr id="426" name="Google Shape;426;p14"/>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flipH="1">
            <a:off x="6935415" y="3453348"/>
            <a:ext cx="473280" cy="287090"/>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flipH="1">
            <a:off x="7521939" y="1657582"/>
            <a:ext cx="449799" cy="1817266"/>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4"/>
          <p:cNvSpPr/>
          <p:nvPr/>
        </p:nvSpPr>
        <p:spPr>
          <a:xfrm flipH="1">
            <a:off x="7476319" y="1654183"/>
            <a:ext cx="449486" cy="1820621"/>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4"/>
          <p:cNvSpPr/>
          <p:nvPr/>
        </p:nvSpPr>
        <p:spPr>
          <a:xfrm flipH="1">
            <a:off x="7431102" y="2540504"/>
            <a:ext cx="45396" cy="1584920"/>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
          <p:cNvSpPr/>
          <p:nvPr/>
        </p:nvSpPr>
        <p:spPr>
          <a:xfrm flipH="1">
            <a:off x="7385975" y="2540683"/>
            <a:ext cx="45351" cy="158474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flipH="1">
            <a:off x="6846189" y="2358025"/>
            <a:ext cx="314148" cy="142967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
          <p:cNvSpPr/>
          <p:nvPr/>
        </p:nvSpPr>
        <p:spPr>
          <a:xfrm flipH="1">
            <a:off x="6801196" y="2358204"/>
            <a:ext cx="314014" cy="1429500"/>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flipH="1">
            <a:off x="6890422" y="3453929"/>
            <a:ext cx="511251" cy="347200"/>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flipH="1">
            <a:off x="6619925" y="2261911"/>
            <a:ext cx="1487285" cy="900940"/>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flipH="1">
            <a:off x="6626455" y="2330832"/>
            <a:ext cx="1472884" cy="7799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flipH="1">
            <a:off x="7927013" y="3159413"/>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flipH="1">
            <a:off x="7927013" y="3005379"/>
            <a:ext cx="180197" cy="157566"/>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flipH="1">
            <a:off x="7936539" y="3009807"/>
            <a:ext cx="162799" cy="99603"/>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4"/>
          <p:cNvSpPr/>
          <p:nvPr/>
        </p:nvSpPr>
        <p:spPr>
          <a:xfrm flipH="1">
            <a:off x="6665813" y="729935"/>
            <a:ext cx="1485809" cy="2351685"/>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4"/>
          <p:cNvSpPr/>
          <p:nvPr/>
        </p:nvSpPr>
        <p:spPr>
          <a:xfrm flipH="1">
            <a:off x="6754189" y="730024"/>
            <a:ext cx="1390769" cy="802724"/>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4"/>
          <p:cNvSpPr/>
          <p:nvPr/>
        </p:nvSpPr>
        <p:spPr>
          <a:xfrm flipH="1">
            <a:off x="6665813" y="784500"/>
            <a:ext cx="1395644" cy="2294616"/>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
          <p:cNvSpPr/>
          <p:nvPr/>
        </p:nvSpPr>
        <p:spPr>
          <a:xfrm flipH="1">
            <a:off x="7115791" y="881375"/>
            <a:ext cx="721056" cy="513667"/>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flipH="1">
            <a:off x="7115791" y="977534"/>
            <a:ext cx="540725" cy="417463"/>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
          <p:cNvSpPr/>
          <p:nvPr/>
        </p:nvSpPr>
        <p:spPr>
          <a:xfrm flipH="1">
            <a:off x="7120353" y="881375"/>
            <a:ext cx="711933" cy="409547"/>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4"/>
          <p:cNvSpPr/>
          <p:nvPr/>
        </p:nvSpPr>
        <p:spPr>
          <a:xfrm flipH="1">
            <a:off x="7557495" y="1530652"/>
            <a:ext cx="355877" cy="436784"/>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4"/>
          <p:cNvSpPr/>
          <p:nvPr/>
        </p:nvSpPr>
        <p:spPr>
          <a:xfrm flipH="1">
            <a:off x="7625432" y="1530697"/>
            <a:ext cx="121249" cy="218437"/>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4"/>
          <p:cNvSpPr/>
          <p:nvPr/>
        </p:nvSpPr>
        <p:spPr>
          <a:xfrm flipH="1">
            <a:off x="7561342" y="1561736"/>
            <a:ext cx="34662" cy="222328"/>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
          <p:cNvSpPr/>
          <p:nvPr/>
        </p:nvSpPr>
        <p:spPr>
          <a:xfrm flipH="1">
            <a:off x="7561297" y="1539821"/>
            <a:ext cx="174159" cy="244243"/>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flipH="1">
            <a:off x="6865197" y="1157598"/>
            <a:ext cx="613538" cy="390628"/>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flipH="1">
            <a:off x="7430074" y="1610889"/>
            <a:ext cx="41728" cy="64717"/>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
          <p:cNvSpPr/>
          <p:nvPr/>
        </p:nvSpPr>
        <p:spPr>
          <a:xfrm flipH="1">
            <a:off x="6858175" y="1282874"/>
            <a:ext cx="527844" cy="341162"/>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flipH="1">
            <a:off x="7424438" y="1737283"/>
            <a:ext cx="41728" cy="64672"/>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4"/>
          <p:cNvSpPr/>
          <p:nvPr/>
        </p:nvSpPr>
        <p:spPr>
          <a:xfrm flipH="1">
            <a:off x="7424886" y="1737372"/>
            <a:ext cx="40968" cy="64672"/>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
          <p:cNvSpPr/>
          <p:nvPr/>
        </p:nvSpPr>
        <p:spPr>
          <a:xfrm flipH="1">
            <a:off x="6852540" y="1409267"/>
            <a:ext cx="528023" cy="341207"/>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
          <p:cNvSpPr/>
          <p:nvPr/>
        </p:nvSpPr>
        <p:spPr>
          <a:xfrm flipH="1">
            <a:off x="7418848" y="1864795"/>
            <a:ext cx="41863" cy="64583"/>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flipH="1">
            <a:off x="7419116" y="1864795"/>
            <a:ext cx="41236" cy="64628"/>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4"/>
          <p:cNvSpPr/>
          <p:nvPr/>
        </p:nvSpPr>
        <p:spPr>
          <a:xfrm flipH="1">
            <a:off x="6847083" y="1536690"/>
            <a:ext cx="527844" cy="341162"/>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4"/>
          <p:cNvSpPr/>
          <p:nvPr/>
        </p:nvSpPr>
        <p:spPr>
          <a:xfrm flipH="1">
            <a:off x="7574983" y="1947044"/>
            <a:ext cx="273270" cy="217095"/>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4"/>
          <p:cNvSpPr/>
          <p:nvPr/>
        </p:nvSpPr>
        <p:spPr>
          <a:xfrm flipH="1">
            <a:off x="7513396" y="2208151"/>
            <a:ext cx="385038" cy="258779"/>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4"/>
          <p:cNvSpPr/>
          <p:nvPr/>
        </p:nvSpPr>
        <p:spPr>
          <a:xfrm flipH="1">
            <a:off x="7505659" y="2342416"/>
            <a:ext cx="385038" cy="258779"/>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4"/>
          <p:cNvSpPr/>
          <p:nvPr/>
        </p:nvSpPr>
        <p:spPr>
          <a:xfrm flipH="1">
            <a:off x="7497877" y="2476547"/>
            <a:ext cx="384903" cy="258824"/>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4"/>
          <p:cNvSpPr/>
          <p:nvPr/>
        </p:nvSpPr>
        <p:spPr>
          <a:xfrm flipH="1">
            <a:off x="7490005" y="2610768"/>
            <a:ext cx="385038" cy="258824"/>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4"/>
          <p:cNvSpPr/>
          <p:nvPr/>
        </p:nvSpPr>
        <p:spPr>
          <a:xfrm flipH="1">
            <a:off x="7311776" y="2178811"/>
            <a:ext cx="96427" cy="33463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4"/>
          <p:cNvSpPr/>
          <p:nvPr/>
        </p:nvSpPr>
        <p:spPr>
          <a:xfrm flipH="1">
            <a:off x="7307214" y="2529905"/>
            <a:ext cx="80639" cy="59618"/>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4"/>
          <p:cNvSpPr/>
          <p:nvPr/>
        </p:nvSpPr>
        <p:spPr>
          <a:xfrm flipH="1">
            <a:off x="7137841" y="2205691"/>
            <a:ext cx="89092" cy="207121"/>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4"/>
          <p:cNvSpPr/>
          <p:nvPr/>
        </p:nvSpPr>
        <p:spPr>
          <a:xfrm flipH="1">
            <a:off x="7138422" y="2205691"/>
            <a:ext cx="87929" cy="207121"/>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4"/>
          <p:cNvSpPr/>
          <p:nvPr/>
        </p:nvSpPr>
        <p:spPr>
          <a:xfrm flipH="1">
            <a:off x="7133413" y="2429317"/>
            <a:ext cx="80639" cy="59618"/>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4"/>
          <p:cNvSpPr/>
          <p:nvPr/>
        </p:nvSpPr>
        <p:spPr>
          <a:xfrm flipH="1">
            <a:off x="6963995" y="1900664"/>
            <a:ext cx="100273" cy="411649"/>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4"/>
          <p:cNvSpPr/>
          <p:nvPr/>
        </p:nvSpPr>
        <p:spPr>
          <a:xfrm flipH="1">
            <a:off x="6964487" y="1900664"/>
            <a:ext cx="99334" cy="411649"/>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4"/>
          <p:cNvSpPr/>
          <p:nvPr/>
        </p:nvSpPr>
        <p:spPr>
          <a:xfrm flipH="1">
            <a:off x="6959612" y="2328775"/>
            <a:ext cx="80505" cy="59618"/>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4"/>
          <p:cNvSpPr/>
          <p:nvPr/>
        </p:nvSpPr>
        <p:spPr>
          <a:xfrm flipH="1">
            <a:off x="6790238" y="1952456"/>
            <a:ext cx="91418" cy="259316"/>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4"/>
          <p:cNvSpPr/>
          <p:nvPr/>
        </p:nvSpPr>
        <p:spPr>
          <a:xfrm flipH="1">
            <a:off x="6790685" y="1952546"/>
            <a:ext cx="90345" cy="259271"/>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4"/>
          <p:cNvSpPr/>
          <p:nvPr/>
        </p:nvSpPr>
        <p:spPr>
          <a:xfrm flipH="1">
            <a:off x="6785676" y="2228188"/>
            <a:ext cx="80594" cy="59663"/>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4"/>
          <p:cNvSpPr/>
          <p:nvPr/>
        </p:nvSpPr>
        <p:spPr>
          <a:xfrm flipH="1">
            <a:off x="5347500" y="2436071"/>
            <a:ext cx="257303" cy="278100"/>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4"/>
          <p:cNvSpPr/>
          <p:nvPr/>
        </p:nvSpPr>
        <p:spPr>
          <a:xfrm flipH="1">
            <a:off x="5501533" y="1627393"/>
            <a:ext cx="276624" cy="869991"/>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4"/>
          <p:cNvSpPr/>
          <p:nvPr/>
        </p:nvSpPr>
        <p:spPr>
          <a:xfrm flipH="1">
            <a:off x="5501533" y="1627393"/>
            <a:ext cx="227069" cy="869991"/>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4"/>
          <p:cNvSpPr/>
          <p:nvPr/>
        </p:nvSpPr>
        <p:spPr>
          <a:xfrm flipH="1">
            <a:off x="6065067" y="3665748"/>
            <a:ext cx="104030" cy="177961"/>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4"/>
          <p:cNvSpPr/>
          <p:nvPr/>
        </p:nvSpPr>
        <p:spPr>
          <a:xfrm flipH="1">
            <a:off x="5634903" y="3520704"/>
            <a:ext cx="109084" cy="191915"/>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4"/>
          <p:cNvSpPr/>
          <p:nvPr/>
        </p:nvSpPr>
        <p:spPr>
          <a:xfrm flipH="1">
            <a:off x="5621798" y="2374305"/>
            <a:ext cx="574672" cy="1394347"/>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4"/>
          <p:cNvSpPr/>
          <p:nvPr/>
        </p:nvSpPr>
        <p:spPr>
          <a:xfrm flipH="1">
            <a:off x="5928209" y="3777427"/>
            <a:ext cx="269826" cy="302520"/>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4"/>
          <p:cNvSpPr/>
          <p:nvPr/>
        </p:nvSpPr>
        <p:spPr>
          <a:xfrm flipH="1">
            <a:off x="5386008" y="3673709"/>
            <a:ext cx="396890" cy="20439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4"/>
          <p:cNvSpPr/>
          <p:nvPr/>
        </p:nvSpPr>
        <p:spPr>
          <a:xfrm flipH="1">
            <a:off x="5740409" y="2556650"/>
            <a:ext cx="144820" cy="488442"/>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4"/>
          <p:cNvSpPr/>
          <p:nvPr/>
        </p:nvSpPr>
        <p:spPr>
          <a:xfrm flipH="1">
            <a:off x="5643847" y="1629987"/>
            <a:ext cx="484998" cy="819943"/>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4"/>
          <p:cNvSpPr/>
          <p:nvPr/>
        </p:nvSpPr>
        <p:spPr>
          <a:xfrm flipH="1">
            <a:off x="5632309" y="1611873"/>
            <a:ext cx="191781" cy="868336"/>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4"/>
          <p:cNvSpPr/>
          <p:nvPr/>
        </p:nvSpPr>
        <p:spPr>
          <a:xfrm flipH="1">
            <a:off x="5898243" y="1611873"/>
            <a:ext cx="277250" cy="872898"/>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4"/>
          <p:cNvSpPr/>
          <p:nvPr/>
        </p:nvSpPr>
        <p:spPr>
          <a:xfrm flipH="1">
            <a:off x="6104157" y="1678782"/>
            <a:ext cx="824461" cy="466169"/>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4"/>
          <p:cNvSpPr/>
          <p:nvPr/>
        </p:nvSpPr>
        <p:spPr>
          <a:xfrm flipH="1">
            <a:off x="6046193" y="1635801"/>
            <a:ext cx="633217" cy="519034"/>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4"/>
          <p:cNvSpPr/>
          <p:nvPr/>
        </p:nvSpPr>
        <p:spPr>
          <a:xfrm flipH="1">
            <a:off x="6065693" y="1635801"/>
            <a:ext cx="613716" cy="518989"/>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4"/>
          <p:cNvSpPr/>
          <p:nvPr/>
        </p:nvSpPr>
        <p:spPr>
          <a:xfrm flipH="1">
            <a:off x="5934739" y="1742963"/>
            <a:ext cx="81400" cy="269826"/>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4"/>
          <p:cNvSpPr/>
          <p:nvPr/>
        </p:nvSpPr>
        <p:spPr>
          <a:xfrm flipH="1">
            <a:off x="5670638" y="1725028"/>
            <a:ext cx="54162" cy="27814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4"/>
          <p:cNvSpPr/>
          <p:nvPr/>
        </p:nvSpPr>
        <p:spPr>
          <a:xfrm flipH="1">
            <a:off x="5663169" y="1150084"/>
            <a:ext cx="285793" cy="285614"/>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4"/>
          <p:cNvSpPr/>
          <p:nvPr/>
        </p:nvSpPr>
        <p:spPr>
          <a:xfrm flipH="1">
            <a:off x="5992076" y="1394463"/>
            <a:ext cx="60871" cy="149516"/>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4"/>
          <p:cNvSpPr/>
          <p:nvPr/>
        </p:nvSpPr>
        <p:spPr>
          <a:xfrm flipH="1">
            <a:off x="6009251" y="1238238"/>
            <a:ext cx="78045" cy="161323"/>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4"/>
          <p:cNvSpPr/>
          <p:nvPr/>
        </p:nvSpPr>
        <p:spPr>
          <a:xfrm flipH="1">
            <a:off x="5679001" y="1171552"/>
            <a:ext cx="430657" cy="559107"/>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4"/>
          <p:cNvSpPr/>
          <p:nvPr/>
        </p:nvSpPr>
        <p:spPr>
          <a:xfrm flipH="1">
            <a:off x="5663169" y="1129645"/>
            <a:ext cx="380207" cy="284630"/>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4"/>
          <p:cNvSpPr/>
          <p:nvPr/>
        </p:nvSpPr>
        <p:spPr>
          <a:xfrm flipH="1">
            <a:off x="6016228" y="1203263"/>
            <a:ext cx="60468" cy="45128"/>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4"/>
          <p:cNvSpPr/>
          <p:nvPr/>
        </p:nvSpPr>
        <p:spPr>
          <a:xfrm flipH="1">
            <a:off x="5834868" y="1514909"/>
            <a:ext cx="143701" cy="88690"/>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4"/>
          <p:cNvSpPr/>
          <p:nvPr/>
        </p:nvSpPr>
        <p:spPr>
          <a:xfrm flipH="1">
            <a:off x="5853697" y="1363424"/>
            <a:ext cx="31397" cy="32783"/>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4"/>
          <p:cNvSpPr/>
          <p:nvPr/>
        </p:nvSpPr>
        <p:spPr>
          <a:xfrm flipH="1">
            <a:off x="5870245" y="1309977"/>
            <a:ext cx="38732" cy="29161"/>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4"/>
          <p:cNvSpPr/>
          <p:nvPr/>
        </p:nvSpPr>
        <p:spPr>
          <a:xfrm flipH="1">
            <a:off x="5806110" y="1488431"/>
            <a:ext cx="39403" cy="26522"/>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4"/>
          <p:cNvSpPr/>
          <p:nvPr/>
        </p:nvSpPr>
        <p:spPr>
          <a:xfrm flipH="1">
            <a:off x="5707268" y="1302061"/>
            <a:ext cx="36988" cy="31621"/>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4"/>
          <p:cNvSpPr/>
          <p:nvPr/>
        </p:nvSpPr>
        <p:spPr>
          <a:xfrm flipH="1">
            <a:off x="5722921" y="1359041"/>
            <a:ext cx="31531" cy="32739"/>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4"/>
          <p:cNvSpPr/>
          <p:nvPr/>
        </p:nvSpPr>
        <p:spPr>
          <a:xfrm flipH="1">
            <a:off x="5748504" y="1360562"/>
            <a:ext cx="54609" cy="94459"/>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4"/>
          <p:cNvSpPr/>
          <p:nvPr/>
        </p:nvSpPr>
        <p:spPr>
          <a:xfrm flipH="1">
            <a:off x="5786028" y="1679587"/>
            <a:ext cx="148755" cy="7594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4"/>
          <p:cNvSpPr/>
          <p:nvPr/>
        </p:nvSpPr>
        <p:spPr>
          <a:xfrm flipH="1">
            <a:off x="5786028" y="1679587"/>
            <a:ext cx="148755" cy="72544"/>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4"/>
          <p:cNvSpPr/>
          <p:nvPr/>
        </p:nvSpPr>
        <p:spPr>
          <a:xfrm flipH="1">
            <a:off x="5803247" y="1706646"/>
            <a:ext cx="85917" cy="84575"/>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4"/>
          <p:cNvSpPr/>
          <p:nvPr/>
        </p:nvSpPr>
        <p:spPr>
          <a:xfrm flipH="1">
            <a:off x="5763845" y="1785228"/>
            <a:ext cx="112126" cy="417642"/>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4"/>
          <p:cNvSpPr/>
          <p:nvPr/>
        </p:nvSpPr>
        <p:spPr>
          <a:xfrm flipH="1">
            <a:off x="5820288" y="1785228"/>
            <a:ext cx="45" cy="224"/>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4"/>
          <p:cNvSpPr/>
          <p:nvPr/>
        </p:nvSpPr>
        <p:spPr>
          <a:xfrm flipH="1">
            <a:off x="5819483" y="1785989"/>
            <a:ext cx="626" cy="3846"/>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4"/>
          <p:cNvSpPr/>
          <p:nvPr/>
        </p:nvSpPr>
        <p:spPr>
          <a:xfrm flipH="1">
            <a:off x="5819483" y="1785228"/>
            <a:ext cx="35959" cy="13283"/>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4"/>
          <p:cNvSpPr/>
          <p:nvPr/>
        </p:nvSpPr>
        <p:spPr>
          <a:xfrm flipH="1">
            <a:off x="5843813" y="1577077"/>
            <a:ext cx="189500" cy="195269"/>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4"/>
          <p:cNvSpPr/>
          <p:nvPr/>
        </p:nvSpPr>
        <p:spPr>
          <a:xfrm flipH="1">
            <a:off x="5772656" y="1592462"/>
            <a:ext cx="71202" cy="146161"/>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5"/>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METHODOLOGY</a:t>
            </a:r>
            <a:endParaRPr/>
          </a:p>
        </p:txBody>
      </p:sp>
      <p:sp>
        <p:nvSpPr>
          <p:cNvPr id="520" name="Google Shape;520;p15"/>
          <p:cNvSpPr txBox="1"/>
          <p:nvPr/>
        </p:nvSpPr>
        <p:spPr>
          <a:xfrm>
            <a:off x="1350044" y="1034110"/>
            <a:ext cx="6463990" cy="3108543"/>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Step 1.     Import all the required libraries </a:t>
            </a:r>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139700" marR="0" rtl="0" algn="l">
              <a:lnSpc>
                <a:spcPct val="10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Step 2.    Preprocess the images which includes Normalizing image    	values and then slicing the 3D images and storing the 2D 	slices as png.</a:t>
            </a:r>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0" lvl="0" marL="139700" marR="0" rtl="0" algn="l">
              <a:lnSpc>
                <a:spcPct val="10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Step 3.    Load the new 2D images and prepare them for training our 	model.</a:t>
            </a:r>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139700" marR="0" rtl="0" algn="l">
              <a:lnSpc>
                <a:spcPct val="10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Step 4.    Preparing the UNet model using different backbones 	(ResNet and  MobileNet)</a:t>
            </a:r>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0" lvl="0" marL="139700" marR="0" rtl="0" algn="l">
              <a:lnSpc>
                <a:spcPct val="100000"/>
              </a:lnSpc>
              <a:spcBef>
                <a:spcPts val="0"/>
              </a:spcBef>
              <a:spcAft>
                <a:spcPts val="0"/>
              </a:spcAft>
              <a:buNone/>
            </a:pPr>
            <a:r>
              <a:rPr b="0" i="0" lang="en-US" sz="1400" u="none" cap="none" strike="noStrike">
                <a:solidFill>
                  <a:srgbClr val="000000"/>
                </a:solidFill>
                <a:latin typeface="Montserrat"/>
                <a:ea typeface="Montserrat"/>
                <a:cs typeface="Montserrat"/>
                <a:sym typeface="Montserrat"/>
              </a:rPr>
              <a:t>Step 5.    And lastly, Evaluate the model and </a:t>
            </a:r>
            <a:r>
              <a:rPr b="0" i="0" lang="en-US" sz="1400" u="none" cap="none" strike="noStrike">
                <a:solidFill>
                  <a:schemeClr val="dk1"/>
                </a:solidFill>
                <a:latin typeface="Montserrat"/>
                <a:ea typeface="Montserrat"/>
                <a:cs typeface="Montserrat"/>
                <a:sym typeface="Montserrat"/>
              </a:rPr>
              <a:t>perform Inference on 	the images.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6"/>
          <p:cNvSpPr/>
          <p:nvPr/>
        </p:nvSpPr>
        <p:spPr>
          <a:xfrm flipH="1" rot="-368550">
            <a:off x="5205585" y="3359654"/>
            <a:ext cx="3053229" cy="931142"/>
          </a:xfrm>
          <a:prstGeom prst="ellipse">
            <a:avLst/>
          </a:pr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6"/>
          <p:cNvSpPr txBox="1"/>
          <p:nvPr>
            <p:ph idx="2" type="subTitle"/>
          </p:nvPr>
        </p:nvSpPr>
        <p:spPr>
          <a:xfrm flipH="1">
            <a:off x="438615" y="1129645"/>
            <a:ext cx="5172270" cy="153380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sz="3600">
                <a:solidFill>
                  <a:srgbClr val="23C7AC"/>
                </a:solidFill>
                <a:latin typeface="Montserrat ExtraBold"/>
                <a:ea typeface="Montserrat ExtraBold"/>
                <a:cs typeface="Montserrat ExtraBold"/>
                <a:sym typeface="Montserrat ExtraBold"/>
              </a:rPr>
              <a:t>UNET ARCHITECTURE</a:t>
            </a:r>
            <a:endParaRPr sz="3600">
              <a:solidFill>
                <a:srgbClr val="23C7AC"/>
              </a:solidFill>
              <a:latin typeface="Montserrat ExtraBold"/>
              <a:ea typeface="Montserrat ExtraBold"/>
              <a:cs typeface="Montserrat ExtraBold"/>
              <a:sym typeface="Montserrat ExtraBold"/>
            </a:endParaRPr>
          </a:p>
        </p:txBody>
      </p:sp>
      <p:sp>
        <p:nvSpPr>
          <p:cNvPr id="527" name="Google Shape;527;p16"/>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6"/>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6"/>
          <p:cNvSpPr/>
          <p:nvPr/>
        </p:nvSpPr>
        <p:spPr>
          <a:xfrm flipH="1">
            <a:off x="6935415" y="3453348"/>
            <a:ext cx="473280" cy="287090"/>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6"/>
          <p:cNvSpPr/>
          <p:nvPr/>
        </p:nvSpPr>
        <p:spPr>
          <a:xfrm flipH="1">
            <a:off x="7521939" y="1657582"/>
            <a:ext cx="449799" cy="1817266"/>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6"/>
          <p:cNvSpPr/>
          <p:nvPr/>
        </p:nvSpPr>
        <p:spPr>
          <a:xfrm flipH="1">
            <a:off x="7476319" y="1654183"/>
            <a:ext cx="449486" cy="1820621"/>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6"/>
          <p:cNvSpPr/>
          <p:nvPr/>
        </p:nvSpPr>
        <p:spPr>
          <a:xfrm flipH="1">
            <a:off x="7431102" y="2540504"/>
            <a:ext cx="45396" cy="1584920"/>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6"/>
          <p:cNvSpPr/>
          <p:nvPr/>
        </p:nvSpPr>
        <p:spPr>
          <a:xfrm flipH="1">
            <a:off x="7385975" y="2540683"/>
            <a:ext cx="45351" cy="158474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6"/>
          <p:cNvSpPr/>
          <p:nvPr/>
        </p:nvSpPr>
        <p:spPr>
          <a:xfrm flipH="1">
            <a:off x="6846189" y="2358025"/>
            <a:ext cx="314148" cy="142967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6"/>
          <p:cNvSpPr/>
          <p:nvPr/>
        </p:nvSpPr>
        <p:spPr>
          <a:xfrm flipH="1">
            <a:off x="6801196" y="2358204"/>
            <a:ext cx="314014" cy="1429500"/>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6"/>
          <p:cNvSpPr/>
          <p:nvPr/>
        </p:nvSpPr>
        <p:spPr>
          <a:xfrm flipH="1">
            <a:off x="6890422" y="3453929"/>
            <a:ext cx="511251" cy="347200"/>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6"/>
          <p:cNvSpPr/>
          <p:nvPr/>
        </p:nvSpPr>
        <p:spPr>
          <a:xfrm flipH="1">
            <a:off x="6619925" y="2261911"/>
            <a:ext cx="1487285" cy="900940"/>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6"/>
          <p:cNvSpPr/>
          <p:nvPr/>
        </p:nvSpPr>
        <p:spPr>
          <a:xfrm flipH="1">
            <a:off x="6626455" y="2330832"/>
            <a:ext cx="1472884" cy="7799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6"/>
          <p:cNvSpPr/>
          <p:nvPr/>
        </p:nvSpPr>
        <p:spPr>
          <a:xfrm flipH="1">
            <a:off x="7927013" y="3159413"/>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6"/>
          <p:cNvSpPr/>
          <p:nvPr/>
        </p:nvSpPr>
        <p:spPr>
          <a:xfrm flipH="1">
            <a:off x="7927013" y="3005379"/>
            <a:ext cx="180197" cy="157566"/>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6"/>
          <p:cNvSpPr/>
          <p:nvPr/>
        </p:nvSpPr>
        <p:spPr>
          <a:xfrm flipH="1">
            <a:off x="7936539" y="3009807"/>
            <a:ext cx="162799" cy="99603"/>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6"/>
          <p:cNvSpPr/>
          <p:nvPr/>
        </p:nvSpPr>
        <p:spPr>
          <a:xfrm flipH="1">
            <a:off x="6665813" y="729935"/>
            <a:ext cx="1485809" cy="2351685"/>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6"/>
          <p:cNvSpPr/>
          <p:nvPr/>
        </p:nvSpPr>
        <p:spPr>
          <a:xfrm flipH="1">
            <a:off x="6754189" y="730024"/>
            <a:ext cx="1390769" cy="802724"/>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6"/>
          <p:cNvSpPr/>
          <p:nvPr/>
        </p:nvSpPr>
        <p:spPr>
          <a:xfrm flipH="1">
            <a:off x="6665813" y="784500"/>
            <a:ext cx="1395644" cy="2294616"/>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6"/>
          <p:cNvSpPr/>
          <p:nvPr/>
        </p:nvSpPr>
        <p:spPr>
          <a:xfrm flipH="1">
            <a:off x="7115791" y="881375"/>
            <a:ext cx="721056" cy="513667"/>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6"/>
          <p:cNvSpPr/>
          <p:nvPr/>
        </p:nvSpPr>
        <p:spPr>
          <a:xfrm flipH="1">
            <a:off x="7115791" y="977534"/>
            <a:ext cx="540725" cy="417463"/>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6"/>
          <p:cNvSpPr/>
          <p:nvPr/>
        </p:nvSpPr>
        <p:spPr>
          <a:xfrm flipH="1">
            <a:off x="7120353" y="881375"/>
            <a:ext cx="711933" cy="409547"/>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6"/>
          <p:cNvSpPr/>
          <p:nvPr/>
        </p:nvSpPr>
        <p:spPr>
          <a:xfrm flipH="1">
            <a:off x="7557495" y="1530652"/>
            <a:ext cx="355877" cy="436784"/>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6"/>
          <p:cNvSpPr/>
          <p:nvPr/>
        </p:nvSpPr>
        <p:spPr>
          <a:xfrm flipH="1">
            <a:off x="7625432" y="1530697"/>
            <a:ext cx="121249" cy="218437"/>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6"/>
          <p:cNvSpPr/>
          <p:nvPr/>
        </p:nvSpPr>
        <p:spPr>
          <a:xfrm flipH="1">
            <a:off x="7561342" y="1561736"/>
            <a:ext cx="34662" cy="222328"/>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6"/>
          <p:cNvSpPr/>
          <p:nvPr/>
        </p:nvSpPr>
        <p:spPr>
          <a:xfrm flipH="1">
            <a:off x="7561297" y="1539821"/>
            <a:ext cx="174159" cy="244243"/>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6"/>
          <p:cNvSpPr/>
          <p:nvPr/>
        </p:nvSpPr>
        <p:spPr>
          <a:xfrm flipH="1">
            <a:off x="6865197" y="1157598"/>
            <a:ext cx="613538" cy="390628"/>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6"/>
          <p:cNvSpPr/>
          <p:nvPr/>
        </p:nvSpPr>
        <p:spPr>
          <a:xfrm flipH="1">
            <a:off x="7430074" y="1610889"/>
            <a:ext cx="41728" cy="64717"/>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6"/>
          <p:cNvSpPr/>
          <p:nvPr/>
        </p:nvSpPr>
        <p:spPr>
          <a:xfrm flipH="1">
            <a:off x="6858175" y="1282874"/>
            <a:ext cx="527844" cy="341162"/>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6"/>
          <p:cNvSpPr/>
          <p:nvPr/>
        </p:nvSpPr>
        <p:spPr>
          <a:xfrm flipH="1">
            <a:off x="7424438" y="1737283"/>
            <a:ext cx="41728" cy="64672"/>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6"/>
          <p:cNvSpPr/>
          <p:nvPr/>
        </p:nvSpPr>
        <p:spPr>
          <a:xfrm flipH="1">
            <a:off x="7424886" y="1737372"/>
            <a:ext cx="40968" cy="64672"/>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6"/>
          <p:cNvSpPr/>
          <p:nvPr/>
        </p:nvSpPr>
        <p:spPr>
          <a:xfrm flipH="1">
            <a:off x="6852540" y="1409267"/>
            <a:ext cx="528023" cy="341207"/>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6"/>
          <p:cNvSpPr/>
          <p:nvPr/>
        </p:nvSpPr>
        <p:spPr>
          <a:xfrm flipH="1">
            <a:off x="7418848" y="1864795"/>
            <a:ext cx="41863" cy="64583"/>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6"/>
          <p:cNvSpPr/>
          <p:nvPr/>
        </p:nvSpPr>
        <p:spPr>
          <a:xfrm flipH="1">
            <a:off x="7419116" y="1864795"/>
            <a:ext cx="41236" cy="64628"/>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6"/>
          <p:cNvSpPr/>
          <p:nvPr/>
        </p:nvSpPr>
        <p:spPr>
          <a:xfrm flipH="1">
            <a:off x="6847083" y="1536690"/>
            <a:ext cx="527844" cy="341162"/>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6"/>
          <p:cNvSpPr/>
          <p:nvPr/>
        </p:nvSpPr>
        <p:spPr>
          <a:xfrm flipH="1">
            <a:off x="7574983" y="1947044"/>
            <a:ext cx="273270" cy="217095"/>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6"/>
          <p:cNvSpPr/>
          <p:nvPr/>
        </p:nvSpPr>
        <p:spPr>
          <a:xfrm flipH="1">
            <a:off x="7513396" y="2208151"/>
            <a:ext cx="385038" cy="258779"/>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6"/>
          <p:cNvSpPr/>
          <p:nvPr/>
        </p:nvSpPr>
        <p:spPr>
          <a:xfrm flipH="1">
            <a:off x="7505659" y="2342416"/>
            <a:ext cx="385038" cy="258779"/>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6"/>
          <p:cNvSpPr/>
          <p:nvPr/>
        </p:nvSpPr>
        <p:spPr>
          <a:xfrm flipH="1">
            <a:off x="7497877" y="2476547"/>
            <a:ext cx="384903" cy="258824"/>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6"/>
          <p:cNvSpPr/>
          <p:nvPr/>
        </p:nvSpPr>
        <p:spPr>
          <a:xfrm flipH="1">
            <a:off x="7490005" y="2610768"/>
            <a:ext cx="385038" cy="258824"/>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6"/>
          <p:cNvSpPr/>
          <p:nvPr/>
        </p:nvSpPr>
        <p:spPr>
          <a:xfrm flipH="1">
            <a:off x="7311776" y="2178811"/>
            <a:ext cx="96427" cy="33463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6"/>
          <p:cNvSpPr/>
          <p:nvPr/>
        </p:nvSpPr>
        <p:spPr>
          <a:xfrm flipH="1">
            <a:off x="7307214" y="2529905"/>
            <a:ext cx="80639" cy="59618"/>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6"/>
          <p:cNvSpPr/>
          <p:nvPr/>
        </p:nvSpPr>
        <p:spPr>
          <a:xfrm flipH="1">
            <a:off x="7137841" y="2205691"/>
            <a:ext cx="89092" cy="207121"/>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6"/>
          <p:cNvSpPr/>
          <p:nvPr/>
        </p:nvSpPr>
        <p:spPr>
          <a:xfrm flipH="1">
            <a:off x="7138422" y="2205691"/>
            <a:ext cx="87929" cy="207121"/>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6"/>
          <p:cNvSpPr/>
          <p:nvPr/>
        </p:nvSpPr>
        <p:spPr>
          <a:xfrm flipH="1">
            <a:off x="7133413" y="2429317"/>
            <a:ext cx="80639" cy="59618"/>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6"/>
          <p:cNvSpPr/>
          <p:nvPr/>
        </p:nvSpPr>
        <p:spPr>
          <a:xfrm flipH="1">
            <a:off x="6963995" y="1900664"/>
            <a:ext cx="100273" cy="411649"/>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6"/>
          <p:cNvSpPr/>
          <p:nvPr/>
        </p:nvSpPr>
        <p:spPr>
          <a:xfrm flipH="1">
            <a:off x="6964487" y="1900664"/>
            <a:ext cx="99334" cy="411649"/>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6"/>
          <p:cNvSpPr/>
          <p:nvPr/>
        </p:nvSpPr>
        <p:spPr>
          <a:xfrm flipH="1">
            <a:off x="6959612" y="2328775"/>
            <a:ext cx="80505" cy="59618"/>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6"/>
          <p:cNvSpPr/>
          <p:nvPr/>
        </p:nvSpPr>
        <p:spPr>
          <a:xfrm flipH="1">
            <a:off x="6790238" y="1952456"/>
            <a:ext cx="91418" cy="259316"/>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6"/>
          <p:cNvSpPr/>
          <p:nvPr/>
        </p:nvSpPr>
        <p:spPr>
          <a:xfrm flipH="1">
            <a:off x="6790685" y="1952546"/>
            <a:ext cx="90345" cy="259271"/>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6"/>
          <p:cNvSpPr/>
          <p:nvPr/>
        </p:nvSpPr>
        <p:spPr>
          <a:xfrm flipH="1">
            <a:off x="6785676" y="2228188"/>
            <a:ext cx="80594" cy="59663"/>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6"/>
          <p:cNvSpPr/>
          <p:nvPr/>
        </p:nvSpPr>
        <p:spPr>
          <a:xfrm flipH="1">
            <a:off x="5347500" y="2436071"/>
            <a:ext cx="257303" cy="278100"/>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6"/>
          <p:cNvSpPr/>
          <p:nvPr/>
        </p:nvSpPr>
        <p:spPr>
          <a:xfrm flipH="1">
            <a:off x="5501533" y="1627393"/>
            <a:ext cx="276624" cy="869991"/>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6"/>
          <p:cNvSpPr/>
          <p:nvPr/>
        </p:nvSpPr>
        <p:spPr>
          <a:xfrm flipH="1">
            <a:off x="5501533" y="1627393"/>
            <a:ext cx="227069" cy="869991"/>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6"/>
          <p:cNvSpPr/>
          <p:nvPr/>
        </p:nvSpPr>
        <p:spPr>
          <a:xfrm flipH="1">
            <a:off x="6065067" y="3665748"/>
            <a:ext cx="104030" cy="177961"/>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6"/>
          <p:cNvSpPr/>
          <p:nvPr/>
        </p:nvSpPr>
        <p:spPr>
          <a:xfrm flipH="1">
            <a:off x="5634903" y="3520704"/>
            <a:ext cx="109084" cy="191915"/>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6"/>
          <p:cNvSpPr/>
          <p:nvPr/>
        </p:nvSpPr>
        <p:spPr>
          <a:xfrm flipH="1">
            <a:off x="5621798" y="2374305"/>
            <a:ext cx="574672" cy="1394347"/>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6"/>
          <p:cNvSpPr/>
          <p:nvPr/>
        </p:nvSpPr>
        <p:spPr>
          <a:xfrm flipH="1">
            <a:off x="5928209" y="3777427"/>
            <a:ext cx="269826" cy="302520"/>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6"/>
          <p:cNvSpPr/>
          <p:nvPr/>
        </p:nvSpPr>
        <p:spPr>
          <a:xfrm flipH="1">
            <a:off x="5386008" y="3673709"/>
            <a:ext cx="396890" cy="20439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6"/>
          <p:cNvSpPr/>
          <p:nvPr/>
        </p:nvSpPr>
        <p:spPr>
          <a:xfrm flipH="1">
            <a:off x="5740409" y="2556650"/>
            <a:ext cx="144820" cy="488442"/>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6"/>
          <p:cNvSpPr/>
          <p:nvPr/>
        </p:nvSpPr>
        <p:spPr>
          <a:xfrm flipH="1">
            <a:off x="5643847" y="1629987"/>
            <a:ext cx="484998" cy="819943"/>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6"/>
          <p:cNvSpPr/>
          <p:nvPr/>
        </p:nvSpPr>
        <p:spPr>
          <a:xfrm flipH="1">
            <a:off x="5632309" y="1611873"/>
            <a:ext cx="191781" cy="868336"/>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6"/>
          <p:cNvSpPr/>
          <p:nvPr/>
        </p:nvSpPr>
        <p:spPr>
          <a:xfrm flipH="1">
            <a:off x="5898243" y="1611873"/>
            <a:ext cx="277250" cy="872898"/>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6"/>
          <p:cNvSpPr/>
          <p:nvPr/>
        </p:nvSpPr>
        <p:spPr>
          <a:xfrm flipH="1">
            <a:off x="6104157" y="1678782"/>
            <a:ext cx="824461" cy="466169"/>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6"/>
          <p:cNvSpPr/>
          <p:nvPr/>
        </p:nvSpPr>
        <p:spPr>
          <a:xfrm flipH="1">
            <a:off x="6046193" y="1635801"/>
            <a:ext cx="633217" cy="519034"/>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6"/>
          <p:cNvSpPr/>
          <p:nvPr/>
        </p:nvSpPr>
        <p:spPr>
          <a:xfrm flipH="1">
            <a:off x="6065693" y="1635801"/>
            <a:ext cx="613716" cy="518989"/>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6"/>
          <p:cNvSpPr/>
          <p:nvPr/>
        </p:nvSpPr>
        <p:spPr>
          <a:xfrm flipH="1">
            <a:off x="5934739" y="1742963"/>
            <a:ext cx="81400" cy="269826"/>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6"/>
          <p:cNvSpPr/>
          <p:nvPr/>
        </p:nvSpPr>
        <p:spPr>
          <a:xfrm flipH="1">
            <a:off x="5670638" y="1725028"/>
            <a:ext cx="54162" cy="27814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6"/>
          <p:cNvSpPr/>
          <p:nvPr/>
        </p:nvSpPr>
        <p:spPr>
          <a:xfrm flipH="1">
            <a:off x="5663169" y="1150084"/>
            <a:ext cx="285793" cy="285614"/>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6"/>
          <p:cNvSpPr/>
          <p:nvPr/>
        </p:nvSpPr>
        <p:spPr>
          <a:xfrm flipH="1">
            <a:off x="5992076" y="1394463"/>
            <a:ext cx="60871" cy="149516"/>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6"/>
          <p:cNvSpPr/>
          <p:nvPr/>
        </p:nvSpPr>
        <p:spPr>
          <a:xfrm flipH="1">
            <a:off x="6009251" y="1238238"/>
            <a:ext cx="78045" cy="161323"/>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6"/>
          <p:cNvSpPr/>
          <p:nvPr/>
        </p:nvSpPr>
        <p:spPr>
          <a:xfrm flipH="1">
            <a:off x="5679001" y="1171552"/>
            <a:ext cx="430657" cy="559107"/>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6"/>
          <p:cNvSpPr/>
          <p:nvPr/>
        </p:nvSpPr>
        <p:spPr>
          <a:xfrm flipH="1">
            <a:off x="5663169" y="1129645"/>
            <a:ext cx="380207" cy="284630"/>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6"/>
          <p:cNvSpPr/>
          <p:nvPr/>
        </p:nvSpPr>
        <p:spPr>
          <a:xfrm flipH="1">
            <a:off x="6016228" y="1203263"/>
            <a:ext cx="60468" cy="45128"/>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6"/>
          <p:cNvSpPr/>
          <p:nvPr/>
        </p:nvSpPr>
        <p:spPr>
          <a:xfrm flipH="1">
            <a:off x="5834868" y="1514909"/>
            <a:ext cx="143701" cy="88690"/>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6"/>
          <p:cNvSpPr/>
          <p:nvPr/>
        </p:nvSpPr>
        <p:spPr>
          <a:xfrm flipH="1">
            <a:off x="5853697" y="1363424"/>
            <a:ext cx="31397" cy="32783"/>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6"/>
          <p:cNvSpPr/>
          <p:nvPr/>
        </p:nvSpPr>
        <p:spPr>
          <a:xfrm flipH="1">
            <a:off x="5870245" y="1309977"/>
            <a:ext cx="38732" cy="29161"/>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6"/>
          <p:cNvSpPr/>
          <p:nvPr/>
        </p:nvSpPr>
        <p:spPr>
          <a:xfrm flipH="1">
            <a:off x="5806110" y="1488431"/>
            <a:ext cx="39403" cy="26522"/>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
          <p:cNvSpPr/>
          <p:nvPr/>
        </p:nvSpPr>
        <p:spPr>
          <a:xfrm flipH="1">
            <a:off x="5707268" y="1302061"/>
            <a:ext cx="36988" cy="31621"/>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6"/>
          <p:cNvSpPr/>
          <p:nvPr/>
        </p:nvSpPr>
        <p:spPr>
          <a:xfrm flipH="1">
            <a:off x="5722921" y="1359041"/>
            <a:ext cx="31531" cy="32739"/>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6"/>
          <p:cNvSpPr/>
          <p:nvPr/>
        </p:nvSpPr>
        <p:spPr>
          <a:xfrm flipH="1">
            <a:off x="5748504" y="1360562"/>
            <a:ext cx="54609" cy="94459"/>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6"/>
          <p:cNvSpPr/>
          <p:nvPr/>
        </p:nvSpPr>
        <p:spPr>
          <a:xfrm flipH="1">
            <a:off x="5786028" y="1679587"/>
            <a:ext cx="148755" cy="7594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6"/>
          <p:cNvSpPr/>
          <p:nvPr/>
        </p:nvSpPr>
        <p:spPr>
          <a:xfrm flipH="1">
            <a:off x="5786028" y="1679587"/>
            <a:ext cx="148755" cy="72544"/>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6"/>
          <p:cNvSpPr/>
          <p:nvPr/>
        </p:nvSpPr>
        <p:spPr>
          <a:xfrm flipH="1">
            <a:off x="5803247" y="1706646"/>
            <a:ext cx="85917" cy="84575"/>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6"/>
          <p:cNvSpPr/>
          <p:nvPr/>
        </p:nvSpPr>
        <p:spPr>
          <a:xfrm flipH="1">
            <a:off x="5763845" y="1785228"/>
            <a:ext cx="112126" cy="417642"/>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6"/>
          <p:cNvSpPr/>
          <p:nvPr/>
        </p:nvSpPr>
        <p:spPr>
          <a:xfrm flipH="1">
            <a:off x="5820288" y="1785228"/>
            <a:ext cx="45" cy="224"/>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6"/>
          <p:cNvSpPr/>
          <p:nvPr/>
        </p:nvSpPr>
        <p:spPr>
          <a:xfrm flipH="1">
            <a:off x="5819483" y="1785989"/>
            <a:ext cx="626" cy="3846"/>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6"/>
          <p:cNvSpPr/>
          <p:nvPr/>
        </p:nvSpPr>
        <p:spPr>
          <a:xfrm flipH="1">
            <a:off x="5819483" y="1785228"/>
            <a:ext cx="35959" cy="13283"/>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6"/>
          <p:cNvSpPr/>
          <p:nvPr/>
        </p:nvSpPr>
        <p:spPr>
          <a:xfrm flipH="1">
            <a:off x="5843813" y="1577077"/>
            <a:ext cx="189500" cy="195269"/>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6"/>
          <p:cNvSpPr/>
          <p:nvPr/>
        </p:nvSpPr>
        <p:spPr>
          <a:xfrm flipH="1">
            <a:off x="5772656" y="1592462"/>
            <a:ext cx="71202" cy="146161"/>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7"/>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21" name="Google Shape;621;p17"/>
          <p:cNvSpPr txBox="1"/>
          <p:nvPr/>
        </p:nvSpPr>
        <p:spPr>
          <a:xfrm>
            <a:off x="1350044" y="974637"/>
            <a:ext cx="646399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U-Net is a popular convolutional neural network (CNN) architecture designed for biomedical image segmentation tasks</a:t>
            </a:r>
            <a:r>
              <a:rPr b="0" i="0" lang="en-US" sz="1400" u="none" cap="none" strike="noStrike">
                <a:solidFill>
                  <a:srgbClr val="D1D5DB"/>
                </a:solidFill>
                <a:latin typeface="Arial"/>
                <a:ea typeface="Arial"/>
                <a:cs typeface="Arial"/>
                <a:sym typeface="Arial"/>
              </a:rPr>
              <a:t>.</a:t>
            </a:r>
            <a:endParaRPr b="0" i="0" sz="1400" u="none" cap="none" strike="noStrike">
              <a:solidFill>
                <a:srgbClr val="000000"/>
              </a:solidFill>
              <a:latin typeface="Montserrat"/>
              <a:ea typeface="Montserrat"/>
              <a:cs typeface="Montserrat"/>
              <a:sym typeface="Montserrat"/>
            </a:endParaRPr>
          </a:p>
        </p:txBody>
      </p:sp>
      <p:sp>
        <p:nvSpPr>
          <p:cNvPr id="622" name="Google Shape;622;p17"/>
          <p:cNvSpPr txBox="1"/>
          <p:nvPr/>
        </p:nvSpPr>
        <p:spPr>
          <a:xfrm>
            <a:off x="1340005" y="1635121"/>
            <a:ext cx="6463990"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The architecture is named after its U-shaped structure, which consists of a contracting path (left side) and an expanding path (right side).</a:t>
            </a:r>
            <a:endParaRPr b="0" i="0" sz="1400" u="none" cap="none" strike="noStrike">
              <a:solidFill>
                <a:schemeClr val="dk1"/>
              </a:solidFill>
              <a:latin typeface="Montserrat"/>
              <a:ea typeface="Montserrat"/>
              <a:cs typeface="Montserrat"/>
              <a:sym typeface="Montserrat"/>
            </a:endParaRPr>
          </a:p>
        </p:txBody>
      </p:sp>
      <p:sp>
        <p:nvSpPr>
          <p:cNvPr id="623" name="Google Shape;623;p17"/>
          <p:cNvSpPr txBox="1"/>
          <p:nvPr/>
        </p:nvSpPr>
        <p:spPr>
          <a:xfrm>
            <a:off x="1340005" y="2511049"/>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CONTRACTING PATH</a:t>
            </a:r>
            <a:endParaRPr/>
          </a:p>
        </p:txBody>
      </p:sp>
      <p:sp>
        <p:nvSpPr>
          <p:cNvPr id="624" name="Google Shape;624;p17"/>
          <p:cNvSpPr txBox="1"/>
          <p:nvPr/>
        </p:nvSpPr>
        <p:spPr>
          <a:xfrm>
            <a:off x="1350044" y="2818826"/>
            <a:ext cx="6463990"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The contracting path captures the context and learns feature representations at different scales.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It consists of a series of convolutional layers followed by max-pooling operations to reduce spatial dimensions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8"/>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30" name="Google Shape;630;p18"/>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EXPANDING PATH</a:t>
            </a:r>
            <a:endParaRPr/>
          </a:p>
        </p:txBody>
      </p:sp>
      <p:sp>
        <p:nvSpPr>
          <p:cNvPr id="631" name="Google Shape;631;p18"/>
          <p:cNvSpPr txBox="1"/>
          <p:nvPr/>
        </p:nvSpPr>
        <p:spPr>
          <a:xfrm>
            <a:off x="1350044" y="1309011"/>
            <a:ext cx="6463990"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The expanding path recovers the spatial resolution and generates segmentation masks.</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It consists of a series of upsampling and concatenation operations, followed by convolutional layers</a:t>
            </a:r>
            <a:r>
              <a:rPr b="0" i="0" lang="en-US" sz="1400" u="none" cap="none" strike="noStrike">
                <a:solidFill>
                  <a:srgbClr val="D1D5DB"/>
                </a:solidFill>
                <a:latin typeface="Arial"/>
                <a:ea typeface="Arial"/>
                <a:cs typeface="Arial"/>
                <a:sym typeface="Arial"/>
              </a:rPr>
              <a:t>.</a:t>
            </a:r>
            <a:endParaRPr/>
          </a:p>
        </p:txBody>
      </p:sp>
      <p:sp>
        <p:nvSpPr>
          <p:cNvPr id="632" name="Google Shape;632;p18"/>
          <p:cNvSpPr txBox="1"/>
          <p:nvPr/>
        </p:nvSpPr>
        <p:spPr>
          <a:xfrm>
            <a:off x="1340005" y="2595236"/>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SKIP CONNECTIONS</a:t>
            </a:r>
            <a:endParaRPr/>
          </a:p>
        </p:txBody>
      </p:sp>
      <p:sp>
        <p:nvSpPr>
          <p:cNvPr id="633" name="Google Shape;633;p18"/>
          <p:cNvSpPr txBox="1"/>
          <p:nvPr/>
        </p:nvSpPr>
        <p:spPr>
          <a:xfrm>
            <a:off x="1340005" y="2903013"/>
            <a:ext cx="6463990"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Skip connections are used to combine the feature maps from the contracting path with the corresponding feature maps in the expanding path.</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These connections help in preserving fine-grained details and aid in precise localization</a:t>
            </a:r>
            <a:r>
              <a:rPr b="0" i="0" lang="en-US" sz="1400" u="none" cap="none" strike="noStrike">
                <a:solidFill>
                  <a:srgbClr val="D1D5DB"/>
                </a:solidFill>
                <a:latin typeface="Arial"/>
                <a:ea typeface="Arial"/>
                <a:cs typeface="Arial"/>
                <a:sym typeface="Arial"/>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9"/>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pic>
        <p:nvPicPr>
          <p:cNvPr id="639" name="Google Shape;639;p19"/>
          <p:cNvPicPr preferRelativeResize="0"/>
          <p:nvPr/>
        </p:nvPicPr>
        <p:blipFill rotWithShape="1">
          <a:blip r:embed="rId3">
            <a:alphaModFix/>
          </a:blip>
          <a:srcRect b="0" l="0" r="0" t="0"/>
          <a:stretch/>
        </p:blipFill>
        <p:spPr>
          <a:xfrm>
            <a:off x="1657814" y="1093194"/>
            <a:ext cx="5694466" cy="371693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5" name="Shape 65"/>
        <p:cNvGrpSpPr/>
        <p:nvPr/>
      </p:nvGrpSpPr>
      <p:grpSpPr>
        <a:xfrm>
          <a:off x="0" y="0"/>
          <a:ext cx="0" cy="0"/>
          <a:chOff x="0" y="0"/>
          <a:chExt cx="0" cy="0"/>
        </a:xfrm>
      </p:grpSpPr>
      <p:sp>
        <p:nvSpPr>
          <p:cNvPr id="66" name="Google Shape;66;p2"/>
          <p:cNvSpPr txBox="1"/>
          <p:nvPr>
            <p:ph type="title"/>
          </p:nvPr>
        </p:nvSpPr>
        <p:spPr>
          <a:xfrm>
            <a:off x="607642" y="483494"/>
            <a:ext cx="8043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01</a:t>
            </a:r>
            <a:endParaRPr/>
          </a:p>
        </p:txBody>
      </p:sp>
      <p:sp>
        <p:nvSpPr>
          <p:cNvPr id="67" name="Google Shape;67;p2"/>
          <p:cNvSpPr txBox="1"/>
          <p:nvPr>
            <p:ph idx="16" type="title"/>
          </p:nvPr>
        </p:nvSpPr>
        <p:spPr>
          <a:xfrm>
            <a:off x="2207756" y="3657410"/>
            <a:ext cx="12120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solidFill>
                  <a:srgbClr val="37474F"/>
                </a:solidFill>
              </a:rPr>
              <a:t>05</a:t>
            </a:r>
            <a:endParaRPr>
              <a:solidFill>
                <a:srgbClr val="37474F"/>
              </a:solidFill>
            </a:endParaRPr>
          </a:p>
        </p:txBody>
      </p:sp>
      <p:sp>
        <p:nvSpPr>
          <p:cNvPr id="68" name="Google Shape;68;p2"/>
          <p:cNvSpPr txBox="1"/>
          <p:nvPr>
            <p:ph idx="17" type="title"/>
          </p:nvPr>
        </p:nvSpPr>
        <p:spPr>
          <a:xfrm>
            <a:off x="607642" y="1886125"/>
            <a:ext cx="8043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03</a:t>
            </a:r>
            <a:endParaRPr/>
          </a:p>
        </p:txBody>
      </p:sp>
      <p:sp>
        <p:nvSpPr>
          <p:cNvPr id="69" name="Google Shape;69;p2"/>
          <p:cNvSpPr txBox="1"/>
          <p:nvPr>
            <p:ph idx="18" type="title"/>
          </p:nvPr>
        </p:nvSpPr>
        <p:spPr>
          <a:xfrm>
            <a:off x="3333707" y="483494"/>
            <a:ext cx="8556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t>02</a:t>
            </a:r>
            <a:endParaRPr/>
          </a:p>
        </p:txBody>
      </p:sp>
      <p:sp>
        <p:nvSpPr>
          <p:cNvPr id="70" name="Google Shape;70;p2"/>
          <p:cNvSpPr txBox="1"/>
          <p:nvPr>
            <p:ph idx="19" type="title"/>
          </p:nvPr>
        </p:nvSpPr>
        <p:spPr>
          <a:xfrm>
            <a:off x="5632779" y="3646354"/>
            <a:ext cx="12120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solidFill>
                  <a:srgbClr val="37474F"/>
                </a:solidFill>
              </a:rPr>
              <a:t>06</a:t>
            </a:r>
            <a:endParaRPr>
              <a:solidFill>
                <a:srgbClr val="37474F"/>
              </a:solidFill>
            </a:endParaRPr>
          </a:p>
        </p:txBody>
      </p:sp>
      <p:sp>
        <p:nvSpPr>
          <p:cNvPr id="71" name="Google Shape;71;p2"/>
          <p:cNvSpPr txBox="1"/>
          <p:nvPr>
            <p:ph idx="20" type="title"/>
          </p:nvPr>
        </p:nvSpPr>
        <p:spPr>
          <a:xfrm>
            <a:off x="5632779" y="2283003"/>
            <a:ext cx="12120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6000"/>
              <a:buNone/>
            </a:pPr>
            <a:r>
              <a:rPr lang="en-US">
                <a:solidFill>
                  <a:srgbClr val="37474F"/>
                </a:solidFill>
              </a:rPr>
              <a:t>04</a:t>
            </a:r>
            <a:endParaRPr>
              <a:solidFill>
                <a:srgbClr val="37474F"/>
              </a:solidFill>
            </a:endParaRPr>
          </a:p>
        </p:txBody>
      </p:sp>
      <p:sp>
        <p:nvSpPr>
          <p:cNvPr id="72" name="Google Shape;72;p2"/>
          <p:cNvSpPr txBox="1"/>
          <p:nvPr>
            <p:ph idx="4" type="subTitle"/>
          </p:nvPr>
        </p:nvSpPr>
        <p:spPr>
          <a:xfrm>
            <a:off x="1392142" y="579250"/>
            <a:ext cx="1759936" cy="57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600">
                <a:latin typeface="Montserrat SemiBold"/>
                <a:ea typeface="Montserrat SemiBold"/>
                <a:cs typeface="Montserrat SemiBold"/>
                <a:sym typeface="Montserrat SemiBold"/>
              </a:rPr>
              <a:t>PROBLEM </a:t>
            </a:r>
            <a:endParaRPr/>
          </a:p>
          <a:p>
            <a:pPr indent="0" lvl="0" marL="0" rtl="0" algn="l">
              <a:lnSpc>
                <a:spcPct val="100000"/>
              </a:lnSpc>
              <a:spcBef>
                <a:spcPts val="0"/>
              </a:spcBef>
              <a:spcAft>
                <a:spcPts val="0"/>
              </a:spcAft>
              <a:buSzPts val="1800"/>
              <a:buNone/>
            </a:pPr>
            <a:r>
              <a:rPr b="1" lang="en-US" sz="1600">
                <a:latin typeface="Montserrat SemiBold"/>
                <a:ea typeface="Montserrat SemiBold"/>
                <a:cs typeface="Montserrat SemiBold"/>
                <a:sym typeface="Montserrat SemiBold"/>
              </a:rPr>
              <a:t>STATEMENT</a:t>
            </a:r>
            <a:endParaRPr/>
          </a:p>
        </p:txBody>
      </p:sp>
      <p:sp>
        <p:nvSpPr>
          <p:cNvPr id="73" name="Google Shape;73;p2"/>
          <p:cNvSpPr txBox="1"/>
          <p:nvPr>
            <p:ph idx="5" type="subTitle"/>
          </p:nvPr>
        </p:nvSpPr>
        <p:spPr>
          <a:xfrm>
            <a:off x="3333707" y="3662810"/>
            <a:ext cx="2832361" cy="57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600">
                <a:solidFill>
                  <a:srgbClr val="37474F"/>
                </a:solidFill>
                <a:latin typeface="Montserrat SemiBold"/>
                <a:ea typeface="Montserrat SemiBold"/>
                <a:cs typeface="Montserrat SemiBold"/>
                <a:sym typeface="Montserrat SemiBold"/>
              </a:rPr>
              <a:t>UNET ARCHITECTURE, VGG AND RESNET</a:t>
            </a:r>
            <a:endParaRPr b="1" sz="1600">
              <a:solidFill>
                <a:srgbClr val="37474F"/>
              </a:solidFill>
              <a:latin typeface="Montserrat SemiBold"/>
              <a:ea typeface="Montserrat SemiBold"/>
              <a:cs typeface="Montserrat SemiBold"/>
              <a:sym typeface="Montserrat SemiBold"/>
            </a:endParaRPr>
          </a:p>
        </p:txBody>
      </p:sp>
      <p:sp>
        <p:nvSpPr>
          <p:cNvPr id="74" name="Google Shape;74;p2"/>
          <p:cNvSpPr txBox="1"/>
          <p:nvPr>
            <p:ph idx="6" type="subTitle"/>
          </p:nvPr>
        </p:nvSpPr>
        <p:spPr>
          <a:xfrm>
            <a:off x="1392141" y="1969950"/>
            <a:ext cx="2147840" cy="57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600">
                <a:latin typeface="Montserrat SemiBold"/>
                <a:ea typeface="Montserrat SemiBold"/>
                <a:cs typeface="Montserrat SemiBold"/>
                <a:sym typeface="Montserrat SemiBold"/>
              </a:rPr>
              <a:t>UNDERSTANDING THE DATA</a:t>
            </a:r>
            <a:endParaRPr/>
          </a:p>
        </p:txBody>
      </p:sp>
      <p:sp>
        <p:nvSpPr>
          <p:cNvPr id="75" name="Google Shape;75;p2"/>
          <p:cNvSpPr txBox="1"/>
          <p:nvPr>
            <p:ph idx="1" type="subTitle"/>
          </p:nvPr>
        </p:nvSpPr>
        <p:spPr>
          <a:xfrm>
            <a:off x="6825175" y="3662810"/>
            <a:ext cx="1890877" cy="57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600">
                <a:solidFill>
                  <a:srgbClr val="37474F"/>
                </a:solidFill>
                <a:latin typeface="Montserrat SemiBold"/>
                <a:ea typeface="Montserrat SemiBold"/>
                <a:cs typeface="Montserrat SemiBold"/>
                <a:sym typeface="Montserrat SemiBold"/>
              </a:rPr>
              <a:t>RESULT AND CONCLUSION</a:t>
            </a:r>
            <a:endParaRPr b="1" sz="1600">
              <a:solidFill>
                <a:srgbClr val="37474F"/>
              </a:solidFill>
              <a:latin typeface="Montserrat SemiBold"/>
              <a:ea typeface="Montserrat SemiBold"/>
              <a:cs typeface="Montserrat SemiBold"/>
              <a:sym typeface="Montserrat SemiBold"/>
            </a:endParaRPr>
          </a:p>
        </p:txBody>
      </p:sp>
      <p:sp>
        <p:nvSpPr>
          <p:cNvPr id="76" name="Google Shape;76;p2"/>
          <p:cNvSpPr txBox="1"/>
          <p:nvPr>
            <p:ph idx="2" type="subTitle"/>
          </p:nvPr>
        </p:nvSpPr>
        <p:spPr>
          <a:xfrm>
            <a:off x="6825175" y="2192532"/>
            <a:ext cx="2147840" cy="57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600">
                <a:solidFill>
                  <a:srgbClr val="37474F"/>
                </a:solidFill>
                <a:latin typeface="Montserrat SemiBold"/>
                <a:ea typeface="Montserrat SemiBold"/>
                <a:cs typeface="Montserrat SemiBold"/>
                <a:sym typeface="Montserrat SemiBold"/>
              </a:rPr>
              <a:t>METHODOLOGY</a:t>
            </a:r>
            <a:endParaRPr/>
          </a:p>
        </p:txBody>
      </p:sp>
      <p:sp>
        <p:nvSpPr>
          <p:cNvPr id="77" name="Google Shape;77;p2"/>
          <p:cNvSpPr txBox="1"/>
          <p:nvPr>
            <p:ph idx="3" type="subTitle"/>
          </p:nvPr>
        </p:nvSpPr>
        <p:spPr>
          <a:xfrm>
            <a:off x="4189488" y="579250"/>
            <a:ext cx="2330258" cy="57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b="1" lang="en-US" sz="1600">
                <a:latin typeface="Montserrat SemiBold"/>
                <a:ea typeface="Montserrat SemiBold"/>
                <a:cs typeface="Montserrat SemiBold"/>
                <a:sym typeface="Montserrat SemiBold"/>
              </a:rPr>
              <a:t>WHAT IS SEMANTIC SEGMENTATION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0"/>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45" name="Google Shape;645;p20"/>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LOSS FUNCTION</a:t>
            </a:r>
            <a:endParaRPr/>
          </a:p>
        </p:txBody>
      </p:sp>
      <p:sp>
        <p:nvSpPr>
          <p:cNvPr id="646" name="Google Shape;646;p20"/>
          <p:cNvSpPr txBox="1"/>
          <p:nvPr/>
        </p:nvSpPr>
        <p:spPr>
          <a:xfrm>
            <a:off x="1350044" y="1309011"/>
            <a:ext cx="646399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The U-Net architecture is typically trained using a pixel-wise loss function such as the dice coefficient or Cross Entropy.</a:t>
            </a:r>
            <a:endParaRPr/>
          </a:p>
        </p:txBody>
      </p:sp>
      <p:sp>
        <p:nvSpPr>
          <p:cNvPr id="647" name="Google Shape;647;p20"/>
          <p:cNvSpPr txBox="1"/>
          <p:nvPr/>
        </p:nvSpPr>
        <p:spPr>
          <a:xfrm>
            <a:off x="1340005" y="2113102"/>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ADVANTAGES</a:t>
            </a:r>
            <a:endParaRPr/>
          </a:p>
        </p:txBody>
      </p:sp>
      <p:sp>
        <p:nvSpPr>
          <p:cNvPr id="648" name="Google Shape;648;p20"/>
          <p:cNvSpPr txBox="1"/>
          <p:nvPr/>
        </p:nvSpPr>
        <p:spPr>
          <a:xfrm>
            <a:off x="1350044" y="2486306"/>
            <a:ext cx="6463990" cy="18158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U-Net has shown excellent performance in biomedical image segmentation due to its ability to capture both local and global context.</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It can handle a limited amount of labeled training data effectively.</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The skip connections enable precise segmentation and help overcome the limitations of vanishing gradients during training.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1"/>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54" name="Google Shape;654;p21"/>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BACKBONE</a:t>
            </a:r>
            <a:endParaRPr/>
          </a:p>
        </p:txBody>
      </p:sp>
      <p:sp>
        <p:nvSpPr>
          <p:cNvPr id="655" name="Google Shape;655;p21"/>
          <p:cNvSpPr txBox="1"/>
          <p:nvPr/>
        </p:nvSpPr>
        <p:spPr>
          <a:xfrm>
            <a:off x="1350044" y="1309011"/>
            <a:ext cx="6463990" cy="22467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The backbone in Unet architecture is referred to it’s Encoder/Contracting Path.</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Instead of using custom CNN model we can utilize Transfer learning and define the backbone of the Unet as Some Pretrained CNN models like ResNet, MobileNet, VGG etc.</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chemeClr val="dk1"/>
                </a:solidFill>
                <a:latin typeface="Montserrat"/>
                <a:ea typeface="Montserrat"/>
                <a:cs typeface="Montserrat"/>
                <a:sym typeface="Montserrat"/>
              </a:rPr>
              <a:t>In this Project we will be using ResNet 34 and MobileNetV2 as backbones of our network and the weights are Initialized to ImageNet weights.</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2"/>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61" name="Google Shape;661;p22"/>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RESNET 34</a:t>
            </a:r>
            <a:endParaRPr/>
          </a:p>
        </p:txBody>
      </p:sp>
      <p:sp>
        <p:nvSpPr>
          <p:cNvPr id="662" name="Google Shape;662;p22"/>
          <p:cNvSpPr txBox="1"/>
          <p:nvPr/>
        </p:nvSpPr>
        <p:spPr>
          <a:xfrm>
            <a:off x="1350044" y="1309011"/>
            <a:ext cx="6463990"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Deep Architecture:</a:t>
            </a:r>
            <a:endParaRPr/>
          </a:p>
          <a:p>
            <a:pPr indent="-285750" lvl="1" marL="7429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ResNet-34 consists of 34 layers, making it a relatively deep CNN architecture.</a:t>
            </a:r>
            <a:endParaRPr/>
          </a:p>
          <a:p>
            <a:pPr indent="-285750" lvl="1" marL="7429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The network is designed to tackle the challenge of training deep neural networks without suffering from the degradation problem, where accuracy saturates or even starts to degrade as the network depth increases.</a:t>
            </a:r>
            <a:endParaRPr/>
          </a:p>
          <a:p>
            <a:pPr indent="-209550" lvl="0" marL="285750" marR="0" rtl="0" algn="l">
              <a:lnSpc>
                <a:spcPct val="100000"/>
              </a:lnSpc>
              <a:spcBef>
                <a:spcPts val="0"/>
              </a:spcBef>
              <a:spcAft>
                <a:spcPts val="0"/>
              </a:spcAft>
              <a:buClr>
                <a:srgbClr val="000000"/>
              </a:buClr>
              <a:buSzPts val="1200"/>
              <a:buFont typeface="Montserrat"/>
              <a:buNone/>
            </a:pPr>
            <a:r>
              <a:t/>
            </a:r>
            <a:endParaRPr b="0"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Shortcut Connections: Shortcut connections (skip connections) in ResNet-34 help alleviate the vanishing gradient problem by providing direct paths for information flow between earlier and later layers. These connections facilitate the training of deep networks.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Residual Blocks: The network utilizes residual blocks, which contain skip connections (identity shortcuts). These connections allow the network to learn residual mappings and enable easier training of deep networks.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3"/>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68" name="Google Shape;668;p23"/>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RESNET 34 ARCHITECTURE</a:t>
            </a:r>
            <a:endParaRPr/>
          </a:p>
        </p:txBody>
      </p:sp>
      <p:pic>
        <p:nvPicPr>
          <p:cNvPr id="669" name="Google Shape;669;p23"/>
          <p:cNvPicPr preferRelativeResize="0"/>
          <p:nvPr/>
        </p:nvPicPr>
        <p:blipFill rotWithShape="1">
          <a:blip r:embed="rId3">
            <a:alphaModFix/>
          </a:blip>
          <a:srcRect b="0" l="0" r="0" t="0"/>
          <a:stretch/>
        </p:blipFill>
        <p:spPr>
          <a:xfrm>
            <a:off x="4680795" y="338993"/>
            <a:ext cx="2767552" cy="449672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4"/>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75" name="Google Shape;675;p24"/>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MOBILENET V2</a:t>
            </a:r>
            <a:endParaRPr/>
          </a:p>
        </p:txBody>
      </p:sp>
      <p:sp>
        <p:nvSpPr>
          <p:cNvPr id="676" name="Google Shape;676;p24"/>
          <p:cNvSpPr txBox="1"/>
          <p:nvPr/>
        </p:nvSpPr>
        <p:spPr>
          <a:xfrm>
            <a:off x="1350044" y="1309011"/>
            <a:ext cx="6463990" cy="230832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MobileNetV2 is an efficient convolutional neural network architecture designed for mobile and embedded vision applications. It builds upon the original MobileNet architecture and introduces improvements for better accuracy and efficiency</a:t>
            </a:r>
            <a:r>
              <a:rPr b="0" i="0" lang="en-US" sz="1200" u="none" cap="none" strike="noStrike">
                <a:solidFill>
                  <a:srgbClr val="000000"/>
                </a:solidFill>
                <a:latin typeface="Montserrat"/>
                <a:ea typeface="Montserrat"/>
                <a:cs typeface="Montserrat"/>
                <a:sym typeface="Montserrat"/>
              </a:rPr>
              <a:t>.</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Depthwise Separable Convolutions: The network splits convolutions into depthwise and pointwise convolutions, reducing the number of parameters and computational cost.</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MobileNetV2 utilized two types of bottleneck blocks: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p:txBody>
      </p:sp>
      <p:pic>
        <p:nvPicPr>
          <p:cNvPr id="677" name="Google Shape;677;p24"/>
          <p:cNvPicPr preferRelativeResize="0"/>
          <p:nvPr/>
        </p:nvPicPr>
        <p:blipFill rotWithShape="1">
          <a:blip r:embed="rId3">
            <a:alphaModFix/>
          </a:blip>
          <a:srcRect b="20598" l="0" r="0" t="4022"/>
          <a:stretch/>
        </p:blipFill>
        <p:spPr>
          <a:xfrm>
            <a:off x="3479180" y="3256926"/>
            <a:ext cx="1986858" cy="166409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25"/>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Unet architecture</a:t>
            </a:r>
            <a:endParaRPr/>
          </a:p>
        </p:txBody>
      </p:sp>
      <p:sp>
        <p:nvSpPr>
          <p:cNvPr id="683" name="Google Shape;683;p25"/>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MOBILENET V2 ARCHITECTURE</a:t>
            </a:r>
            <a:endParaRPr/>
          </a:p>
        </p:txBody>
      </p:sp>
      <p:sp>
        <p:nvSpPr>
          <p:cNvPr id="684" name="Google Shape;684;p25"/>
          <p:cNvSpPr txBox="1"/>
          <p:nvPr/>
        </p:nvSpPr>
        <p:spPr>
          <a:xfrm>
            <a:off x="1350044" y="1309011"/>
            <a:ext cx="64639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p:txBody>
      </p:sp>
      <p:pic>
        <p:nvPicPr>
          <p:cNvPr id="685" name="Google Shape;685;p25"/>
          <p:cNvPicPr preferRelativeResize="0"/>
          <p:nvPr/>
        </p:nvPicPr>
        <p:blipFill rotWithShape="1">
          <a:blip r:embed="rId3">
            <a:alphaModFix/>
          </a:blip>
          <a:srcRect b="0" l="0" r="0" t="0"/>
          <a:stretch/>
        </p:blipFill>
        <p:spPr>
          <a:xfrm>
            <a:off x="2861781" y="1472872"/>
            <a:ext cx="4241025" cy="312954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26"/>
          <p:cNvSpPr/>
          <p:nvPr/>
        </p:nvSpPr>
        <p:spPr>
          <a:xfrm flipH="1" rot="-368550">
            <a:off x="5205585" y="3359654"/>
            <a:ext cx="3053229" cy="931142"/>
          </a:xfrm>
          <a:prstGeom prst="ellipse">
            <a:avLst/>
          </a:pr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6"/>
          <p:cNvSpPr txBox="1"/>
          <p:nvPr>
            <p:ph idx="2" type="subTitle"/>
          </p:nvPr>
        </p:nvSpPr>
        <p:spPr>
          <a:xfrm flipH="1">
            <a:off x="438615" y="1129645"/>
            <a:ext cx="5172270" cy="153380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sz="3600">
                <a:solidFill>
                  <a:srgbClr val="23C7AC"/>
                </a:solidFill>
                <a:latin typeface="Montserrat ExtraBold"/>
                <a:ea typeface="Montserrat ExtraBold"/>
                <a:cs typeface="Montserrat ExtraBold"/>
                <a:sym typeface="Montserrat ExtraBold"/>
              </a:rPr>
              <a:t>RESULT AND CONCLUSIONS</a:t>
            </a:r>
            <a:endParaRPr sz="3600">
              <a:solidFill>
                <a:srgbClr val="23C7AC"/>
              </a:solidFill>
              <a:latin typeface="Montserrat ExtraBold"/>
              <a:ea typeface="Montserrat ExtraBold"/>
              <a:cs typeface="Montserrat ExtraBold"/>
              <a:sym typeface="Montserrat ExtraBold"/>
            </a:endParaRPr>
          </a:p>
        </p:txBody>
      </p:sp>
      <p:sp>
        <p:nvSpPr>
          <p:cNvPr id="692" name="Google Shape;692;p26"/>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6"/>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6"/>
          <p:cNvSpPr/>
          <p:nvPr/>
        </p:nvSpPr>
        <p:spPr>
          <a:xfrm flipH="1">
            <a:off x="6935415" y="3453348"/>
            <a:ext cx="473280" cy="287090"/>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6"/>
          <p:cNvSpPr/>
          <p:nvPr/>
        </p:nvSpPr>
        <p:spPr>
          <a:xfrm flipH="1">
            <a:off x="7521939" y="1657582"/>
            <a:ext cx="449799" cy="1817266"/>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6"/>
          <p:cNvSpPr/>
          <p:nvPr/>
        </p:nvSpPr>
        <p:spPr>
          <a:xfrm flipH="1">
            <a:off x="7476319" y="1654183"/>
            <a:ext cx="449486" cy="1820621"/>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6"/>
          <p:cNvSpPr/>
          <p:nvPr/>
        </p:nvSpPr>
        <p:spPr>
          <a:xfrm flipH="1">
            <a:off x="7431102" y="2540504"/>
            <a:ext cx="45396" cy="1584920"/>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6"/>
          <p:cNvSpPr/>
          <p:nvPr/>
        </p:nvSpPr>
        <p:spPr>
          <a:xfrm flipH="1">
            <a:off x="7385975" y="2540683"/>
            <a:ext cx="45351" cy="158474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6"/>
          <p:cNvSpPr/>
          <p:nvPr/>
        </p:nvSpPr>
        <p:spPr>
          <a:xfrm flipH="1">
            <a:off x="6846189" y="2358025"/>
            <a:ext cx="314148" cy="142967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6"/>
          <p:cNvSpPr/>
          <p:nvPr/>
        </p:nvSpPr>
        <p:spPr>
          <a:xfrm flipH="1">
            <a:off x="6801196" y="2358204"/>
            <a:ext cx="314014" cy="1429500"/>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6"/>
          <p:cNvSpPr/>
          <p:nvPr/>
        </p:nvSpPr>
        <p:spPr>
          <a:xfrm flipH="1">
            <a:off x="6890422" y="3453929"/>
            <a:ext cx="511251" cy="347200"/>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6"/>
          <p:cNvSpPr/>
          <p:nvPr/>
        </p:nvSpPr>
        <p:spPr>
          <a:xfrm flipH="1">
            <a:off x="6619925" y="2261911"/>
            <a:ext cx="1487285" cy="900940"/>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6"/>
          <p:cNvSpPr/>
          <p:nvPr/>
        </p:nvSpPr>
        <p:spPr>
          <a:xfrm flipH="1">
            <a:off x="6626455" y="2330832"/>
            <a:ext cx="1472884" cy="7799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6"/>
          <p:cNvSpPr/>
          <p:nvPr/>
        </p:nvSpPr>
        <p:spPr>
          <a:xfrm flipH="1">
            <a:off x="7927013" y="3159413"/>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6"/>
          <p:cNvSpPr/>
          <p:nvPr/>
        </p:nvSpPr>
        <p:spPr>
          <a:xfrm flipH="1">
            <a:off x="7927013" y="3005379"/>
            <a:ext cx="180197" cy="157566"/>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6"/>
          <p:cNvSpPr/>
          <p:nvPr/>
        </p:nvSpPr>
        <p:spPr>
          <a:xfrm flipH="1">
            <a:off x="7936539" y="3009807"/>
            <a:ext cx="162799" cy="99603"/>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6"/>
          <p:cNvSpPr/>
          <p:nvPr/>
        </p:nvSpPr>
        <p:spPr>
          <a:xfrm flipH="1">
            <a:off x="6665813" y="729935"/>
            <a:ext cx="1485809" cy="2351685"/>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6"/>
          <p:cNvSpPr/>
          <p:nvPr/>
        </p:nvSpPr>
        <p:spPr>
          <a:xfrm flipH="1">
            <a:off x="6754189" y="730024"/>
            <a:ext cx="1390769" cy="802724"/>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6"/>
          <p:cNvSpPr/>
          <p:nvPr/>
        </p:nvSpPr>
        <p:spPr>
          <a:xfrm flipH="1">
            <a:off x="6665813" y="784500"/>
            <a:ext cx="1395644" cy="2294616"/>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6"/>
          <p:cNvSpPr/>
          <p:nvPr/>
        </p:nvSpPr>
        <p:spPr>
          <a:xfrm flipH="1">
            <a:off x="7115791" y="881375"/>
            <a:ext cx="721056" cy="513667"/>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6"/>
          <p:cNvSpPr/>
          <p:nvPr/>
        </p:nvSpPr>
        <p:spPr>
          <a:xfrm flipH="1">
            <a:off x="7115791" y="977534"/>
            <a:ext cx="540725" cy="417463"/>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6"/>
          <p:cNvSpPr/>
          <p:nvPr/>
        </p:nvSpPr>
        <p:spPr>
          <a:xfrm flipH="1">
            <a:off x="7120353" y="881375"/>
            <a:ext cx="711933" cy="409547"/>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6"/>
          <p:cNvSpPr/>
          <p:nvPr/>
        </p:nvSpPr>
        <p:spPr>
          <a:xfrm flipH="1">
            <a:off x="7557495" y="1530652"/>
            <a:ext cx="355877" cy="436784"/>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6"/>
          <p:cNvSpPr/>
          <p:nvPr/>
        </p:nvSpPr>
        <p:spPr>
          <a:xfrm flipH="1">
            <a:off x="7625432" y="1530697"/>
            <a:ext cx="121249" cy="218437"/>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6"/>
          <p:cNvSpPr/>
          <p:nvPr/>
        </p:nvSpPr>
        <p:spPr>
          <a:xfrm flipH="1">
            <a:off x="7561342" y="1561736"/>
            <a:ext cx="34662" cy="222328"/>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6"/>
          <p:cNvSpPr/>
          <p:nvPr/>
        </p:nvSpPr>
        <p:spPr>
          <a:xfrm flipH="1">
            <a:off x="7561297" y="1539821"/>
            <a:ext cx="174159" cy="244243"/>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6"/>
          <p:cNvSpPr/>
          <p:nvPr/>
        </p:nvSpPr>
        <p:spPr>
          <a:xfrm flipH="1">
            <a:off x="6865197" y="1157598"/>
            <a:ext cx="613538" cy="390628"/>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6"/>
          <p:cNvSpPr/>
          <p:nvPr/>
        </p:nvSpPr>
        <p:spPr>
          <a:xfrm flipH="1">
            <a:off x="7430074" y="1610889"/>
            <a:ext cx="41728" cy="64717"/>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6"/>
          <p:cNvSpPr/>
          <p:nvPr/>
        </p:nvSpPr>
        <p:spPr>
          <a:xfrm flipH="1">
            <a:off x="6858175" y="1282874"/>
            <a:ext cx="527844" cy="341162"/>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6"/>
          <p:cNvSpPr/>
          <p:nvPr/>
        </p:nvSpPr>
        <p:spPr>
          <a:xfrm flipH="1">
            <a:off x="7424438" y="1737283"/>
            <a:ext cx="41728" cy="64672"/>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6"/>
          <p:cNvSpPr/>
          <p:nvPr/>
        </p:nvSpPr>
        <p:spPr>
          <a:xfrm flipH="1">
            <a:off x="7424886" y="1737372"/>
            <a:ext cx="40968" cy="64672"/>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6"/>
          <p:cNvSpPr/>
          <p:nvPr/>
        </p:nvSpPr>
        <p:spPr>
          <a:xfrm flipH="1">
            <a:off x="6852540" y="1409267"/>
            <a:ext cx="528023" cy="341207"/>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6"/>
          <p:cNvSpPr/>
          <p:nvPr/>
        </p:nvSpPr>
        <p:spPr>
          <a:xfrm flipH="1">
            <a:off x="7418848" y="1864795"/>
            <a:ext cx="41863" cy="64583"/>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6"/>
          <p:cNvSpPr/>
          <p:nvPr/>
        </p:nvSpPr>
        <p:spPr>
          <a:xfrm flipH="1">
            <a:off x="7419116" y="1864795"/>
            <a:ext cx="41236" cy="64628"/>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6"/>
          <p:cNvSpPr/>
          <p:nvPr/>
        </p:nvSpPr>
        <p:spPr>
          <a:xfrm flipH="1">
            <a:off x="6847083" y="1536690"/>
            <a:ext cx="527844" cy="341162"/>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6"/>
          <p:cNvSpPr/>
          <p:nvPr/>
        </p:nvSpPr>
        <p:spPr>
          <a:xfrm flipH="1">
            <a:off x="7574983" y="1947044"/>
            <a:ext cx="273270" cy="217095"/>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6"/>
          <p:cNvSpPr/>
          <p:nvPr/>
        </p:nvSpPr>
        <p:spPr>
          <a:xfrm flipH="1">
            <a:off x="7513396" y="2208151"/>
            <a:ext cx="385038" cy="258779"/>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6"/>
          <p:cNvSpPr/>
          <p:nvPr/>
        </p:nvSpPr>
        <p:spPr>
          <a:xfrm flipH="1">
            <a:off x="7505659" y="2342416"/>
            <a:ext cx="385038" cy="258779"/>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6"/>
          <p:cNvSpPr/>
          <p:nvPr/>
        </p:nvSpPr>
        <p:spPr>
          <a:xfrm flipH="1">
            <a:off x="7497877" y="2476547"/>
            <a:ext cx="384903" cy="258824"/>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6"/>
          <p:cNvSpPr/>
          <p:nvPr/>
        </p:nvSpPr>
        <p:spPr>
          <a:xfrm flipH="1">
            <a:off x="7490005" y="2610768"/>
            <a:ext cx="385038" cy="258824"/>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6"/>
          <p:cNvSpPr/>
          <p:nvPr/>
        </p:nvSpPr>
        <p:spPr>
          <a:xfrm flipH="1">
            <a:off x="7311776" y="2178811"/>
            <a:ext cx="96427" cy="33463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6"/>
          <p:cNvSpPr/>
          <p:nvPr/>
        </p:nvSpPr>
        <p:spPr>
          <a:xfrm flipH="1">
            <a:off x="7307214" y="2529905"/>
            <a:ext cx="80639" cy="59618"/>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6"/>
          <p:cNvSpPr/>
          <p:nvPr/>
        </p:nvSpPr>
        <p:spPr>
          <a:xfrm flipH="1">
            <a:off x="7137841" y="2205691"/>
            <a:ext cx="89092" cy="207121"/>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6"/>
          <p:cNvSpPr/>
          <p:nvPr/>
        </p:nvSpPr>
        <p:spPr>
          <a:xfrm flipH="1">
            <a:off x="7138422" y="2205691"/>
            <a:ext cx="87929" cy="207121"/>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6"/>
          <p:cNvSpPr/>
          <p:nvPr/>
        </p:nvSpPr>
        <p:spPr>
          <a:xfrm flipH="1">
            <a:off x="7133413" y="2429317"/>
            <a:ext cx="80639" cy="59618"/>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6"/>
          <p:cNvSpPr/>
          <p:nvPr/>
        </p:nvSpPr>
        <p:spPr>
          <a:xfrm flipH="1">
            <a:off x="6963995" y="1900664"/>
            <a:ext cx="100273" cy="411649"/>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6"/>
          <p:cNvSpPr/>
          <p:nvPr/>
        </p:nvSpPr>
        <p:spPr>
          <a:xfrm flipH="1">
            <a:off x="6964487" y="1900664"/>
            <a:ext cx="99334" cy="411649"/>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6"/>
          <p:cNvSpPr/>
          <p:nvPr/>
        </p:nvSpPr>
        <p:spPr>
          <a:xfrm flipH="1">
            <a:off x="6959612" y="2328775"/>
            <a:ext cx="80505" cy="59618"/>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6"/>
          <p:cNvSpPr/>
          <p:nvPr/>
        </p:nvSpPr>
        <p:spPr>
          <a:xfrm flipH="1">
            <a:off x="6790238" y="1952456"/>
            <a:ext cx="91418" cy="259316"/>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6"/>
          <p:cNvSpPr/>
          <p:nvPr/>
        </p:nvSpPr>
        <p:spPr>
          <a:xfrm flipH="1">
            <a:off x="6790685" y="1952546"/>
            <a:ext cx="90345" cy="259271"/>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6"/>
          <p:cNvSpPr/>
          <p:nvPr/>
        </p:nvSpPr>
        <p:spPr>
          <a:xfrm flipH="1">
            <a:off x="6785676" y="2228188"/>
            <a:ext cx="80594" cy="59663"/>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6"/>
          <p:cNvSpPr/>
          <p:nvPr/>
        </p:nvSpPr>
        <p:spPr>
          <a:xfrm flipH="1">
            <a:off x="5347500" y="2436071"/>
            <a:ext cx="257303" cy="278100"/>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6"/>
          <p:cNvSpPr/>
          <p:nvPr/>
        </p:nvSpPr>
        <p:spPr>
          <a:xfrm flipH="1">
            <a:off x="5501533" y="1627393"/>
            <a:ext cx="276624" cy="869991"/>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6"/>
          <p:cNvSpPr/>
          <p:nvPr/>
        </p:nvSpPr>
        <p:spPr>
          <a:xfrm flipH="1">
            <a:off x="5501533" y="1627393"/>
            <a:ext cx="227069" cy="869991"/>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6"/>
          <p:cNvSpPr/>
          <p:nvPr/>
        </p:nvSpPr>
        <p:spPr>
          <a:xfrm flipH="1">
            <a:off x="6065067" y="3665748"/>
            <a:ext cx="104030" cy="177961"/>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6"/>
          <p:cNvSpPr/>
          <p:nvPr/>
        </p:nvSpPr>
        <p:spPr>
          <a:xfrm flipH="1">
            <a:off x="5634903" y="3520704"/>
            <a:ext cx="109084" cy="191915"/>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6"/>
          <p:cNvSpPr/>
          <p:nvPr/>
        </p:nvSpPr>
        <p:spPr>
          <a:xfrm flipH="1">
            <a:off x="5621798" y="2374305"/>
            <a:ext cx="574672" cy="1394347"/>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6"/>
          <p:cNvSpPr/>
          <p:nvPr/>
        </p:nvSpPr>
        <p:spPr>
          <a:xfrm flipH="1">
            <a:off x="5928209" y="3777427"/>
            <a:ext cx="269826" cy="302520"/>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6"/>
          <p:cNvSpPr/>
          <p:nvPr/>
        </p:nvSpPr>
        <p:spPr>
          <a:xfrm flipH="1">
            <a:off x="5386008" y="3673709"/>
            <a:ext cx="396890" cy="20439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6"/>
          <p:cNvSpPr/>
          <p:nvPr/>
        </p:nvSpPr>
        <p:spPr>
          <a:xfrm flipH="1">
            <a:off x="5740409" y="2556650"/>
            <a:ext cx="144820" cy="488442"/>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6"/>
          <p:cNvSpPr/>
          <p:nvPr/>
        </p:nvSpPr>
        <p:spPr>
          <a:xfrm flipH="1">
            <a:off x="5643847" y="1629987"/>
            <a:ext cx="484998" cy="819943"/>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6"/>
          <p:cNvSpPr/>
          <p:nvPr/>
        </p:nvSpPr>
        <p:spPr>
          <a:xfrm flipH="1">
            <a:off x="5632309" y="1611873"/>
            <a:ext cx="191781" cy="868336"/>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6"/>
          <p:cNvSpPr/>
          <p:nvPr/>
        </p:nvSpPr>
        <p:spPr>
          <a:xfrm flipH="1">
            <a:off x="5898243" y="1611873"/>
            <a:ext cx="277250" cy="872898"/>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6"/>
          <p:cNvSpPr/>
          <p:nvPr/>
        </p:nvSpPr>
        <p:spPr>
          <a:xfrm flipH="1">
            <a:off x="6104157" y="1678782"/>
            <a:ext cx="824461" cy="466169"/>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6"/>
          <p:cNvSpPr/>
          <p:nvPr/>
        </p:nvSpPr>
        <p:spPr>
          <a:xfrm flipH="1">
            <a:off x="6046193" y="1635801"/>
            <a:ext cx="633217" cy="519034"/>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6"/>
          <p:cNvSpPr/>
          <p:nvPr/>
        </p:nvSpPr>
        <p:spPr>
          <a:xfrm flipH="1">
            <a:off x="6065693" y="1635801"/>
            <a:ext cx="613716" cy="518989"/>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6"/>
          <p:cNvSpPr/>
          <p:nvPr/>
        </p:nvSpPr>
        <p:spPr>
          <a:xfrm flipH="1">
            <a:off x="5934739" y="1742963"/>
            <a:ext cx="81400" cy="269826"/>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6"/>
          <p:cNvSpPr/>
          <p:nvPr/>
        </p:nvSpPr>
        <p:spPr>
          <a:xfrm flipH="1">
            <a:off x="5670638" y="1725028"/>
            <a:ext cx="54162" cy="27814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6"/>
          <p:cNvSpPr/>
          <p:nvPr/>
        </p:nvSpPr>
        <p:spPr>
          <a:xfrm flipH="1">
            <a:off x="5663169" y="1150084"/>
            <a:ext cx="285793" cy="285614"/>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6"/>
          <p:cNvSpPr/>
          <p:nvPr/>
        </p:nvSpPr>
        <p:spPr>
          <a:xfrm flipH="1">
            <a:off x="5992076" y="1394463"/>
            <a:ext cx="60871" cy="149516"/>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6"/>
          <p:cNvSpPr/>
          <p:nvPr/>
        </p:nvSpPr>
        <p:spPr>
          <a:xfrm flipH="1">
            <a:off x="6009251" y="1238238"/>
            <a:ext cx="78045" cy="161323"/>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6"/>
          <p:cNvSpPr/>
          <p:nvPr/>
        </p:nvSpPr>
        <p:spPr>
          <a:xfrm flipH="1">
            <a:off x="5679001" y="1171552"/>
            <a:ext cx="430657" cy="559107"/>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6"/>
          <p:cNvSpPr/>
          <p:nvPr/>
        </p:nvSpPr>
        <p:spPr>
          <a:xfrm flipH="1">
            <a:off x="5663169" y="1129645"/>
            <a:ext cx="380207" cy="284630"/>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6"/>
          <p:cNvSpPr/>
          <p:nvPr/>
        </p:nvSpPr>
        <p:spPr>
          <a:xfrm flipH="1">
            <a:off x="6016228" y="1203263"/>
            <a:ext cx="60468" cy="45128"/>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6"/>
          <p:cNvSpPr/>
          <p:nvPr/>
        </p:nvSpPr>
        <p:spPr>
          <a:xfrm flipH="1">
            <a:off x="5834868" y="1514909"/>
            <a:ext cx="143701" cy="88690"/>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6"/>
          <p:cNvSpPr/>
          <p:nvPr/>
        </p:nvSpPr>
        <p:spPr>
          <a:xfrm flipH="1">
            <a:off x="5853697" y="1363424"/>
            <a:ext cx="31397" cy="32783"/>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6"/>
          <p:cNvSpPr/>
          <p:nvPr/>
        </p:nvSpPr>
        <p:spPr>
          <a:xfrm flipH="1">
            <a:off x="5870245" y="1309977"/>
            <a:ext cx="38732" cy="29161"/>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26"/>
          <p:cNvSpPr/>
          <p:nvPr/>
        </p:nvSpPr>
        <p:spPr>
          <a:xfrm flipH="1">
            <a:off x="5806110" y="1488431"/>
            <a:ext cx="39403" cy="26522"/>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26"/>
          <p:cNvSpPr/>
          <p:nvPr/>
        </p:nvSpPr>
        <p:spPr>
          <a:xfrm flipH="1">
            <a:off x="5707268" y="1302061"/>
            <a:ext cx="36988" cy="31621"/>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26"/>
          <p:cNvSpPr/>
          <p:nvPr/>
        </p:nvSpPr>
        <p:spPr>
          <a:xfrm flipH="1">
            <a:off x="5722921" y="1359041"/>
            <a:ext cx="31531" cy="32739"/>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26"/>
          <p:cNvSpPr/>
          <p:nvPr/>
        </p:nvSpPr>
        <p:spPr>
          <a:xfrm flipH="1">
            <a:off x="5748504" y="1360562"/>
            <a:ext cx="54609" cy="94459"/>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26"/>
          <p:cNvSpPr/>
          <p:nvPr/>
        </p:nvSpPr>
        <p:spPr>
          <a:xfrm flipH="1">
            <a:off x="5786028" y="1679587"/>
            <a:ext cx="148755" cy="7594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26"/>
          <p:cNvSpPr/>
          <p:nvPr/>
        </p:nvSpPr>
        <p:spPr>
          <a:xfrm flipH="1">
            <a:off x="5786028" y="1679587"/>
            <a:ext cx="148755" cy="72544"/>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26"/>
          <p:cNvSpPr/>
          <p:nvPr/>
        </p:nvSpPr>
        <p:spPr>
          <a:xfrm flipH="1">
            <a:off x="5803247" y="1706646"/>
            <a:ext cx="85917" cy="84575"/>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26"/>
          <p:cNvSpPr/>
          <p:nvPr/>
        </p:nvSpPr>
        <p:spPr>
          <a:xfrm flipH="1">
            <a:off x="5763845" y="1785228"/>
            <a:ext cx="112126" cy="417642"/>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26"/>
          <p:cNvSpPr/>
          <p:nvPr/>
        </p:nvSpPr>
        <p:spPr>
          <a:xfrm flipH="1">
            <a:off x="5820288" y="1785228"/>
            <a:ext cx="45" cy="224"/>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26"/>
          <p:cNvSpPr/>
          <p:nvPr/>
        </p:nvSpPr>
        <p:spPr>
          <a:xfrm flipH="1">
            <a:off x="5819483" y="1785989"/>
            <a:ext cx="626" cy="3846"/>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26"/>
          <p:cNvSpPr/>
          <p:nvPr/>
        </p:nvSpPr>
        <p:spPr>
          <a:xfrm flipH="1">
            <a:off x="5819483" y="1785228"/>
            <a:ext cx="35959" cy="13283"/>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26"/>
          <p:cNvSpPr/>
          <p:nvPr/>
        </p:nvSpPr>
        <p:spPr>
          <a:xfrm flipH="1">
            <a:off x="5843813" y="1577077"/>
            <a:ext cx="189500" cy="195269"/>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26"/>
          <p:cNvSpPr/>
          <p:nvPr/>
        </p:nvSpPr>
        <p:spPr>
          <a:xfrm flipH="1">
            <a:off x="5772656" y="1592462"/>
            <a:ext cx="71202" cy="146161"/>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27"/>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RESULTS AND CONCLUSIONS</a:t>
            </a:r>
            <a:endParaRPr/>
          </a:p>
        </p:txBody>
      </p:sp>
      <p:sp>
        <p:nvSpPr>
          <p:cNvPr id="786" name="Google Shape;786;p27"/>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METRICS FOR EVALUATION</a:t>
            </a:r>
            <a:endParaRPr/>
          </a:p>
        </p:txBody>
      </p:sp>
      <p:sp>
        <p:nvSpPr>
          <p:cNvPr id="787" name="Google Shape;787;p27"/>
          <p:cNvSpPr txBox="1"/>
          <p:nvPr/>
        </p:nvSpPr>
        <p:spPr>
          <a:xfrm>
            <a:off x="1350044" y="1309011"/>
            <a:ext cx="6463990"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The models in our project are evaluated on four metrics which are: </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	1. Accuracy</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	2. Intersection Over Union (IoU)</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	3. Dice Sorenson Coefficient (or F1 Score)</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	4. Precision</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1" i="0" lang="en-US" sz="1200" u="none" cap="none" strike="noStrike">
                <a:solidFill>
                  <a:schemeClr val="dk1"/>
                </a:solidFill>
                <a:latin typeface="Montserrat"/>
                <a:ea typeface="Montserrat"/>
                <a:cs typeface="Montserrat"/>
                <a:sym typeface="Montserrat"/>
              </a:rPr>
              <a:t>Accuracy : </a:t>
            </a:r>
            <a:r>
              <a:rPr b="0" i="0" lang="en-US" sz="1200" u="none" cap="none" strike="noStrike">
                <a:solidFill>
                  <a:schemeClr val="dk1"/>
                </a:solidFill>
                <a:latin typeface="Montserrat"/>
                <a:ea typeface="Montserrat"/>
                <a:cs typeface="Montserrat"/>
                <a:sym typeface="Montserrat"/>
              </a:rPr>
              <a:t>Accuracy measures the ratio of correctly predicted samples to the total number of samples and provides a straightforward measure of overall correctness. However, it may not be suitable for imbalanced datasets or when the costs of false positives and false negatives differ.</a:t>
            </a:r>
            <a:endParaRPr/>
          </a:p>
          <a:p>
            <a:pPr indent="0" lvl="0" marL="0" marR="0" rtl="0" algn="l">
              <a:lnSpc>
                <a:spcPct val="100000"/>
              </a:lnSpc>
              <a:spcBef>
                <a:spcPts val="0"/>
              </a:spcBef>
              <a:spcAft>
                <a:spcPts val="0"/>
              </a:spcAft>
              <a:buNone/>
            </a:pPr>
            <a:r>
              <a:t/>
            </a:r>
            <a:endParaRPr b="1"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1" i="0" lang="en-US" sz="1200" u="none" cap="none" strike="noStrike">
                <a:solidFill>
                  <a:schemeClr val="dk1"/>
                </a:solidFill>
                <a:latin typeface="Montserrat"/>
                <a:ea typeface="Montserrat"/>
                <a:cs typeface="Montserrat"/>
                <a:sym typeface="Montserrat"/>
              </a:rPr>
              <a:t>IOU </a:t>
            </a:r>
            <a:r>
              <a:rPr b="0" i="0" lang="en-US" sz="1200" u="none" cap="none" strike="noStrike">
                <a:solidFill>
                  <a:schemeClr val="dk1"/>
                </a:solidFill>
                <a:latin typeface="Montserrat"/>
                <a:ea typeface="Montserrat"/>
                <a:cs typeface="Montserrat"/>
                <a:sym typeface="Montserrat"/>
              </a:rPr>
              <a:t>: IoU calculates the overlap between predicted and true regions in object detection and image segmentation tasks. It ranges from 0 to 1, with higher values indicating better alignment.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28"/>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RESULTS AND CONCLUSIONS</a:t>
            </a:r>
            <a:endParaRPr/>
          </a:p>
        </p:txBody>
      </p:sp>
      <p:sp>
        <p:nvSpPr>
          <p:cNvPr id="793" name="Google Shape;793;p28"/>
          <p:cNvSpPr txBox="1"/>
          <p:nvPr/>
        </p:nvSpPr>
        <p:spPr>
          <a:xfrm>
            <a:off x="1350044" y="959606"/>
            <a:ext cx="646399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1" i="0" lang="en-US" sz="1200" u="none" cap="none" strike="noStrike">
                <a:solidFill>
                  <a:schemeClr val="dk1"/>
                </a:solidFill>
                <a:latin typeface="Montserrat"/>
                <a:ea typeface="Montserrat"/>
                <a:cs typeface="Montserrat"/>
                <a:sym typeface="Montserrat"/>
              </a:rPr>
              <a:t>DICE COEFFICIENT : </a:t>
            </a:r>
            <a:r>
              <a:rPr b="0" i="0" lang="en-US" sz="1200" u="none" cap="none" strike="noStrike">
                <a:solidFill>
                  <a:schemeClr val="dk1"/>
                </a:solidFill>
                <a:latin typeface="Montserrat"/>
                <a:ea typeface="Montserrat"/>
                <a:cs typeface="Montserrat"/>
                <a:sym typeface="Montserrat"/>
              </a:rPr>
              <a:t>Dice coefficient measures the similarity between predicted and true segmentation masks. It ranges from 0 to 1, with 1 indicating a perfect match. Dice Coefficient is very similar to IoU, the only difference being that it is a lot more sensitive than IoU.</a:t>
            </a:r>
            <a:endParaRPr b="0" i="0" sz="1600" u="none" cap="none" strike="noStrike">
              <a:solidFill>
                <a:srgbClr val="D1D5DB"/>
              </a:solidFill>
              <a:latin typeface="Arial"/>
              <a:ea typeface="Arial"/>
              <a:cs typeface="Arial"/>
              <a:sym typeface="Arial"/>
            </a:endParaRPr>
          </a:p>
          <a:p>
            <a:pPr indent="-209550" lvl="0" marL="285750" marR="0" rtl="0" algn="l">
              <a:lnSpc>
                <a:spcPct val="100000"/>
              </a:lnSpc>
              <a:spcBef>
                <a:spcPts val="0"/>
              </a:spcBef>
              <a:spcAft>
                <a:spcPts val="0"/>
              </a:spcAft>
              <a:buClr>
                <a:srgbClr val="000000"/>
              </a:buClr>
              <a:buSzPts val="1200"/>
              <a:buFont typeface="Montserrat"/>
              <a:buNone/>
            </a:pPr>
            <a:r>
              <a:t/>
            </a:r>
            <a:endParaRPr b="1"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1" i="0" lang="en-US" sz="1200" u="none" cap="none" strike="noStrike">
                <a:solidFill>
                  <a:schemeClr val="dk1"/>
                </a:solidFill>
                <a:latin typeface="Montserrat"/>
                <a:ea typeface="Montserrat"/>
                <a:cs typeface="Montserrat"/>
                <a:sym typeface="Montserrat"/>
              </a:rPr>
              <a:t>PRECISION </a:t>
            </a:r>
            <a:r>
              <a:rPr b="0" i="0" lang="en-US" sz="1200" u="none" cap="none" strike="noStrike">
                <a:solidFill>
                  <a:schemeClr val="dk1"/>
                </a:solidFill>
                <a:latin typeface="Montserrat"/>
                <a:ea typeface="Montserrat"/>
                <a:cs typeface="Montserrat"/>
                <a:sym typeface="Montserrat"/>
              </a:rPr>
              <a:t>: Precision focuses on the accuracy of positive predictions, measuring the proportion of correctly predicted positive samples out of all samples predicted as positive. It is useful when minimizing false positives is important.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29"/>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RESULTS AND CONCLUSIONS</a:t>
            </a:r>
            <a:endParaRPr/>
          </a:p>
        </p:txBody>
      </p:sp>
      <p:sp>
        <p:nvSpPr>
          <p:cNvPr id="799" name="Google Shape;799;p29"/>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GRAPH PLOTS FOR RESNET</a:t>
            </a:r>
            <a:endParaRPr/>
          </a:p>
        </p:txBody>
      </p:sp>
      <p:sp>
        <p:nvSpPr>
          <p:cNvPr id="800" name="Google Shape;800;p29"/>
          <p:cNvSpPr txBox="1"/>
          <p:nvPr/>
        </p:nvSpPr>
        <p:spPr>
          <a:xfrm>
            <a:off x="1350044" y="1616788"/>
            <a:ext cx="2216488"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Montserrat"/>
                <a:ea typeface="Montserrat"/>
                <a:cs typeface="Montserrat"/>
                <a:sym typeface="Montserrat"/>
              </a:rPr>
              <a:t>Resnet Metrics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Accuracy – 95%</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IoU – 0.66</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Dice – 0.86</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Precision – 0.89</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p:txBody>
      </p:sp>
      <p:pic>
        <p:nvPicPr>
          <p:cNvPr id="801" name="Google Shape;801;p29"/>
          <p:cNvPicPr preferRelativeResize="0"/>
          <p:nvPr/>
        </p:nvPicPr>
        <p:blipFill rotWithShape="1">
          <a:blip r:embed="rId3">
            <a:alphaModFix/>
          </a:blip>
          <a:srcRect b="0" l="0" r="0" t="0"/>
          <a:stretch/>
        </p:blipFill>
        <p:spPr>
          <a:xfrm>
            <a:off x="3330496" y="1305554"/>
            <a:ext cx="5276777" cy="358067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3"/>
          <p:cNvSpPr/>
          <p:nvPr/>
        </p:nvSpPr>
        <p:spPr>
          <a:xfrm flipH="1" rot="-368550">
            <a:off x="5205585" y="3359654"/>
            <a:ext cx="3053229" cy="931142"/>
          </a:xfrm>
          <a:prstGeom prst="ellipse">
            <a:avLst/>
          </a:pr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txBox="1"/>
          <p:nvPr>
            <p:ph idx="2" type="subTitle"/>
          </p:nvPr>
        </p:nvSpPr>
        <p:spPr>
          <a:xfrm flipH="1">
            <a:off x="944925" y="1391780"/>
            <a:ext cx="3581917" cy="127167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sz="3600">
                <a:solidFill>
                  <a:srgbClr val="23C7AC"/>
                </a:solidFill>
                <a:latin typeface="Montserrat ExtraBold"/>
                <a:ea typeface="Montserrat ExtraBold"/>
                <a:cs typeface="Montserrat ExtraBold"/>
                <a:sym typeface="Montserrat ExtraBold"/>
              </a:rPr>
              <a:t>PROBLEM STATEMENT</a:t>
            </a:r>
            <a:endParaRPr sz="3600">
              <a:solidFill>
                <a:srgbClr val="23C7AC"/>
              </a:solidFill>
              <a:latin typeface="Montserrat ExtraBold"/>
              <a:ea typeface="Montserrat ExtraBold"/>
              <a:cs typeface="Montserrat ExtraBold"/>
              <a:sym typeface="Montserrat ExtraBold"/>
            </a:endParaRPr>
          </a:p>
        </p:txBody>
      </p:sp>
      <p:sp>
        <p:nvSpPr>
          <p:cNvPr id="84" name="Google Shape;84;p3"/>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flipH="1">
            <a:off x="6935415" y="3453348"/>
            <a:ext cx="473280" cy="287090"/>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
          <p:cNvSpPr/>
          <p:nvPr/>
        </p:nvSpPr>
        <p:spPr>
          <a:xfrm flipH="1">
            <a:off x="7521939" y="1657582"/>
            <a:ext cx="449799" cy="1817266"/>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flipH="1">
            <a:off x="7476319" y="1654183"/>
            <a:ext cx="449486" cy="1820621"/>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flipH="1">
            <a:off x="7431102" y="2540504"/>
            <a:ext cx="45396" cy="1584920"/>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flipH="1">
            <a:off x="7385975" y="2540683"/>
            <a:ext cx="45351" cy="158474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flipH="1">
            <a:off x="6846189" y="2358025"/>
            <a:ext cx="314148" cy="142967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flipH="1">
            <a:off x="6801196" y="2358204"/>
            <a:ext cx="314014" cy="1429500"/>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flipH="1">
            <a:off x="6890422" y="3453929"/>
            <a:ext cx="511251" cy="347200"/>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
          <p:cNvSpPr/>
          <p:nvPr/>
        </p:nvSpPr>
        <p:spPr>
          <a:xfrm flipH="1">
            <a:off x="6619925" y="2261911"/>
            <a:ext cx="1487285" cy="900940"/>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flipH="1">
            <a:off x="6626455" y="2330832"/>
            <a:ext cx="1472884" cy="7799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flipH="1">
            <a:off x="7927013" y="3159413"/>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
          <p:cNvSpPr/>
          <p:nvPr/>
        </p:nvSpPr>
        <p:spPr>
          <a:xfrm flipH="1">
            <a:off x="7927013" y="3005379"/>
            <a:ext cx="180197" cy="157566"/>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flipH="1">
            <a:off x="7936539" y="3009807"/>
            <a:ext cx="162799" cy="99603"/>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flipH="1">
            <a:off x="6665813" y="729935"/>
            <a:ext cx="1485809" cy="2351685"/>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flipH="1">
            <a:off x="6754189" y="730024"/>
            <a:ext cx="1390769" cy="802724"/>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flipH="1">
            <a:off x="6665813" y="784500"/>
            <a:ext cx="1395644" cy="2294616"/>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flipH="1">
            <a:off x="7115791" y="881375"/>
            <a:ext cx="721056" cy="513667"/>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p:nvPr/>
        </p:nvSpPr>
        <p:spPr>
          <a:xfrm flipH="1">
            <a:off x="7115791" y="977534"/>
            <a:ext cx="540725" cy="417463"/>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flipH="1">
            <a:off x="7120353" y="881375"/>
            <a:ext cx="711933" cy="409547"/>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flipH="1">
            <a:off x="7557495" y="1530652"/>
            <a:ext cx="355877" cy="436784"/>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flipH="1">
            <a:off x="7625432" y="1530697"/>
            <a:ext cx="121249" cy="218437"/>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flipH="1">
            <a:off x="7561342" y="1561736"/>
            <a:ext cx="34662" cy="222328"/>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flipH="1">
            <a:off x="7561297" y="1539821"/>
            <a:ext cx="174159" cy="244243"/>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flipH="1">
            <a:off x="6865197" y="1157598"/>
            <a:ext cx="613538" cy="390628"/>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flipH="1">
            <a:off x="7430074" y="1610889"/>
            <a:ext cx="41728" cy="64717"/>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flipH="1">
            <a:off x="6858175" y="1282874"/>
            <a:ext cx="527844" cy="341162"/>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flipH="1">
            <a:off x="7424438" y="1737283"/>
            <a:ext cx="41728" cy="64672"/>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flipH="1">
            <a:off x="7424886" y="1737372"/>
            <a:ext cx="40968" cy="64672"/>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
          <p:cNvSpPr/>
          <p:nvPr/>
        </p:nvSpPr>
        <p:spPr>
          <a:xfrm flipH="1">
            <a:off x="6852540" y="1409267"/>
            <a:ext cx="528023" cy="341207"/>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flipH="1">
            <a:off x="7418848" y="1864795"/>
            <a:ext cx="41863" cy="64583"/>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
          <p:cNvSpPr/>
          <p:nvPr/>
        </p:nvSpPr>
        <p:spPr>
          <a:xfrm flipH="1">
            <a:off x="7419116" y="1864795"/>
            <a:ext cx="41236" cy="64628"/>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
          <p:cNvSpPr/>
          <p:nvPr/>
        </p:nvSpPr>
        <p:spPr>
          <a:xfrm flipH="1">
            <a:off x="6847083" y="1536690"/>
            <a:ext cx="527844" cy="341162"/>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
          <p:cNvSpPr/>
          <p:nvPr/>
        </p:nvSpPr>
        <p:spPr>
          <a:xfrm flipH="1">
            <a:off x="7574983" y="1947044"/>
            <a:ext cx="273270" cy="217095"/>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
          <p:cNvSpPr/>
          <p:nvPr/>
        </p:nvSpPr>
        <p:spPr>
          <a:xfrm flipH="1">
            <a:off x="7513396" y="2208151"/>
            <a:ext cx="385038" cy="258779"/>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flipH="1">
            <a:off x="7505659" y="2342416"/>
            <a:ext cx="385038" cy="258779"/>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
          <p:cNvSpPr/>
          <p:nvPr/>
        </p:nvSpPr>
        <p:spPr>
          <a:xfrm flipH="1">
            <a:off x="7497877" y="2476547"/>
            <a:ext cx="384903" cy="258824"/>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flipH="1">
            <a:off x="7490005" y="2610768"/>
            <a:ext cx="385038" cy="258824"/>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p:cNvSpPr/>
          <p:nvPr/>
        </p:nvSpPr>
        <p:spPr>
          <a:xfrm flipH="1">
            <a:off x="7311776" y="2178811"/>
            <a:ext cx="96427" cy="33463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flipH="1">
            <a:off x="7307214" y="2529905"/>
            <a:ext cx="80639" cy="59618"/>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
          <p:cNvSpPr/>
          <p:nvPr/>
        </p:nvSpPr>
        <p:spPr>
          <a:xfrm flipH="1">
            <a:off x="7137841" y="2205691"/>
            <a:ext cx="89092" cy="207121"/>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flipH="1">
            <a:off x="7138422" y="2205691"/>
            <a:ext cx="87929" cy="207121"/>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flipH="1">
            <a:off x="7133413" y="2429317"/>
            <a:ext cx="80639" cy="59618"/>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
          <p:cNvSpPr/>
          <p:nvPr/>
        </p:nvSpPr>
        <p:spPr>
          <a:xfrm flipH="1">
            <a:off x="6963995" y="1900664"/>
            <a:ext cx="100273" cy="411649"/>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flipH="1">
            <a:off x="6964487" y="1900664"/>
            <a:ext cx="99334" cy="411649"/>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flipH="1">
            <a:off x="6959612" y="2328775"/>
            <a:ext cx="80505" cy="59618"/>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flipH="1">
            <a:off x="6790238" y="1952456"/>
            <a:ext cx="91418" cy="259316"/>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flipH="1">
            <a:off x="6790685" y="1952546"/>
            <a:ext cx="90345" cy="259271"/>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flipH="1">
            <a:off x="6785676" y="2228188"/>
            <a:ext cx="80594" cy="59663"/>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flipH="1">
            <a:off x="5347500" y="2436071"/>
            <a:ext cx="257303" cy="278100"/>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flipH="1">
            <a:off x="5501533" y="1627393"/>
            <a:ext cx="276624" cy="869991"/>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flipH="1">
            <a:off x="5501533" y="1627393"/>
            <a:ext cx="227069" cy="869991"/>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flipH="1">
            <a:off x="6065067" y="3665748"/>
            <a:ext cx="104030" cy="177961"/>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flipH="1">
            <a:off x="5634903" y="3520704"/>
            <a:ext cx="109084" cy="191915"/>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flipH="1">
            <a:off x="5621798" y="2374305"/>
            <a:ext cx="574672" cy="1394347"/>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flipH="1">
            <a:off x="5928209" y="3777427"/>
            <a:ext cx="269826" cy="302520"/>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flipH="1">
            <a:off x="5386008" y="3673709"/>
            <a:ext cx="396890" cy="20439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p:nvPr/>
        </p:nvSpPr>
        <p:spPr>
          <a:xfrm flipH="1">
            <a:off x="5740409" y="2556650"/>
            <a:ext cx="144820" cy="488442"/>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flipH="1">
            <a:off x="5643847" y="1629987"/>
            <a:ext cx="484998" cy="819943"/>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flipH="1">
            <a:off x="5632309" y="1611873"/>
            <a:ext cx="191781" cy="868336"/>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p:nvPr/>
        </p:nvSpPr>
        <p:spPr>
          <a:xfrm flipH="1">
            <a:off x="5898243" y="1611873"/>
            <a:ext cx="277250" cy="872898"/>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flipH="1">
            <a:off x="6104157" y="1678782"/>
            <a:ext cx="824461" cy="466169"/>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flipH="1">
            <a:off x="6046193" y="1635801"/>
            <a:ext cx="633217" cy="519034"/>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p:nvPr/>
        </p:nvSpPr>
        <p:spPr>
          <a:xfrm flipH="1">
            <a:off x="6065693" y="1635801"/>
            <a:ext cx="613716" cy="518989"/>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flipH="1">
            <a:off x="5934739" y="1742963"/>
            <a:ext cx="81400" cy="269826"/>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flipH="1">
            <a:off x="5670638" y="1725028"/>
            <a:ext cx="54162" cy="27814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flipH="1">
            <a:off x="5663169" y="1150084"/>
            <a:ext cx="285793" cy="285614"/>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p:nvPr/>
        </p:nvSpPr>
        <p:spPr>
          <a:xfrm flipH="1">
            <a:off x="5992076" y="1394463"/>
            <a:ext cx="60871" cy="149516"/>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flipH="1">
            <a:off x="6009251" y="1238238"/>
            <a:ext cx="78045" cy="161323"/>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flipH="1">
            <a:off x="5679001" y="1171552"/>
            <a:ext cx="430657" cy="559107"/>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flipH="1">
            <a:off x="5663169" y="1129645"/>
            <a:ext cx="380207" cy="284630"/>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p:nvPr/>
        </p:nvSpPr>
        <p:spPr>
          <a:xfrm flipH="1">
            <a:off x="6016228" y="1203263"/>
            <a:ext cx="60468" cy="45128"/>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flipH="1">
            <a:off x="5834868" y="1514909"/>
            <a:ext cx="143701" cy="88690"/>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flipH="1">
            <a:off x="5853697" y="1363424"/>
            <a:ext cx="31397" cy="32783"/>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flipH="1">
            <a:off x="5870245" y="1309977"/>
            <a:ext cx="38732" cy="29161"/>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flipH="1">
            <a:off x="5806110" y="1488431"/>
            <a:ext cx="39403" cy="26522"/>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flipH="1">
            <a:off x="5707268" y="1302061"/>
            <a:ext cx="36988" cy="31621"/>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flipH="1">
            <a:off x="5722921" y="1359041"/>
            <a:ext cx="31531" cy="32739"/>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p:nvPr/>
        </p:nvSpPr>
        <p:spPr>
          <a:xfrm flipH="1">
            <a:off x="5748504" y="1360562"/>
            <a:ext cx="54609" cy="94459"/>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flipH="1">
            <a:off x="5786028" y="1679587"/>
            <a:ext cx="148755" cy="7594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flipH="1">
            <a:off x="5786028" y="1679587"/>
            <a:ext cx="148755" cy="72544"/>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flipH="1">
            <a:off x="5803247" y="1706646"/>
            <a:ext cx="85917" cy="84575"/>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
          <p:cNvSpPr/>
          <p:nvPr/>
        </p:nvSpPr>
        <p:spPr>
          <a:xfrm flipH="1">
            <a:off x="5763845" y="1785228"/>
            <a:ext cx="112126" cy="417642"/>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flipH="1">
            <a:off x="5820288" y="1785228"/>
            <a:ext cx="45" cy="224"/>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p:nvPr/>
        </p:nvSpPr>
        <p:spPr>
          <a:xfrm flipH="1">
            <a:off x="5819483" y="1785989"/>
            <a:ext cx="626" cy="3846"/>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flipH="1">
            <a:off x="5819483" y="1785228"/>
            <a:ext cx="35959" cy="13283"/>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
          <p:cNvSpPr/>
          <p:nvPr/>
        </p:nvSpPr>
        <p:spPr>
          <a:xfrm flipH="1">
            <a:off x="5843813" y="1577077"/>
            <a:ext cx="189500" cy="195269"/>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
          <p:cNvSpPr/>
          <p:nvPr/>
        </p:nvSpPr>
        <p:spPr>
          <a:xfrm flipH="1">
            <a:off x="5772656" y="1592462"/>
            <a:ext cx="71202" cy="146161"/>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0"/>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RESULTS AND CONCLUSIONS</a:t>
            </a:r>
            <a:endParaRPr/>
          </a:p>
        </p:txBody>
      </p:sp>
      <p:sp>
        <p:nvSpPr>
          <p:cNvPr id="807" name="Google Shape;807;p30"/>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GRAPH PLOTS FOR MOBILENET</a:t>
            </a:r>
            <a:endParaRPr/>
          </a:p>
        </p:txBody>
      </p:sp>
      <p:sp>
        <p:nvSpPr>
          <p:cNvPr id="808" name="Google Shape;808;p30"/>
          <p:cNvSpPr txBox="1"/>
          <p:nvPr/>
        </p:nvSpPr>
        <p:spPr>
          <a:xfrm>
            <a:off x="1350044" y="1616788"/>
            <a:ext cx="2216488"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dk1"/>
                </a:solidFill>
                <a:latin typeface="Montserrat"/>
                <a:ea typeface="Montserrat"/>
                <a:cs typeface="Montserrat"/>
                <a:sym typeface="Montserrat"/>
              </a:rPr>
              <a:t>MobileNet Metrics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Accuracy – 86%</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IoU – 0.57</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Dice – 0.76</a:t>
            </a:r>
            <a:endParaRPr/>
          </a:p>
          <a:p>
            <a:pPr indent="0" lvl="0" marL="0" marR="0" rtl="0" algn="l">
              <a:lnSpc>
                <a:spcPct val="100000"/>
              </a:lnSpc>
              <a:spcBef>
                <a:spcPts val="0"/>
              </a:spcBef>
              <a:spcAft>
                <a:spcPts val="0"/>
              </a:spcAft>
              <a:buNone/>
            </a:pPr>
            <a:r>
              <a:rPr b="0" i="0" lang="en-US" sz="1200" u="none" cap="none" strike="noStrike">
                <a:solidFill>
                  <a:schemeClr val="dk1"/>
                </a:solidFill>
                <a:latin typeface="Montserrat"/>
                <a:ea typeface="Montserrat"/>
                <a:cs typeface="Montserrat"/>
                <a:sym typeface="Montserrat"/>
              </a:rPr>
              <a:t>Precision – 0.81</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p:txBody>
      </p:sp>
      <p:pic>
        <p:nvPicPr>
          <p:cNvPr id="809" name="Google Shape;809;p30"/>
          <p:cNvPicPr preferRelativeResize="0"/>
          <p:nvPr/>
        </p:nvPicPr>
        <p:blipFill rotWithShape="1">
          <a:blip r:embed="rId3">
            <a:alphaModFix/>
          </a:blip>
          <a:srcRect b="0" l="0" r="0" t="0"/>
          <a:stretch/>
        </p:blipFill>
        <p:spPr>
          <a:xfrm>
            <a:off x="3337766" y="1309012"/>
            <a:ext cx="5276777" cy="358067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1"/>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RESULTS AND CONCLUSIONS</a:t>
            </a:r>
            <a:endParaRPr/>
          </a:p>
        </p:txBody>
      </p:sp>
      <p:sp>
        <p:nvSpPr>
          <p:cNvPr id="815" name="Google Shape;815;p31"/>
          <p:cNvSpPr txBox="1"/>
          <p:nvPr/>
        </p:nvSpPr>
        <p:spPr>
          <a:xfrm>
            <a:off x="1340005"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INFERENCE TIME OF THE MODELS</a:t>
            </a:r>
            <a:endParaRPr/>
          </a:p>
        </p:txBody>
      </p:sp>
      <p:graphicFrame>
        <p:nvGraphicFramePr>
          <p:cNvPr id="816" name="Google Shape;816;p31"/>
          <p:cNvGraphicFramePr/>
          <p:nvPr/>
        </p:nvGraphicFramePr>
        <p:xfrm>
          <a:off x="1524000" y="1830070"/>
          <a:ext cx="3000000" cy="3000000"/>
        </p:xfrm>
        <a:graphic>
          <a:graphicData uri="http://schemas.openxmlformats.org/drawingml/2006/table">
            <a:tbl>
              <a:tblPr bandRow="1" firstRow="1">
                <a:noFill/>
                <a:tableStyleId>{94EEB05B-30DA-4C5F-9137-2641A0CE7C8F}</a:tableStyleId>
              </a:tblPr>
              <a:tblGrid>
                <a:gridCol w="2032000"/>
                <a:gridCol w="2032000"/>
                <a:gridCol w="2032000"/>
              </a:tblGrid>
              <a:tr h="370850">
                <a:tc>
                  <a:txBody>
                    <a:bodyPr/>
                    <a:lstStyle/>
                    <a:p>
                      <a:pPr indent="0" lvl="0" marL="0" marR="0" rtl="0" algn="l">
                        <a:lnSpc>
                          <a:spcPct val="100000"/>
                        </a:lnSpc>
                        <a:spcBef>
                          <a:spcPts val="0"/>
                        </a:spcBef>
                        <a:spcAft>
                          <a:spcPts val="0"/>
                        </a:spcAft>
                        <a:buNone/>
                      </a:pPr>
                      <a:r>
                        <a:t/>
                      </a:r>
                      <a:endParaRPr sz="1400" u="none" cap="none" strike="noStrike">
                        <a:latin typeface="Montserrat"/>
                        <a:ea typeface="Montserrat"/>
                        <a:cs typeface="Montserrat"/>
                        <a:sym typeface="Montserrat"/>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RESNET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MOBILENET</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MAXIMUM</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153 ms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213 ms</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MINIMUM</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68 ms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63 ms</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AVERAGE</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85 ms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92 ms</a:t>
                      </a:r>
                      <a:endParaRPr/>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32"/>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RESULTS AND CONCLUSIONS</a:t>
            </a:r>
            <a:endParaRPr/>
          </a:p>
        </p:txBody>
      </p:sp>
      <p:sp>
        <p:nvSpPr>
          <p:cNvPr id="822" name="Google Shape;822;p32"/>
          <p:cNvSpPr txBox="1"/>
          <p:nvPr/>
        </p:nvSpPr>
        <p:spPr>
          <a:xfrm>
            <a:off x="1350044" y="1001234"/>
            <a:ext cx="6463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161616"/>
                </a:solidFill>
                <a:latin typeface="Montserrat SemiBold"/>
                <a:ea typeface="Montserrat SemiBold"/>
                <a:cs typeface="Montserrat SemiBold"/>
                <a:sym typeface="Montserrat SemiBold"/>
              </a:rPr>
              <a:t>CONCLUSION</a:t>
            </a:r>
            <a:endParaRPr/>
          </a:p>
        </p:txBody>
      </p:sp>
      <p:sp>
        <p:nvSpPr>
          <p:cNvPr id="823" name="Google Shape;823;p32"/>
          <p:cNvSpPr txBox="1"/>
          <p:nvPr/>
        </p:nvSpPr>
        <p:spPr>
          <a:xfrm>
            <a:off x="1350044" y="1309011"/>
            <a:ext cx="6463990" cy="21236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Performance : Individually both the models performed above average. Comparatively Resnet Outclassed Mobilenet in all the metric criteria. </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Inference Time – Again Inference time of Resent was faster than mobilenet. Although the difference was not very significant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i="0" sz="12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200"/>
              <a:buFont typeface="Montserrat"/>
              <a:buChar char="-"/>
            </a:pPr>
            <a:r>
              <a:rPr b="0" i="0" lang="en-US" sz="1200" u="none" cap="none" strike="noStrike">
                <a:solidFill>
                  <a:schemeClr val="dk1"/>
                </a:solidFill>
                <a:latin typeface="Montserrat"/>
                <a:ea typeface="Montserrat"/>
                <a:cs typeface="Montserrat"/>
                <a:sym typeface="Montserrat"/>
              </a:rPr>
              <a:t>In both the models we did observe a low IoU, which is most probably due to the fact that we have a lots of negative examples as compared to the positive examples.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27" name="Shape 827"/>
        <p:cNvGrpSpPr/>
        <p:nvPr/>
      </p:nvGrpSpPr>
      <p:grpSpPr>
        <a:xfrm>
          <a:off x="0" y="0"/>
          <a:ext cx="0" cy="0"/>
          <a:chOff x="0" y="0"/>
          <a:chExt cx="0" cy="0"/>
        </a:xfrm>
      </p:grpSpPr>
      <p:sp>
        <p:nvSpPr>
          <p:cNvPr id="828" name="Google Shape;828;p33"/>
          <p:cNvSpPr txBox="1"/>
          <p:nvPr>
            <p:ph type="ctrTitle"/>
          </p:nvPr>
        </p:nvSpPr>
        <p:spPr>
          <a:xfrm>
            <a:off x="2714216" y="1630868"/>
            <a:ext cx="3566883" cy="1881764"/>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solidFill>
                  <a:srgbClr val="37474F"/>
                </a:solidFill>
              </a:rPr>
              <a:t>THANK</a:t>
            </a:r>
            <a:r>
              <a:rPr lang="en-US">
                <a:solidFill>
                  <a:schemeClr val="accent5"/>
                </a:solidFill>
              </a:rPr>
              <a:t> </a:t>
            </a:r>
            <a:br>
              <a:rPr lang="en-US">
                <a:solidFill>
                  <a:schemeClr val="accent5"/>
                </a:solidFill>
              </a:rPr>
            </a:br>
            <a:r>
              <a:rPr lang="en-US">
                <a:solidFill>
                  <a:schemeClr val="accent5"/>
                </a:solidFill>
              </a:rPr>
              <a:t>                 YOU</a:t>
            </a:r>
            <a:endParaRPr>
              <a:solidFill>
                <a:schemeClr val="accent5"/>
              </a:solidFill>
            </a:endParaRPr>
          </a:p>
        </p:txBody>
      </p:sp>
      <p:sp>
        <p:nvSpPr>
          <p:cNvPr id="829" name="Google Shape;829;p33"/>
          <p:cNvSpPr/>
          <p:nvPr/>
        </p:nvSpPr>
        <p:spPr>
          <a:xfrm>
            <a:off x="5315415" y="4148254"/>
            <a:ext cx="3211551" cy="631902"/>
          </a:xfrm>
          <a:prstGeom prst="rect">
            <a:avLst/>
          </a:prstGeom>
          <a:solidFill>
            <a:srgbClr val="3747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6" name="Shape 176"/>
        <p:cNvGrpSpPr/>
        <p:nvPr/>
      </p:nvGrpSpPr>
      <p:grpSpPr>
        <a:xfrm>
          <a:off x="0" y="0"/>
          <a:ext cx="0" cy="0"/>
          <a:chOff x="0" y="0"/>
          <a:chExt cx="0" cy="0"/>
        </a:xfrm>
      </p:grpSpPr>
      <p:sp>
        <p:nvSpPr>
          <p:cNvPr id="177" name="Google Shape;177;p4"/>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PROBLEM STATEMENT</a:t>
            </a:r>
            <a:endParaRPr/>
          </a:p>
        </p:txBody>
      </p:sp>
      <p:sp>
        <p:nvSpPr>
          <p:cNvPr id="178" name="Google Shape;178;p4"/>
          <p:cNvSpPr txBox="1"/>
          <p:nvPr/>
        </p:nvSpPr>
        <p:spPr>
          <a:xfrm>
            <a:off x="1350044" y="1034110"/>
            <a:ext cx="6463990" cy="3568926"/>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7916"/>
              </a:lnSpc>
              <a:spcBef>
                <a:spcPts val="0"/>
              </a:spcBef>
              <a:spcAft>
                <a:spcPts val="0"/>
              </a:spcAft>
              <a:buClr>
                <a:schemeClr val="dk1"/>
              </a:buClr>
              <a:buSzPts val="1200"/>
              <a:buFont typeface="Montserrat"/>
              <a:buChar char="-"/>
            </a:pPr>
            <a:r>
              <a:rPr b="0" i="0" lang="en-US" sz="1400" u="none" cap="none" strike="noStrike">
                <a:solidFill>
                  <a:schemeClr val="dk1"/>
                </a:solidFill>
                <a:latin typeface="Montserrat"/>
                <a:ea typeface="Montserrat"/>
                <a:cs typeface="Montserrat"/>
                <a:sym typeface="Montserrat"/>
              </a:rPr>
              <a:t>Create a semantic segmentation model using Tensorflow that determines the region of the disease looking at the 3D medical image provided. Only task to be done is colon cancer segmentation.</a:t>
            </a:r>
            <a:br>
              <a:rPr b="0" i="0" lang="en-US"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04800" lvl="0" marL="457200" marR="0" rtl="0" algn="l">
              <a:lnSpc>
                <a:spcPct val="107916"/>
              </a:lnSpc>
              <a:spcBef>
                <a:spcPts val="0"/>
              </a:spcBef>
              <a:spcAft>
                <a:spcPts val="0"/>
              </a:spcAft>
              <a:buClr>
                <a:schemeClr val="dk1"/>
              </a:buClr>
              <a:buSzPts val="1200"/>
              <a:buFont typeface="Montserrat"/>
              <a:buChar char="-"/>
            </a:pPr>
            <a:r>
              <a:rPr b="0" i="0" lang="en-US" sz="1400" u="none" cap="none" strike="noStrike">
                <a:solidFill>
                  <a:schemeClr val="dk1"/>
                </a:solidFill>
                <a:latin typeface="Montserrat"/>
                <a:ea typeface="Montserrat"/>
                <a:cs typeface="Montserrat"/>
                <a:sym typeface="Montserrat"/>
              </a:rPr>
              <a:t>Utilize Transfer learning to train the model faster</a:t>
            </a:r>
            <a:br>
              <a:rPr b="0" i="0" lang="en-US"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04800" lvl="0" marL="457200" marR="0" rtl="0" algn="l">
              <a:lnSpc>
                <a:spcPct val="107916"/>
              </a:lnSpc>
              <a:spcBef>
                <a:spcPts val="0"/>
              </a:spcBef>
              <a:spcAft>
                <a:spcPts val="0"/>
              </a:spcAft>
              <a:buClr>
                <a:schemeClr val="dk1"/>
              </a:buClr>
              <a:buSzPts val="1200"/>
              <a:buFont typeface="Montserrat"/>
              <a:buChar char="-"/>
            </a:pPr>
            <a:r>
              <a:rPr b="0" i="0" lang="en-US" sz="1400" u="none" cap="none" strike="noStrike">
                <a:solidFill>
                  <a:schemeClr val="dk1"/>
                </a:solidFill>
                <a:latin typeface="Montserrat"/>
                <a:ea typeface="Montserrat"/>
                <a:cs typeface="Montserrat"/>
                <a:sym typeface="Montserrat"/>
              </a:rPr>
              <a:t>Train and validate the model on 2D images (converted from 3D)</a:t>
            </a:r>
            <a:br>
              <a:rPr b="0" i="0" lang="en-US"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04800" lvl="0" marL="457200" marR="0" rtl="0" algn="l">
              <a:lnSpc>
                <a:spcPct val="107916"/>
              </a:lnSpc>
              <a:spcBef>
                <a:spcPts val="0"/>
              </a:spcBef>
              <a:spcAft>
                <a:spcPts val="0"/>
              </a:spcAft>
              <a:buClr>
                <a:schemeClr val="dk1"/>
              </a:buClr>
              <a:buSzPts val="1200"/>
              <a:buFont typeface="Montserrat"/>
              <a:buChar char="-"/>
            </a:pPr>
            <a:r>
              <a:rPr b="0" i="0" lang="en-US" sz="1400" u="none" cap="none" strike="noStrike">
                <a:solidFill>
                  <a:schemeClr val="dk1"/>
                </a:solidFill>
                <a:latin typeface="Montserrat"/>
                <a:ea typeface="Montserrat"/>
                <a:cs typeface="Montserrat"/>
                <a:sym typeface="Montserrat"/>
              </a:rPr>
              <a:t>Demonstrate by inferencing on both 2D images and 3D images.</a:t>
            </a:r>
            <a:br>
              <a:rPr b="0" i="0" lang="en-US"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04800" lvl="0" marL="457200" marR="0" rtl="0" algn="l">
              <a:lnSpc>
                <a:spcPct val="107916"/>
              </a:lnSpc>
              <a:spcBef>
                <a:spcPts val="0"/>
              </a:spcBef>
              <a:spcAft>
                <a:spcPts val="0"/>
              </a:spcAft>
              <a:buClr>
                <a:schemeClr val="dk1"/>
              </a:buClr>
              <a:buSzPts val="1200"/>
              <a:buFont typeface="Montserrat"/>
              <a:buChar char="-"/>
            </a:pPr>
            <a:r>
              <a:rPr b="0" i="0" lang="en-US" sz="1400" u="none" cap="none" strike="noStrike">
                <a:solidFill>
                  <a:schemeClr val="dk1"/>
                </a:solidFill>
                <a:latin typeface="Montserrat"/>
                <a:ea typeface="Montserrat"/>
                <a:cs typeface="Montserrat"/>
                <a:sym typeface="Montserrat"/>
              </a:rPr>
              <a:t>Keep the latency of the model (forward pass) less than 250ms on the GPU provided on Colab (Nvidia T4)</a:t>
            </a:r>
            <a:br>
              <a:rPr b="0" i="0" lang="en-US" sz="1400" u="none" cap="none" strike="noStrike">
                <a:solidFill>
                  <a:schemeClr val="dk1"/>
                </a:solidFill>
                <a:latin typeface="Montserrat"/>
                <a:ea typeface="Montserrat"/>
                <a:cs typeface="Montserrat"/>
                <a:sym typeface="Montserrat"/>
              </a:rPr>
            </a:br>
            <a:endParaRPr b="0" i="0" sz="1400" u="none" cap="none" strike="noStrike">
              <a:solidFill>
                <a:schemeClr val="dk1"/>
              </a:solidFill>
              <a:latin typeface="Montserrat"/>
              <a:ea typeface="Montserrat"/>
              <a:cs typeface="Montserrat"/>
              <a:sym typeface="Montserrat"/>
            </a:endParaRPr>
          </a:p>
          <a:p>
            <a:pPr indent="-304800" lvl="0" marL="457200" marR="0" rtl="0" algn="l">
              <a:lnSpc>
                <a:spcPct val="107916"/>
              </a:lnSpc>
              <a:spcBef>
                <a:spcPts val="0"/>
              </a:spcBef>
              <a:spcAft>
                <a:spcPts val="0"/>
              </a:spcAft>
              <a:buClr>
                <a:schemeClr val="dk1"/>
              </a:buClr>
              <a:buSzPts val="1200"/>
              <a:buFont typeface="Montserrat"/>
              <a:buChar char="-"/>
            </a:pPr>
            <a:r>
              <a:rPr b="0" i="0" lang="en-US" sz="1400" u="none" cap="none" strike="noStrike">
                <a:solidFill>
                  <a:schemeClr val="dk1"/>
                </a:solidFill>
                <a:latin typeface="Montserrat"/>
                <a:ea typeface="Montserrat"/>
                <a:cs typeface="Montserrat"/>
                <a:sym typeface="Montserrat"/>
              </a:rPr>
              <a:t>Use “nibabel” library available using pip for data preparation.</a:t>
            </a:r>
            <a:endParaRPr b="0" i="0" sz="1600" u="none" cap="none" strike="noStrike">
              <a:solidFill>
                <a:srgbClr val="202124"/>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p:nvPr/>
        </p:nvSpPr>
        <p:spPr>
          <a:xfrm flipH="1" rot="-368550">
            <a:off x="5205585" y="3359654"/>
            <a:ext cx="3053229" cy="931142"/>
          </a:xfrm>
          <a:prstGeom prst="ellipse">
            <a:avLst/>
          </a:pr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txBox="1"/>
          <p:nvPr>
            <p:ph idx="2" type="subTitle"/>
          </p:nvPr>
        </p:nvSpPr>
        <p:spPr>
          <a:xfrm flipH="1">
            <a:off x="438615" y="1129645"/>
            <a:ext cx="5172270" cy="153380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sz="3600">
                <a:solidFill>
                  <a:srgbClr val="23C7AC"/>
                </a:solidFill>
                <a:latin typeface="Montserrat ExtraBold"/>
                <a:ea typeface="Montserrat ExtraBold"/>
                <a:cs typeface="Montserrat ExtraBold"/>
                <a:sym typeface="Montserrat ExtraBold"/>
              </a:rPr>
              <a:t>WHAT IS SEMANTIC SEGMENTATION ?</a:t>
            </a:r>
            <a:endParaRPr sz="3600">
              <a:solidFill>
                <a:srgbClr val="23C7AC"/>
              </a:solidFill>
              <a:latin typeface="Montserrat ExtraBold"/>
              <a:ea typeface="Montserrat ExtraBold"/>
              <a:cs typeface="Montserrat ExtraBold"/>
              <a:sym typeface="Montserrat ExtraBold"/>
            </a:endParaRPr>
          </a:p>
        </p:txBody>
      </p:sp>
      <p:sp>
        <p:nvSpPr>
          <p:cNvPr id="185" name="Google Shape;185;p5"/>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flipH="1">
            <a:off x="6935415" y="3453348"/>
            <a:ext cx="473280" cy="287090"/>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flipH="1">
            <a:off x="7521939" y="1657582"/>
            <a:ext cx="449799" cy="1817266"/>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flipH="1">
            <a:off x="7476319" y="1654183"/>
            <a:ext cx="449486" cy="1820621"/>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flipH="1">
            <a:off x="7431102" y="2540504"/>
            <a:ext cx="45396" cy="1584920"/>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flipH="1">
            <a:off x="7385975" y="2540683"/>
            <a:ext cx="45351" cy="158474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flipH="1">
            <a:off x="6846189" y="2358025"/>
            <a:ext cx="314148" cy="142967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flipH="1">
            <a:off x="6801196" y="2358204"/>
            <a:ext cx="314014" cy="1429500"/>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flipH="1">
            <a:off x="6890422" y="3453929"/>
            <a:ext cx="511251" cy="347200"/>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flipH="1">
            <a:off x="6619925" y="2261911"/>
            <a:ext cx="1487285" cy="900940"/>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flipH="1">
            <a:off x="6626455" y="2330832"/>
            <a:ext cx="1472884" cy="7799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flipH="1">
            <a:off x="7927013" y="3159413"/>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p:nvPr/>
        </p:nvSpPr>
        <p:spPr>
          <a:xfrm flipH="1">
            <a:off x="7927013" y="3005379"/>
            <a:ext cx="180197" cy="157566"/>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flipH="1">
            <a:off x="7936539" y="3009807"/>
            <a:ext cx="162799" cy="99603"/>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
          <p:cNvSpPr/>
          <p:nvPr/>
        </p:nvSpPr>
        <p:spPr>
          <a:xfrm flipH="1">
            <a:off x="6665813" y="729935"/>
            <a:ext cx="1485809" cy="2351685"/>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p:nvPr/>
        </p:nvSpPr>
        <p:spPr>
          <a:xfrm flipH="1">
            <a:off x="6754189" y="730024"/>
            <a:ext cx="1390769" cy="802724"/>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
          <p:cNvSpPr/>
          <p:nvPr/>
        </p:nvSpPr>
        <p:spPr>
          <a:xfrm flipH="1">
            <a:off x="6665813" y="784500"/>
            <a:ext cx="1395644" cy="2294616"/>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flipH="1">
            <a:off x="7115791" y="881375"/>
            <a:ext cx="721056" cy="513667"/>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p:nvPr/>
        </p:nvSpPr>
        <p:spPr>
          <a:xfrm flipH="1">
            <a:off x="7115791" y="977534"/>
            <a:ext cx="540725" cy="417463"/>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flipH="1">
            <a:off x="7120353" y="881375"/>
            <a:ext cx="711933" cy="409547"/>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flipH="1">
            <a:off x="7557495" y="1530652"/>
            <a:ext cx="355877" cy="436784"/>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
          <p:cNvSpPr/>
          <p:nvPr/>
        </p:nvSpPr>
        <p:spPr>
          <a:xfrm flipH="1">
            <a:off x="7625432" y="1530697"/>
            <a:ext cx="121249" cy="218437"/>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
          <p:cNvSpPr/>
          <p:nvPr/>
        </p:nvSpPr>
        <p:spPr>
          <a:xfrm flipH="1">
            <a:off x="7561342" y="1561736"/>
            <a:ext cx="34662" cy="222328"/>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
          <p:cNvSpPr/>
          <p:nvPr/>
        </p:nvSpPr>
        <p:spPr>
          <a:xfrm flipH="1">
            <a:off x="7561297" y="1539821"/>
            <a:ext cx="174159" cy="244243"/>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
          <p:cNvSpPr/>
          <p:nvPr/>
        </p:nvSpPr>
        <p:spPr>
          <a:xfrm flipH="1">
            <a:off x="6865197" y="1157598"/>
            <a:ext cx="613538" cy="390628"/>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
          <p:cNvSpPr/>
          <p:nvPr/>
        </p:nvSpPr>
        <p:spPr>
          <a:xfrm flipH="1">
            <a:off x="7430074" y="1610889"/>
            <a:ext cx="41728" cy="64717"/>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
          <p:cNvSpPr/>
          <p:nvPr/>
        </p:nvSpPr>
        <p:spPr>
          <a:xfrm flipH="1">
            <a:off x="6858175" y="1282874"/>
            <a:ext cx="527844" cy="341162"/>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
          <p:cNvSpPr/>
          <p:nvPr/>
        </p:nvSpPr>
        <p:spPr>
          <a:xfrm flipH="1">
            <a:off x="7424438" y="1737283"/>
            <a:ext cx="41728" cy="64672"/>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p:nvPr/>
        </p:nvSpPr>
        <p:spPr>
          <a:xfrm flipH="1">
            <a:off x="7424886" y="1737372"/>
            <a:ext cx="40968" cy="64672"/>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
          <p:cNvSpPr/>
          <p:nvPr/>
        </p:nvSpPr>
        <p:spPr>
          <a:xfrm flipH="1">
            <a:off x="6852540" y="1409267"/>
            <a:ext cx="528023" cy="341207"/>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
          <p:cNvSpPr/>
          <p:nvPr/>
        </p:nvSpPr>
        <p:spPr>
          <a:xfrm flipH="1">
            <a:off x="7418848" y="1864795"/>
            <a:ext cx="41863" cy="64583"/>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
          <p:cNvSpPr/>
          <p:nvPr/>
        </p:nvSpPr>
        <p:spPr>
          <a:xfrm flipH="1">
            <a:off x="7419116" y="1864795"/>
            <a:ext cx="41236" cy="64628"/>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
          <p:cNvSpPr/>
          <p:nvPr/>
        </p:nvSpPr>
        <p:spPr>
          <a:xfrm flipH="1">
            <a:off x="6847083" y="1536690"/>
            <a:ext cx="527844" cy="341162"/>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
          <p:cNvSpPr/>
          <p:nvPr/>
        </p:nvSpPr>
        <p:spPr>
          <a:xfrm flipH="1">
            <a:off x="7574983" y="1947044"/>
            <a:ext cx="273270" cy="217095"/>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
          <p:cNvSpPr/>
          <p:nvPr/>
        </p:nvSpPr>
        <p:spPr>
          <a:xfrm flipH="1">
            <a:off x="7513396" y="2208151"/>
            <a:ext cx="385038" cy="258779"/>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
          <p:cNvSpPr/>
          <p:nvPr/>
        </p:nvSpPr>
        <p:spPr>
          <a:xfrm flipH="1">
            <a:off x="7505659" y="2342416"/>
            <a:ext cx="385038" cy="258779"/>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
          <p:cNvSpPr/>
          <p:nvPr/>
        </p:nvSpPr>
        <p:spPr>
          <a:xfrm flipH="1">
            <a:off x="7497877" y="2476547"/>
            <a:ext cx="384903" cy="258824"/>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
          <p:cNvSpPr/>
          <p:nvPr/>
        </p:nvSpPr>
        <p:spPr>
          <a:xfrm flipH="1">
            <a:off x="7490005" y="2610768"/>
            <a:ext cx="385038" cy="258824"/>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p:nvPr/>
        </p:nvSpPr>
        <p:spPr>
          <a:xfrm flipH="1">
            <a:off x="7311776" y="2178811"/>
            <a:ext cx="96427" cy="33463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
          <p:cNvSpPr/>
          <p:nvPr/>
        </p:nvSpPr>
        <p:spPr>
          <a:xfrm flipH="1">
            <a:off x="7307214" y="2529905"/>
            <a:ext cx="80639" cy="59618"/>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
          <p:cNvSpPr/>
          <p:nvPr/>
        </p:nvSpPr>
        <p:spPr>
          <a:xfrm flipH="1">
            <a:off x="7137841" y="2205691"/>
            <a:ext cx="89092" cy="207121"/>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p:nvPr/>
        </p:nvSpPr>
        <p:spPr>
          <a:xfrm flipH="1">
            <a:off x="7138422" y="2205691"/>
            <a:ext cx="87929" cy="207121"/>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
          <p:cNvSpPr/>
          <p:nvPr/>
        </p:nvSpPr>
        <p:spPr>
          <a:xfrm flipH="1">
            <a:off x="7133413" y="2429317"/>
            <a:ext cx="80639" cy="59618"/>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
          <p:cNvSpPr/>
          <p:nvPr/>
        </p:nvSpPr>
        <p:spPr>
          <a:xfrm flipH="1">
            <a:off x="6963995" y="1900664"/>
            <a:ext cx="100273" cy="411649"/>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
          <p:cNvSpPr/>
          <p:nvPr/>
        </p:nvSpPr>
        <p:spPr>
          <a:xfrm flipH="1">
            <a:off x="6964487" y="1900664"/>
            <a:ext cx="99334" cy="411649"/>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
          <p:cNvSpPr/>
          <p:nvPr/>
        </p:nvSpPr>
        <p:spPr>
          <a:xfrm flipH="1">
            <a:off x="6959612" y="2328775"/>
            <a:ext cx="80505" cy="59618"/>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
          <p:cNvSpPr/>
          <p:nvPr/>
        </p:nvSpPr>
        <p:spPr>
          <a:xfrm flipH="1">
            <a:off x="6790238" y="1952456"/>
            <a:ext cx="91418" cy="259316"/>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
          <p:cNvSpPr/>
          <p:nvPr/>
        </p:nvSpPr>
        <p:spPr>
          <a:xfrm flipH="1">
            <a:off x="6790685" y="1952546"/>
            <a:ext cx="90345" cy="259271"/>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flipH="1">
            <a:off x="6785676" y="2228188"/>
            <a:ext cx="80594" cy="59663"/>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flipH="1">
            <a:off x="5347500" y="2436071"/>
            <a:ext cx="257303" cy="278100"/>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
          <p:cNvSpPr/>
          <p:nvPr/>
        </p:nvSpPr>
        <p:spPr>
          <a:xfrm flipH="1">
            <a:off x="5501533" y="1627393"/>
            <a:ext cx="276624" cy="869991"/>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
          <p:cNvSpPr/>
          <p:nvPr/>
        </p:nvSpPr>
        <p:spPr>
          <a:xfrm flipH="1">
            <a:off x="5501533" y="1627393"/>
            <a:ext cx="227069" cy="869991"/>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
          <p:cNvSpPr/>
          <p:nvPr/>
        </p:nvSpPr>
        <p:spPr>
          <a:xfrm flipH="1">
            <a:off x="6065067" y="3665748"/>
            <a:ext cx="104030" cy="177961"/>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
          <p:cNvSpPr/>
          <p:nvPr/>
        </p:nvSpPr>
        <p:spPr>
          <a:xfrm flipH="1">
            <a:off x="5634903" y="3520704"/>
            <a:ext cx="109084" cy="191915"/>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
          <p:cNvSpPr/>
          <p:nvPr/>
        </p:nvSpPr>
        <p:spPr>
          <a:xfrm flipH="1">
            <a:off x="5621798" y="2374305"/>
            <a:ext cx="574672" cy="1394347"/>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
          <p:cNvSpPr/>
          <p:nvPr/>
        </p:nvSpPr>
        <p:spPr>
          <a:xfrm flipH="1">
            <a:off x="5928209" y="3777427"/>
            <a:ext cx="269826" cy="302520"/>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
          <p:cNvSpPr/>
          <p:nvPr/>
        </p:nvSpPr>
        <p:spPr>
          <a:xfrm flipH="1">
            <a:off x="5386008" y="3673709"/>
            <a:ext cx="396890" cy="20439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
          <p:cNvSpPr/>
          <p:nvPr/>
        </p:nvSpPr>
        <p:spPr>
          <a:xfrm flipH="1">
            <a:off x="5740409" y="2556650"/>
            <a:ext cx="144820" cy="488442"/>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
          <p:cNvSpPr/>
          <p:nvPr/>
        </p:nvSpPr>
        <p:spPr>
          <a:xfrm flipH="1">
            <a:off x="5643847" y="1629987"/>
            <a:ext cx="484998" cy="819943"/>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
          <p:cNvSpPr/>
          <p:nvPr/>
        </p:nvSpPr>
        <p:spPr>
          <a:xfrm flipH="1">
            <a:off x="5632309" y="1611873"/>
            <a:ext cx="191781" cy="868336"/>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
          <p:cNvSpPr/>
          <p:nvPr/>
        </p:nvSpPr>
        <p:spPr>
          <a:xfrm flipH="1">
            <a:off x="5898243" y="1611873"/>
            <a:ext cx="277250" cy="872898"/>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
          <p:cNvSpPr/>
          <p:nvPr/>
        </p:nvSpPr>
        <p:spPr>
          <a:xfrm flipH="1">
            <a:off x="6104157" y="1678782"/>
            <a:ext cx="824461" cy="466169"/>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
          <p:cNvSpPr/>
          <p:nvPr/>
        </p:nvSpPr>
        <p:spPr>
          <a:xfrm flipH="1">
            <a:off x="6046193" y="1635801"/>
            <a:ext cx="633217" cy="519034"/>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
          <p:cNvSpPr/>
          <p:nvPr/>
        </p:nvSpPr>
        <p:spPr>
          <a:xfrm flipH="1">
            <a:off x="6065693" y="1635801"/>
            <a:ext cx="613716" cy="518989"/>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
          <p:cNvSpPr/>
          <p:nvPr/>
        </p:nvSpPr>
        <p:spPr>
          <a:xfrm flipH="1">
            <a:off x="5934739" y="1742963"/>
            <a:ext cx="81400" cy="269826"/>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
          <p:cNvSpPr/>
          <p:nvPr/>
        </p:nvSpPr>
        <p:spPr>
          <a:xfrm flipH="1">
            <a:off x="5670638" y="1725028"/>
            <a:ext cx="54162" cy="27814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
          <p:cNvSpPr/>
          <p:nvPr/>
        </p:nvSpPr>
        <p:spPr>
          <a:xfrm flipH="1">
            <a:off x="5663169" y="1150084"/>
            <a:ext cx="285793" cy="285614"/>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
          <p:cNvSpPr/>
          <p:nvPr/>
        </p:nvSpPr>
        <p:spPr>
          <a:xfrm flipH="1">
            <a:off x="5992076" y="1394463"/>
            <a:ext cx="60871" cy="149516"/>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
          <p:cNvSpPr/>
          <p:nvPr/>
        </p:nvSpPr>
        <p:spPr>
          <a:xfrm flipH="1">
            <a:off x="6009251" y="1238238"/>
            <a:ext cx="78045" cy="161323"/>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
          <p:cNvSpPr/>
          <p:nvPr/>
        </p:nvSpPr>
        <p:spPr>
          <a:xfrm flipH="1">
            <a:off x="5679001" y="1171552"/>
            <a:ext cx="430657" cy="559107"/>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
          <p:cNvSpPr/>
          <p:nvPr/>
        </p:nvSpPr>
        <p:spPr>
          <a:xfrm flipH="1">
            <a:off x="5663169" y="1129645"/>
            <a:ext cx="380207" cy="284630"/>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
          <p:cNvSpPr/>
          <p:nvPr/>
        </p:nvSpPr>
        <p:spPr>
          <a:xfrm flipH="1">
            <a:off x="6016228" y="1203263"/>
            <a:ext cx="60468" cy="45128"/>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
          <p:cNvSpPr/>
          <p:nvPr/>
        </p:nvSpPr>
        <p:spPr>
          <a:xfrm flipH="1">
            <a:off x="5834868" y="1514909"/>
            <a:ext cx="143701" cy="88690"/>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
          <p:cNvSpPr/>
          <p:nvPr/>
        </p:nvSpPr>
        <p:spPr>
          <a:xfrm flipH="1">
            <a:off x="5853697" y="1363424"/>
            <a:ext cx="31397" cy="32783"/>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
          <p:cNvSpPr/>
          <p:nvPr/>
        </p:nvSpPr>
        <p:spPr>
          <a:xfrm flipH="1">
            <a:off x="5870245" y="1309977"/>
            <a:ext cx="38732" cy="29161"/>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
          <p:cNvSpPr/>
          <p:nvPr/>
        </p:nvSpPr>
        <p:spPr>
          <a:xfrm flipH="1">
            <a:off x="5806110" y="1488431"/>
            <a:ext cx="39403" cy="26522"/>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
          <p:cNvSpPr/>
          <p:nvPr/>
        </p:nvSpPr>
        <p:spPr>
          <a:xfrm flipH="1">
            <a:off x="5707268" y="1302061"/>
            <a:ext cx="36988" cy="31621"/>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
          <p:cNvSpPr/>
          <p:nvPr/>
        </p:nvSpPr>
        <p:spPr>
          <a:xfrm flipH="1">
            <a:off x="5722921" y="1359041"/>
            <a:ext cx="31531" cy="32739"/>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
          <p:cNvSpPr/>
          <p:nvPr/>
        </p:nvSpPr>
        <p:spPr>
          <a:xfrm flipH="1">
            <a:off x="5748504" y="1360562"/>
            <a:ext cx="54609" cy="94459"/>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
          <p:cNvSpPr/>
          <p:nvPr/>
        </p:nvSpPr>
        <p:spPr>
          <a:xfrm flipH="1">
            <a:off x="5786028" y="1679587"/>
            <a:ext cx="148755" cy="7594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
          <p:cNvSpPr/>
          <p:nvPr/>
        </p:nvSpPr>
        <p:spPr>
          <a:xfrm flipH="1">
            <a:off x="5786028" y="1679587"/>
            <a:ext cx="148755" cy="72544"/>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
          <p:cNvSpPr/>
          <p:nvPr/>
        </p:nvSpPr>
        <p:spPr>
          <a:xfrm flipH="1">
            <a:off x="5803247" y="1706646"/>
            <a:ext cx="85917" cy="84575"/>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
          <p:cNvSpPr/>
          <p:nvPr/>
        </p:nvSpPr>
        <p:spPr>
          <a:xfrm flipH="1">
            <a:off x="5763845" y="1785228"/>
            <a:ext cx="112126" cy="417642"/>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
          <p:cNvSpPr/>
          <p:nvPr/>
        </p:nvSpPr>
        <p:spPr>
          <a:xfrm flipH="1">
            <a:off x="5820288" y="1785228"/>
            <a:ext cx="45" cy="224"/>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
          <p:cNvSpPr/>
          <p:nvPr/>
        </p:nvSpPr>
        <p:spPr>
          <a:xfrm flipH="1">
            <a:off x="5819483" y="1785989"/>
            <a:ext cx="626" cy="3846"/>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
          <p:cNvSpPr/>
          <p:nvPr/>
        </p:nvSpPr>
        <p:spPr>
          <a:xfrm flipH="1">
            <a:off x="5819483" y="1785228"/>
            <a:ext cx="35959" cy="13283"/>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
          <p:cNvSpPr/>
          <p:nvPr/>
        </p:nvSpPr>
        <p:spPr>
          <a:xfrm flipH="1">
            <a:off x="5843813" y="1577077"/>
            <a:ext cx="189500" cy="195269"/>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
          <p:cNvSpPr/>
          <p:nvPr/>
        </p:nvSpPr>
        <p:spPr>
          <a:xfrm flipH="1">
            <a:off x="5772656" y="1592462"/>
            <a:ext cx="71202" cy="146161"/>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6"/>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SEMANTIC </a:t>
            </a:r>
            <a:r>
              <a:rPr lang="en-US"/>
              <a:t>SEGMENTATION</a:t>
            </a:r>
            <a:endParaRPr/>
          </a:p>
        </p:txBody>
      </p:sp>
      <p:sp>
        <p:nvSpPr>
          <p:cNvPr id="279" name="Google Shape;279;p6"/>
          <p:cNvSpPr txBox="1"/>
          <p:nvPr/>
        </p:nvSpPr>
        <p:spPr>
          <a:xfrm>
            <a:off x="1350044" y="1034110"/>
            <a:ext cx="6463990" cy="20313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1" i="0" lang="en-US" sz="1400" u="none" cap="none" strike="noStrike">
                <a:solidFill>
                  <a:srgbClr val="000000"/>
                </a:solidFill>
                <a:latin typeface="Montserrat"/>
                <a:ea typeface="Montserrat"/>
                <a:cs typeface="Montserrat"/>
                <a:sym typeface="Montserrat"/>
              </a:rPr>
              <a:t>Definition</a:t>
            </a:r>
            <a:r>
              <a:rPr b="0" i="0" lang="en-US" sz="1400" u="none" cap="none" strike="noStrike">
                <a:solidFill>
                  <a:srgbClr val="000000"/>
                </a:solidFill>
                <a:latin typeface="Montserrat"/>
                <a:ea typeface="Montserrat"/>
                <a:cs typeface="Montserrat"/>
                <a:sym typeface="Montserrat"/>
              </a:rPr>
              <a:t>: Semantic segmentation is a computer vision task that involves partitioning an image into multiple meaningful regions or segments.</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Each pixel in the image is assigned a label corresponding to the category it belongs to.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Enables a detailed understanding of images by labeling each pixel individually.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7"/>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SEMANTIC </a:t>
            </a:r>
            <a:r>
              <a:rPr lang="en-US"/>
              <a:t>SEGMENTATION</a:t>
            </a:r>
            <a:endParaRPr/>
          </a:p>
        </p:txBody>
      </p:sp>
      <p:sp>
        <p:nvSpPr>
          <p:cNvPr id="285" name="Google Shape;285;p7"/>
          <p:cNvSpPr txBox="1"/>
          <p:nvPr/>
        </p:nvSpPr>
        <p:spPr>
          <a:xfrm>
            <a:off x="1350044" y="1034110"/>
            <a:ext cx="6463990"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 following is an example of semantic segmentation</a:t>
            </a:r>
            <a:endParaRPr/>
          </a:p>
        </p:txBody>
      </p:sp>
      <p:pic>
        <p:nvPicPr>
          <p:cNvPr id="286" name="Google Shape;286;p7"/>
          <p:cNvPicPr preferRelativeResize="0"/>
          <p:nvPr/>
        </p:nvPicPr>
        <p:blipFill rotWithShape="1">
          <a:blip r:embed="rId3">
            <a:alphaModFix/>
          </a:blip>
          <a:srcRect b="0" l="0" r="0" t="0"/>
          <a:stretch/>
        </p:blipFill>
        <p:spPr>
          <a:xfrm>
            <a:off x="2074126" y="1538624"/>
            <a:ext cx="4523213" cy="3017629"/>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p:nvPr/>
        </p:nvSpPr>
        <p:spPr>
          <a:xfrm flipH="1" rot="-368550">
            <a:off x="5205585" y="3359654"/>
            <a:ext cx="3053229" cy="931142"/>
          </a:xfrm>
          <a:prstGeom prst="ellipse">
            <a:avLst/>
          </a:pr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
          <p:cNvSpPr txBox="1"/>
          <p:nvPr>
            <p:ph idx="2" type="subTitle"/>
          </p:nvPr>
        </p:nvSpPr>
        <p:spPr>
          <a:xfrm flipH="1">
            <a:off x="438615" y="1129645"/>
            <a:ext cx="5172270" cy="1533805"/>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sz="3600">
                <a:solidFill>
                  <a:srgbClr val="23C7AC"/>
                </a:solidFill>
                <a:latin typeface="Montserrat ExtraBold"/>
                <a:ea typeface="Montserrat ExtraBold"/>
                <a:cs typeface="Montserrat ExtraBold"/>
                <a:sym typeface="Montserrat ExtraBold"/>
              </a:rPr>
              <a:t>UNDERSTANDING </a:t>
            </a:r>
            <a:endParaRPr/>
          </a:p>
          <a:p>
            <a:pPr indent="0" lvl="0" marL="0" rtl="0" algn="l">
              <a:lnSpc>
                <a:spcPct val="100000"/>
              </a:lnSpc>
              <a:spcBef>
                <a:spcPts val="0"/>
              </a:spcBef>
              <a:spcAft>
                <a:spcPts val="0"/>
              </a:spcAft>
              <a:buSzPts val="1400"/>
              <a:buNone/>
            </a:pPr>
            <a:r>
              <a:rPr lang="en-US" sz="3600">
                <a:solidFill>
                  <a:srgbClr val="23C7AC"/>
                </a:solidFill>
                <a:latin typeface="Montserrat ExtraBold"/>
                <a:ea typeface="Montserrat ExtraBold"/>
                <a:cs typeface="Montserrat ExtraBold"/>
                <a:sym typeface="Montserrat ExtraBold"/>
              </a:rPr>
              <a:t>THE DATA</a:t>
            </a:r>
            <a:endParaRPr sz="3600">
              <a:solidFill>
                <a:srgbClr val="23C7AC"/>
              </a:solidFill>
              <a:latin typeface="Montserrat ExtraBold"/>
              <a:ea typeface="Montserrat ExtraBold"/>
              <a:cs typeface="Montserrat ExtraBold"/>
              <a:sym typeface="Montserrat ExtraBold"/>
            </a:endParaRPr>
          </a:p>
        </p:txBody>
      </p:sp>
      <p:sp>
        <p:nvSpPr>
          <p:cNvPr id="293" name="Google Shape;293;p8"/>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
          <p:cNvSpPr/>
          <p:nvPr/>
        </p:nvSpPr>
        <p:spPr>
          <a:xfrm flipH="1">
            <a:off x="6935415" y="3453348"/>
            <a:ext cx="473280" cy="287090"/>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
          <p:cNvSpPr/>
          <p:nvPr/>
        </p:nvSpPr>
        <p:spPr>
          <a:xfrm flipH="1">
            <a:off x="7521939" y="1657582"/>
            <a:ext cx="449799" cy="1817266"/>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flipH="1">
            <a:off x="7476319" y="1654183"/>
            <a:ext cx="449486" cy="1820621"/>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8"/>
          <p:cNvSpPr/>
          <p:nvPr/>
        </p:nvSpPr>
        <p:spPr>
          <a:xfrm flipH="1">
            <a:off x="7431102" y="2540504"/>
            <a:ext cx="45396" cy="1584920"/>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
          <p:cNvSpPr/>
          <p:nvPr/>
        </p:nvSpPr>
        <p:spPr>
          <a:xfrm flipH="1">
            <a:off x="7385975" y="2540683"/>
            <a:ext cx="45351" cy="158474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
          <p:cNvSpPr/>
          <p:nvPr/>
        </p:nvSpPr>
        <p:spPr>
          <a:xfrm flipH="1">
            <a:off x="6846189" y="2358025"/>
            <a:ext cx="314148" cy="142967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
          <p:cNvSpPr/>
          <p:nvPr/>
        </p:nvSpPr>
        <p:spPr>
          <a:xfrm flipH="1">
            <a:off x="6801196" y="2358204"/>
            <a:ext cx="314014" cy="1429500"/>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8"/>
          <p:cNvSpPr/>
          <p:nvPr/>
        </p:nvSpPr>
        <p:spPr>
          <a:xfrm flipH="1">
            <a:off x="6890422" y="3453929"/>
            <a:ext cx="511251" cy="347200"/>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
          <p:cNvSpPr/>
          <p:nvPr/>
        </p:nvSpPr>
        <p:spPr>
          <a:xfrm flipH="1">
            <a:off x="6619925" y="2261911"/>
            <a:ext cx="1487285" cy="900940"/>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
          <p:cNvSpPr/>
          <p:nvPr/>
        </p:nvSpPr>
        <p:spPr>
          <a:xfrm flipH="1">
            <a:off x="6626455" y="2330832"/>
            <a:ext cx="1472884" cy="7799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flipH="1">
            <a:off x="7927013" y="3159413"/>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
          <p:cNvSpPr/>
          <p:nvPr/>
        </p:nvSpPr>
        <p:spPr>
          <a:xfrm flipH="1">
            <a:off x="7927013" y="3005379"/>
            <a:ext cx="180197" cy="157566"/>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flipH="1">
            <a:off x="7936539" y="3009807"/>
            <a:ext cx="162799" cy="99603"/>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
          <p:cNvSpPr/>
          <p:nvPr/>
        </p:nvSpPr>
        <p:spPr>
          <a:xfrm flipH="1">
            <a:off x="6665813" y="729935"/>
            <a:ext cx="1485809" cy="2351685"/>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
          <p:cNvSpPr/>
          <p:nvPr/>
        </p:nvSpPr>
        <p:spPr>
          <a:xfrm flipH="1">
            <a:off x="6754189" y="730024"/>
            <a:ext cx="1390769" cy="802724"/>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
          <p:cNvSpPr/>
          <p:nvPr/>
        </p:nvSpPr>
        <p:spPr>
          <a:xfrm flipH="1">
            <a:off x="6665813" y="784500"/>
            <a:ext cx="1395644" cy="2294616"/>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
          <p:cNvSpPr/>
          <p:nvPr/>
        </p:nvSpPr>
        <p:spPr>
          <a:xfrm flipH="1">
            <a:off x="7115791" y="881375"/>
            <a:ext cx="721056" cy="513667"/>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
          <p:cNvSpPr/>
          <p:nvPr/>
        </p:nvSpPr>
        <p:spPr>
          <a:xfrm flipH="1">
            <a:off x="7115791" y="977534"/>
            <a:ext cx="540725" cy="417463"/>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
          <p:cNvSpPr/>
          <p:nvPr/>
        </p:nvSpPr>
        <p:spPr>
          <a:xfrm flipH="1">
            <a:off x="7120353" y="881375"/>
            <a:ext cx="711933" cy="409547"/>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8"/>
          <p:cNvSpPr/>
          <p:nvPr/>
        </p:nvSpPr>
        <p:spPr>
          <a:xfrm flipH="1">
            <a:off x="7557495" y="1530652"/>
            <a:ext cx="355877" cy="436784"/>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8"/>
          <p:cNvSpPr/>
          <p:nvPr/>
        </p:nvSpPr>
        <p:spPr>
          <a:xfrm flipH="1">
            <a:off x="7625432" y="1530697"/>
            <a:ext cx="121249" cy="218437"/>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8"/>
          <p:cNvSpPr/>
          <p:nvPr/>
        </p:nvSpPr>
        <p:spPr>
          <a:xfrm flipH="1">
            <a:off x="7561342" y="1561736"/>
            <a:ext cx="34662" cy="222328"/>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8"/>
          <p:cNvSpPr/>
          <p:nvPr/>
        </p:nvSpPr>
        <p:spPr>
          <a:xfrm flipH="1">
            <a:off x="7561297" y="1539821"/>
            <a:ext cx="174159" cy="244243"/>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8"/>
          <p:cNvSpPr/>
          <p:nvPr/>
        </p:nvSpPr>
        <p:spPr>
          <a:xfrm flipH="1">
            <a:off x="6865197" y="1157598"/>
            <a:ext cx="613538" cy="390628"/>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8"/>
          <p:cNvSpPr/>
          <p:nvPr/>
        </p:nvSpPr>
        <p:spPr>
          <a:xfrm flipH="1">
            <a:off x="7430074" y="1610889"/>
            <a:ext cx="41728" cy="64717"/>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8"/>
          <p:cNvSpPr/>
          <p:nvPr/>
        </p:nvSpPr>
        <p:spPr>
          <a:xfrm flipH="1">
            <a:off x="6858175" y="1282874"/>
            <a:ext cx="527844" cy="341162"/>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8"/>
          <p:cNvSpPr/>
          <p:nvPr/>
        </p:nvSpPr>
        <p:spPr>
          <a:xfrm flipH="1">
            <a:off x="7424438" y="1737283"/>
            <a:ext cx="41728" cy="64672"/>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8"/>
          <p:cNvSpPr/>
          <p:nvPr/>
        </p:nvSpPr>
        <p:spPr>
          <a:xfrm flipH="1">
            <a:off x="7424886" y="1737372"/>
            <a:ext cx="40968" cy="64672"/>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8"/>
          <p:cNvSpPr/>
          <p:nvPr/>
        </p:nvSpPr>
        <p:spPr>
          <a:xfrm flipH="1">
            <a:off x="6852540" y="1409267"/>
            <a:ext cx="528023" cy="341207"/>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8"/>
          <p:cNvSpPr/>
          <p:nvPr/>
        </p:nvSpPr>
        <p:spPr>
          <a:xfrm flipH="1">
            <a:off x="7418848" y="1864795"/>
            <a:ext cx="41863" cy="64583"/>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8"/>
          <p:cNvSpPr/>
          <p:nvPr/>
        </p:nvSpPr>
        <p:spPr>
          <a:xfrm flipH="1">
            <a:off x="7419116" y="1864795"/>
            <a:ext cx="41236" cy="64628"/>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8"/>
          <p:cNvSpPr/>
          <p:nvPr/>
        </p:nvSpPr>
        <p:spPr>
          <a:xfrm flipH="1">
            <a:off x="6847083" y="1536690"/>
            <a:ext cx="527844" cy="341162"/>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8"/>
          <p:cNvSpPr/>
          <p:nvPr/>
        </p:nvSpPr>
        <p:spPr>
          <a:xfrm flipH="1">
            <a:off x="7574983" y="1947044"/>
            <a:ext cx="273270" cy="217095"/>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8"/>
          <p:cNvSpPr/>
          <p:nvPr/>
        </p:nvSpPr>
        <p:spPr>
          <a:xfrm flipH="1">
            <a:off x="7513396" y="2208151"/>
            <a:ext cx="385038" cy="258779"/>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8"/>
          <p:cNvSpPr/>
          <p:nvPr/>
        </p:nvSpPr>
        <p:spPr>
          <a:xfrm flipH="1">
            <a:off x="7505659" y="2342416"/>
            <a:ext cx="385038" cy="258779"/>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8"/>
          <p:cNvSpPr/>
          <p:nvPr/>
        </p:nvSpPr>
        <p:spPr>
          <a:xfrm flipH="1">
            <a:off x="7497877" y="2476547"/>
            <a:ext cx="384903" cy="258824"/>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8"/>
          <p:cNvSpPr/>
          <p:nvPr/>
        </p:nvSpPr>
        <p:spPr>
          <a:xfrm flipH="1">
            <a:off x="7490005" y="2610768"/>
            <a:ext cx="385038" cy="258824"/>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8"/>
          <p:cNvSpPr/>
          <p:nvPr/>
        </p:nvSpPr>
        <p:spPr>
          <a:xfrm flipH="1">
            <a:off x="7311776" y="2178811"/>
            <a:ext cx="96427" cy="33463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8"/>
          <p:cNvSpPr/>
          <p:nvPr/>
        </p:nvSpPr>
        <p:spPr>
          <a:xfrm flipH="1">
            <a:off x="7307214" y="2529905"/>
            <a:ext cx="80639" cy="59618"/>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8"/>
          <p:cNvSpPr/>
          <p:nvPr/>
        </p:nvSpPr>
        <p:spPr>
          <a:xfrm flipH="1">
            <a:off x="7137841" y="2205691"/>
            <a:ext cx="89092" cy="207121"/>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8"/>
          <p:cNvSpPr/>
          <p:nvPr/>
        </p:nvSpPr>
        <p:spPr>
          <a:xfrm flipH="1">
            <a:off x="7138422" y="2205691"/>
            <a:ext cx="87929" cy="207121"/>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8"/>
          <p:cNvSpPr/>
          <p:nvPr/>
        </p:nvSpPr>
        <p:spPr>
          <a:xfrm flipH="1">
            <a:off x="7133413" y="2429317"/>
            <a:ext cx="80639" cy="59618"/>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8"/>
          <p:cNvSpPr/>
          <p:nvPr/>
        </p:nvSpPr>
        <p:spPr>
          <a:xfrm flipH="1">
            <a:off x="6963995" y="1900664"/>
            <a:ext cx="100273" cy="411649"/>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8"/>
          <p:cNvSpPr/>
          <p:nvPr/>
        </p:nvSpPr>
        <p:spPr>
          <a:xfrm flipH="1">
            <a:off x="6964487" y="1900664"/>
            <a:ext cx="99334" cy="411649"/>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8"/>
          <p:cNvSpPr/>
          <p:nvPr/>
        </p:nvSpPr>
        <p:spPr>
          <a:xfrm flipH="1">
            <a:off x="6959612" y="2328775"/>
            <a:ext cx="80505" cy="59618"/>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8"/>
          <p:cNvSpPr/>
          <p:nvPr/>
        </p:nvSpPr>
        <p:spPr>
          <a:xfrm flipH="1">
            <a:off x="6790238" y="1952456"/>
            <a:ext cx="91418" cy="259316"/>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8"/>
          <p:cNvSpPr/>
          <p:nvPr/>
        </p:nvSpPr>
        <p:spPr>
          <a:xfrm flipH="1">
            <a:off x="6790685" y="1952546"/>
            <a:ext cx="90345" cy="259271"/>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8"/>
          <p:cNvSpPr/>
          <p:nvPr/>
        </p:nvSpPr>
        <p:spPr>
          <a:xfrm flipH="1">
            <a:off x="6785676" y="2228188"/>
            <a:ext cx="80594" cy="59663"/>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
          <p:cNvSpPr/>
          <p:nvPr/>
        </p:nvSpPr>
        <p:spPr>
          <a:xfrm flipH="1">
            <a:off x="5347500" y="2436071"/>
            <a:ext cx="257303" cy="278100"/>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8"/>
          <p:cNvSpPr/>
          <p:nvPr/>
        </p:nvSpPr>
        <p:spPr>
          <a:xfrm flipH="1">
            <a:off x="5501533" y="1627393"/>
            <a:ext cx="276624" cy="869991"/>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8"/>
          <p:cNvSpPr/>
          <p:nvPr/>
        </p:nvSpPr>
        <p:spPr>
          <a:xfrm flipH="1">
            <a:off x="5501533" y="1627393"/>
            <a:ext cx="227069" cy="869991"/>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8"/>
          <p:cNvSpPr/>
          <p:nvPr/>
        </p:nvSpPr>
        <p:spPr>
          <a:xfrm flipH="1">
            <a:off x="6065067" y="3665748"/>
            <a:ext cx="104030" cy="177961"/>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8"/>
          <p:cNvSpPr/>
          <p:nvPr/>
        </p:nvSpPr>
        <p:spPr>
          <a:xfrm flipH="1">
            <a:off x="5634903" y="3520704"/>
            <a:ext cx="109084" cy="191915"/>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8"/>
          <p:cNvSpPr/>
          <p:nvPr/>
        </p:nvSpPr>
        <p:spPr>
          <a:xfrm flipH="1">
            <a:off x="5621798" y="2374305"/>
            <a:ext cx="574672" cy="1394347"/>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8"/>
          <p:cNvSpPr/>
          <p:nvPr/>
        </p:nvSpPr>
        <p:spPr>
          <a:xfrm flipH="1">
            <a:off x="5928209" y="3777427"/>
            <a:ext cx="269826" cy="302520"/>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8"/>
          <p:cNvSpPr/>
          <p:nvPr/>
        </p:nvSpPr>
        <p:spPr>
          <a:xfrm flipH="1">
            <a:off x="5386008" y="3673709"/>
            <a:ext cx="396890" cy="20439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
          <p:cNvSpPr/>
          <p:nvPr/>
        </p:nvSpPr>
        <p:spPr>
          <a:xfrm flipH="1">
            <a:off x="5740409" y="2556650"/>
            <a:ext cx="144820" cy="488442"/>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
          <p:cNvSpPr/>
          <p:nvPr/>
        </p:nvSpPr>
        <p:spPr>
          <a:xfrm flipH="1">
            <a:off x="5643847" y="1629987"/>
            <a:ext cx="484998" cy="819943"/>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8"/>
          <p:cNvSpPr/>
          <p:nvPr/>
        </p:nvSpPr>
        <p:spPr>
          <a:xfrm flipH="1">
            <a:off x="5632309" y="1611873"/>
            <a:ext cx="191781" cy="868336"/>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8"/>
          <p:cNvSpPr/>
          <p:nvPr/>
        </p:nvSpPr>
        <p:spPr>
          <a:xfrm flipH="1">
            <a:off x="5898243" y="1611873"/>
            <a:ext cx="277250" cy="872898"/>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
          <p:cNvSpPr/>
          <p:nvPr/>
        </p:nvSpPr>
        <p:spPr>
          <a:xfrm flipH="1">
            <a:off x="6104157" y="1678782"/>
            <a:ext cx="824461" cy="466169"/>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
          <p:cNvSpPr/>
          <p:nvPr/>
        </p:nvSpPr>
        <p:spPr>
          <a:xfrm flipH="1">
            <a:off x="6046193" y="1635801"/>
            <a:ext cx="633217" cy="519034"/>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8"/>
          <p:cNvSpPr/>
          <p:nvPr/>
        </p:nvSpPr>
        <p:spPr>
          <a:xfrm flipH="1">
            <a:off x="6065693" y="1635801"/>
            <a:ext cx="613716" cy="518989"/>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8"/>
          <p:cNvSpPr/>
          <p:nvPr/>
        </p:nvSpPr>
        <p:spPr>
          <a:xfrm flipH="1">
            <a:off x="5934739" y="1742963"/>
            <a:ext cx="81400" cy="269826"/>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
          <p:cNvSpPr/>
          <p:nvPr/>
        </p:nvSpPr>
        <p:spPr>
          <a:xfrm flipH="1">
            <a:off x="5670638" y="1725028"/>
            <a:ext cx="54162" cy="27814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8"/>
          <p:cNvSpPr/>
          <p:nvPr/>
        </p:nvSpPr>
        <p:spPr>
          <a:xfrm flipH="1">
            <a:off x="5663169" y="1150084"/>
            <a:ext cx="285793" cy="285614"/>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8"/>
          <p:cNvSpPr/>
          <p:nvPr/>
        </p:nvSpPr>
        <p:spPr>
          <a:xfrm flipH="1">
            <a:off x="5992076" y="1394463"/>
            <a:ext cx="60871" cy="149516"/>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8"/>
          <p:cNvSpPr/>
          <p:nvPr/>
        </p:nvSpPr>
        <p:spPr>
          <a:xfrm flipH="1">
            <a:off x="6009251" y="1238238"/>
            <a:ext cx="78045" cy="161323"/>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8"/>
          <p:cNvSpPr/>
          <p:nvPr/>
        </p:nvSpPr>
        <p:spPr>
          <a:xfrm flipH="1">
            <a:off x="5679001" y="1171552"/>
            <a:ext cx="430657" cy="559107"/>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8"/>
          <p:cNvSpPr/>
          <p:nvPr/>
        </p:nvSpPr>
        <p:spPr>
          <a:xfrm flipH="1">
            <a:off x="5663169" y="1129645"/>
            <a:ext cx="380207" cy="284630"/>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
          <p:cNvSpPr/>
          <p:nvPr/>
        </p:nvSpPr>
        <p:spPr>
          <a:xfrm flipH="1">
            <a:off x="6016228" y="1203263"/>
            <a:ext cx="60468" cy="45128"/>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8"/>
          <p:cNvSpPr/>
          <p:nvPr/>
        </p:nvSpPr>
        <p:spPr>
          <a:xfrm flipH="1">
            <a:off x="5834868" y="1514909"/>
            <a:ext cx="143701" cy="88690"/>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8"/>
          <p:cNvSpPr/>
          <p:nvPr/>
        </p:nvSpPr>
        <p:spPr>
          <a:xfrm flipH="1">
            <a:off x="5853697" y="1363424"/>
            <a:ext cx="31397" cy="32783"/>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8"/>
          <p:cNvSpPr/>
          <p:nvPr/>
        </p:nvSpPr>
        <p:spPr>
          <a:xfrm flipH="1">
            <a:off x="5870245" y="1309977"/>
            <a:ext cx="38732" cy="29161"/>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8"/>
          <p:cNvSpPr/>
          <p:nvPr/>
        </p:nvSpPr>
        <p:spPr>
          <a:xfrm flipH="1">
            <a:off x="5806110" y="1488431"/>
            <a:ext cx="39403" cy="26522"/>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8"/>
          <p:cNvSpPr/>
          <p:nvPr/>
        </p:nvSpPr>
        <p:spPr>
          <a:xfrm flipH="1">
            <a:off x="5707268" y="1302061"/>
            <a:ext cx="36988" cy="31621"/>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8"/>
          <p:cNvSpPr/>
          <p:nvPr/>
        </p:nvSpPr>
        <p:spPr>
          <a:xfrm flipH="1">
            <a:off x="5722921" y="1359041"/>
            <a:ext cx="31531" cy="32739"/>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8"/>
          <p:cNvSpPr/>
          <p:nvPr/>
        </p:nvSpPr>
        <p:spPr>
          <a:xfrm flipH="1">
            <a:off x="5748504" y="1360562"/>
            <a:ext cx="54609" cy="94459"/>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8"/>
          <p:cNvSpPr/>
          <p:nvPr/>
        </p:nvSpPr>
        <p:spPr>
          <a:xfrm flipH="1">
            <a:off x="5786028" y="1679587"/>
            <a:ext cx="148755" cy="7594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8"/>
          <p:cNvSpPr/>
          <p:nvPr/>
        </p:nvSpPr>
        <p:spPr>
          <a:xfrm flipH="1">
            <a:off x="5786028" y="1679587"/>
            <a:ext cx="148755" cy="72544"/>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8"/>
          <p:cNvSpPr/>
          <p:nvPr/>
        </p:nvSpPr>
        <p:spPr>
          <a:xfrm flipH="1">
            <a:off x="5803247" y="1706646"/>
            <a:ext cx="85917" cy="84575"/>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8"/>
          <p:cNvSpPr/>
          <p:nvPr/>
        </p:nvSpPr>
        <p:spPr>
          <a:xfrm flipH="1">
            <a:off x="5763845" y="1785228"/>
            <a:ext cx="112126" cy="417642"/>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8"/>
          <p:cNvSpPr/>
          <p:nvPr/>
        </p:nvSpPr>
        <p:spPr>
          <a:xfrm flipH="1">
            <a:off x="5820288" y="1785228"/>
            <a:ext cx="45" cy="224"/>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8"/>
          <p:cNvSpPr/>
          <p:nvPr/>
        </p:nvSpPr>
        <p:spPr>
          <a:xfrm flipH="1">
            <a:off x="5819483" y="1785989"/>
            <a:ext cx="626" cy="3846"/>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8"/>
          <p:cNvSpPr/>
          <p:nvPr/>
        </p:nvSpPr>
        <p:spPr>
          <a:xfrm flipH="1">
            <a:off x="5819483" y="1785228"/>
            <a:ext cx="35959" cy="13283"/>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
          <p:cNvSpPr/>
          <p:nvPr/>
        </p:nvSpPr>
        <p:spPr>
          <a:xfrm flipH="1">
            <a:off x="5843813" y="1577077"/>
            <a:ext cx="189500" cy="195269"/>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
          <p:cNvSpPr/>
          <p:nvPr/>
        </p:nvSpPr>
        <p:spPr>
          <a:xfrm flipH="1">
            <a:off x="5772656" y="1592462"/>
            <a:ext cx="71202" cy="146161"/>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9"/>
          <p:cNvSpPr txBox="1"/>
          <p:nvPr>
            <p:ph type="ctrTitle"/>
          </p:nvPr>
        </p:nvSpPr>
        <p:spPr>
          <a:xfrm>
            <a:off x="1350044" y="333373"/>
            <a:ext cx="7264500" cy="5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US"/>
              <a:t>Understanding the data</a:t>
            </a:r>
            <a:endParaRPr/>
          </a:p>
        </p:txBody>
      </p:sp>
      <p:sp>
        <p:nvSpPr>
          <p:cNvPr id="387" name="Google Shape;387;p9"/>
          <p:cNvSpPr txBox="1"/>
          <p:nvPr/>
        </p:nvSpPr>
        <p:spPr>
          <a:xfrm>
            <a:off x="1350044" y="1034110"/>
            <a:ext cx="6463990" cy="2893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 Data for this project is a collection of 3D Images of Colon.</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These Images are taken from a CT scan Machine while detecting for the colon cancer.</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 data contains Images of the colon as well as there corresponding label/mask showing the position of the cancer.</a:t>
            </a:r>
            <a:endParaRPr/>
          </a:p>
          <a:p>
            <a:pPr indent="-196850" lvl="0" marL="285750" marR="0" rtl="0" algn="l">
              <a:lnSpc>
                <a:spcPct val="100000"/>
              </a:lnSpc>
              <a:spcBef>
                <a:spcPts val="0"/>
              </a:spcBef>
              <a:spcAft>
                <a:spcPts val="0"/>
              </a:spcAft>
              <a:buClr>
                <a:srgbClr val="000000"/>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These Images of Colon are in NIFTI1 format, which are medical images which stores data in a standardized format known as Hounsfield value.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rgbClr val="000000"/>
              </a:buClr>
              <a:buSzPts val="1400"/>
              <a:buFont typeface="Montserrat"/>
              <a:buChar char="-"/>
            </a:pPr>
            <a:r>
              <a:rPr b="0" i="0" lang="en-US" sz="1400" u="none" cap="none" strike="noStrike">
                <a:solidFill>
                  <a:srgbClr val="000000"/>
                </a:solidFill>
                <a:latin typeface="Montserrat"/>
                <a:ea typeface="Montserrat"/>
                <a:cs typeface="Montserrat"/>
                <a:sym typeface="Montserrat"/>
              </a:rPr>
              <a:t>Next Slide We will see Some Example Images.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MRITYUNJAY GUPTA</dc:creator>
</cp:coreProperties>
</file>