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9" r:id="rId3"/>
    <p:sldId id="258" r:id="rId4"/>
    <p:sldId id="260" r:id="rId5"/>
    <p:sldId id="261" r:id="rId6"/>
    <p:sldId id="277" r:id="rId7"/>
    <p:sldId id="278" r:id="rId8"/>
    <p:sldId id="264" r:id="rId9"/>
    <p:sldId id="265" r:id="rId10"/>
    <p:sldId id="287" r:id="rId11"/>
    <p:sldId id="273" r:id="rId12"/>
    <p:sldId id="282" r:id="rId13"/>
    <p:sldId id="283" r:id="rId14"/>
    <p:sldId id="284" r:id="rId15"/>
    <p:sldId id="285" r:id="rId16"/>
    <p:sldId id="288" r:id="rId17"/>
    <p:sldId id="289" r:id="rId18"/>
    <p:sldId id="275" r:id="rId19"/>
    <p:sldId id="276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644E8-843A-47E7-90C4-3736185811A9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62AB-55FA-4179-8C2F-DC1A56BD9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5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9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3AEF-D85F-3FDD-45A6-41CB5ED9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D4536-6BDE-6FBD-3A7D-AF946BAD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11E3-5514-B519-31CC-B63252DD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7082-AF2B-DD62-FA53-3FC2AEDD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6E59-5A58-57D3-C741-F5259EC8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6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9F73-ACF2-61EF-0930-75EB34EE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D69B-0CF2-D2AA-0F5A-9E4E8F616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7BE7-5AFF-E67E-87D2-AAFBE551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A0E2-17D2-7611-3750-7B1ABDF8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31653-BE36-FD22-0B04-316981D5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4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DBEA-8B42-1A49-C548-9DB817EA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F7ACC-8EC4-3B4C-F7B6-4EE18E76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F858-7773-9663-FCE5-089445D4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8407-A8DB-F1E1-8C1A-E1321664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2971-A244-EB6B-464F-8296A59C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39BF-9702-DD77-3E43-6DC20903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34E6-7E33-44FA-EB20-E22852CBC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6E780-5ACF-91BD-9E20-92CD96BE1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E0B08-CC50-D204-852B-0010E640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3A07-D5EA-8E14-8FCE-60C9943A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4B72-AD65-8931-E273-A0AE320D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9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2571-6D35-3D7F-D00B-CD25F444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F562-D5C9-5C05-1FBA-93F14D232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68D5-A2F5-4319-C90E-9F3A8EF7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CF898-3DEE-2427-99BB-94E49B462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D87D5-D0DE-6286-4268-94E42608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34281-F7FA-45B9-E92A-12FA3501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4-Jun-25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8A911-E15B-A052-56EE-0C9B2399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1354D-57E8-0EA9-CF51-A57F500B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22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ABCA-2D1B-D7D5-5022-B0DA5AC9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68DF2-2D67-1469-50A2-225232CA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4-Jun-25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C67BC-5D98-7EDE-0005-49531165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1E0E7-9101-3C35-5B09-1BB8AE14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4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41DFE-B520-6D1A-5DCD-D9C59E7C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4-Jun-25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F7EE0-6509-F79A-1311-D80E13F7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6BBF-67A2-E781-7CC4-B44D9F12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05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AD9C-EF74-F708-60C5-B3106EA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1C4F-3A08-1F06-91E2-4FA8E0CE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66606-BB03-310E-8E5D-95D1537B5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14811-8709-FEE8-E3AA-152BE035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4307-004F-4D63-97B7-8D6DE685304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97E9C-24E9-CF41-76C1-2A6989A0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82F7A-D730-DB34-424D-A74232B6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76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5D60-95A9-13A0-D41A-5241CB6E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E8DA4-7588-60CD-B91E-6679D198F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A1564-ADFF-4914-CE70-DE84D1F4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9ED8-AE95-E121-E80A-20B9F5BA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ADDE8-E219-4BC7-4652-EA72FE2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C606-DF8B-8BC3-03E0-F3CE8F9C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6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AC30-BDB6-3F63-8E15-29EEB2FF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21E8E-D91A-74E8-9765-0B185F8E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F120-2072-20C6-108E-01B75963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D690-D8AA-C99C-7931-B73F92AA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B1D60-956B-1AA4-5AAD-6C2FC44A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63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072EF-C003-0A4E-6970-3E4A5E97D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62A10-6561-8F53-F24D-FAAB2FB11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871D-220A-BD07-8B6E-A6360FDF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2B2C-B566-0F9F-57BF-6E8DB85C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B347-512E-E758-E0BF-CB0564AC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4-Jun-25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0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4-Jun-25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4-Jun-25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1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D24307-004F-4D63-97B7-8D6DE685304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1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DE53D0-558D-438E-A207-A5C9205FC948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3A50-34F2-0CBE-B75A-BB409EF6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7B428-F1FE-CAEB-93CF-0F4F1FF2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0068-BB26-E8FB-0FF4-9C160A38E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53D0-558D-438E-A207-A5C9205FC948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B8F6-22D6-0555-3381-13DEA2CDC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408C-8C10-3AAB-DE7E-596016F5B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F6463-FF0D-6642-8766-8BD4CFAB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71532-38FB-FFC4-8CCA-6E0B4B52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23C4A-1994-0014-302E-2DFA9D46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20" y="310700"/>
            <a:ext cx="4226560" cy="1479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139F8-605B-6CAF-FFE9-78DFAC07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90" y="310700"/>
            <a:ext cx="1218593" cy="11876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CA5534-8979-3C9E-4066-589324986CC7}"/>
              </a:ext>
            </a:extLst>
          </p:cNvPr>
          <p:cNvSpPr txBox="1"/>
          <p:nvPr/>
        </p:nvSpPr>
        <p:spPr>
          <a:xfrm>
            <a:off x="579030" y="4033291"/>
            <a:ext cx="53230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Guided By,</a:t>
            </a:r>
          </a:p>
          <a:p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Mrs. </a:t>
            </a:r>
            <a:r>
              <a:rPr lang="en-IN" sz="2600" dirty="0" err="1">
                <a:latin typeface="Arial Narrow" panose="020B0606020202030204" pitchFamily="34" charset="0"/>
                <a:cs typeface="Arial" panose="020B0604020202020204" pitchFamily="34" charset="0"/>
              </a:rPr>
              <a:t>M.Mathumathi</a:t>
            </a:r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, M.E.,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B4E4B-8473-8E07-1764-7FC4439011A1}"/>
              </a:ext>
            </a:extLst>
          </p:cNvPr>
          <p:cNvSpPr txBox="1"/>
          <p:nvPr/>
        </p:nvSpPr>
        <p:spPr>
          <a:xfrm>
            <a:off x="7052176" y="3550845"/>
            <a:ext cx="48228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Presented By,</a:t>
            </a:r>
          </a:p>
          <a:p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MADHUVADHANI S (811722104085)</a:t>
            </a:r>
          </a:p>
          <a:p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NITHIKA G (811722104104)</a:t>
            </a:r>
          </a:p>
          <a:p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PREETHI S (811722104112)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01504-8978-952D-A050-D256FE3147B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F53868-5069-8964-5862-0DB5BEBDF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17" y="414583"/>
            <a:ext cx="1197867" cy="1547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B491EB-A218-A8E3-5704-72222454E5D4}"/>
              </a:ext>
            </a:extLst>
          </p:cNvPr>
          <p:cNvSpPr txBox="1"/>
          <p:nvPr/>
        </p:nvSpPr>
        <p:spPr>
          <a:xfrm>
            <a:off x="2242457" y="2188048"/>
            <a:ext cx="73186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VERIFICATION SYSTEM AND FRAUD DETECTION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3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35CF0-35AA-8683-D201-FF33EB3F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49D2-6B61-2BA6-D2CF-CA30B149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0" y="286604"/>
            <a:ext cx="9686109" cy="1078748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1 : User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A44D6-A38A-4A50-B469-3D93F01D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6" y="5644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B6C87-74C4-4DFC-63CF-98FC93D2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9" y="564459"/>
            <a:ext cx="835001" cy="10787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A29FE9B-38C6-80F2-5188-0EBA8A3E3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8820" y="1226274"/>
            <a:ext cx="11184959" cy="421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Clr>
                <a:schemeClr val="tx1"/>
              </a:buCl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IN" sz="2800" dirty="0"/>
              <a:t>•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IN" sz="2800" b="1" dirty="0"/>
              <a:t>: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for users (e.g., bank employees or customers) to upload and manage signatures. 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Upload reference and test signature image 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View verification results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Admin login for system access..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61FE8-DB19-060C-CC1D-F5D9F3F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2DA0C-64D8-CB47-2B7F-372EC52B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10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82144-3AF9-4968-3010-7525E44A553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03563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2E477-91D6-9A8B-A987-DC34B46B1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8751-8E1A-CF5A-2BB9-F2977EB2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2 : Image Pre-Processing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92E94-073A-38F2-4F6B-8A879E77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1448E-2838-D329-C4BC-CD264FD87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12569"/>
            <a:ext cx="835001" cy="10787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D09A7C2-4ABC-B38D-A2CD-32D906012B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935" y="1963326"/>
            <a:ext cx="9965089" cy="370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Clr>
                <a:schemeClr val="tx1"/>
              </a:buClr>
              <a:buNone/>
            </a:pPr>
            <a:r>
              <a:rPr lang="en-IN" sz="2000" dirty="0"/>
              <a:t>•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input signature images to normalize and enhance them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Grayscale conversion. 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Noise reduction (e.g., Gaussian blur). 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Thresholding (binarization).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Resizing and alignment</a:t>
            </a:r>
            <a:r>
              <a:rPr lang="en-IN" sz="2400" dirty="0"/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4B52F62-A520-12DA-4682-7223121C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7B5B57C-268A-B907-5DBA-913526D6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11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CFE8E-3765-A52A-E3AE-FCEE4A741BD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413483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7A873-F85D-C140-6918-D920E7294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2BBA-F468-51B9-94FA-288D36FC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3 : Feature Extraction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C7E4E-A1C4-0852-3F1E-5EE2FD54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4C7856-005F-22E8-4ECD-6A64D75F8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74979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6E3B88B-DECF-FEFA-3F15-68DA5453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606EA24-A892-DCF4-04AF-00F99E3B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12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14360-66CB-5666-5801-CEC3FDB7D56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060E1B8-C3E3-E472-CAE8-89536177A2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7558" y="1799388"/>
            <a:ext cx="10982114" cy="3259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Description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important features from signatures for comparison. 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 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Contour and edge detection (e.g., Canny). 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Histogram of Oriented Gradients (HOG).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Fourier Descriptors or SIFT/SURF features.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8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DA767-0430-81D3-0F38-550A00BDC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26B9-647D-15D8-32CB-0F73D3CE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4 : Signature Verification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0F938-D2E9-B244-71F5-69440FDC4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625043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FEF9D9-72DB-F67E-1072-3BFA24355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00223"/>
            <a:ext cx="835001" cy="1078748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0D34693-93A2-A38C-8CD6-D91ED613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C201E83-2462-453F-6249-544EB34B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13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875D3-DF79-5837-C821-595F59DA7EE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5158031-806F-87F9-19DC-695AD815D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1886" y="1790322"/>
            <a:ext cx="10997688" cy="283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Clr>
                <a:schemeClr val="tx1"/>
              </a:buClr>
              <a:buNone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Compares input signature with stored (genuine) ones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Technique: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Machine learning models (e.g., SVM, CNN, Siamese Network). 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Distance metrics (Euclidean, cosine similarity).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Output: Match or mismatch decision with confidence score.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23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9F4BB-EFB3-59A2-06C3-0A41053BE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EC29-1B1A-F745-F855-BBC6D770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5 : Fraud Detection And Logging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144538-10E2-525C-993B-0482B31F1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5B56A-C113-007E-A6DA-BB01497D9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6D3D9-6D4C-CCD9-B782-D8D209D6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F83254E-F678-BF5C-29CB-0C21034C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14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B08ED-84DA-1E19-ED71-2028034A226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BAC0E15-BCAF-C51F-C368-489604C95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261257" y="2040791"/>
            <a:ext cx="10570028" cy="373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471400" lvl="8" indent="0" algn="just">
              <a:buClr>
                <a:schemeClr val="tx1"/>
              </a:buClr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Description: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forged or suspicious signatures</a:t>
            </a:r>
          </a:p>
          <a:p>
            <a:pPr marL="1471400" lvl="8" indent="0" algn="just">
              <a:buClr>
                <a:schemeClr val="tx1"/>
              </a:buClr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Techniques: </a:t>
            </a:r>
          </a:p>
          <a:p>
            <a:pPr marL="1471400" lvl="8" indent="0" algn="just">
              <a:buClr>
                <a:schemeClr val="tx1"/>
              </a:buCl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Anomaly detection models. </a:t>
            </a:r>
          </a:p>
          <a:p>
            <a:pPr marL="1471400" lvl="8" indent="0" algn="just">
              <a:buClr>
                <a:schemeClr val="tx1"/>
              </a:buCl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Behavioural analysis if using dynamic signature (e.g., speed,</a:t>
            </a:r>
          </a:p>
          <a:p>
            <a:pPr marL="1471400" lvl="8" indent="0" algn="just">
              <a:buClr>
                <a:schemeClr val="tx1"/>
              </a:buCl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pressure). </a:t>
            </a:r>
          </a:p>
          <a:p>
            <a:pPr marL="1471400" lvl="8" indent="0" algn="just">
              <a:buClr>
                <a:schemeClr val="tx1"/>
              </a:buClr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Logs: </a:t>
            </a:r>
          </a:p>
          <a:p>
            <a:pPr marL="1471400" lvl="8" indent="0" algn="just">
              <a:buClr>
                <a:schemeClr val="tx1"/>
              </a:buCl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Maintain records of failed verifications.</a:t>
            </a:r>
          </a:p>
          <a:p>
            <a:pPr marL="1471400" lvl="8" indent="0" algn="just">
              <a:buClr>
                <a:schemeClr val="tx1"/>
              </a:buCl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Alert generation for potential fraud.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7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A3C45-02DF-867E-3901-A6189855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E55E-C512-26BB-2D1C-C2DA5A6C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F2295-F9D8-620B-CE3F-96DB7B17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E1329-1E1B-8DB2-CE7E-52D28FF2B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70144-D4FB-30EA-CE53-8A0B6D7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D6EF43B-03AC-1502-3BCB-DF181CF1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15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D94A2-5A86-21EA-592C-492CA64F0726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0BD6A-2907-AFEF-5C2F-50842E65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Image 32">
            <a:extLst>
              <a:ext uri="{FF2B5EF4-FFF2-40B4-BE49-F238E27FC236}">
                <a16:creationId xmlns:a16="http://schemas.microsoft.com/office/drawing/2014/main" id="{19A6BD7B-2BEB-2238-8643-FCE3A6CD1754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7281" y="1845734"/>
            <a:ext cx="1005840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1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09BBA-2275-603C-9C6B-13C8C152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B16-13BE-2B90-F45B-4A8432E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20CD4-D7E3-E8D3-556A-3E3A4925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09160-54AF-30FA-6923-383860A2B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2D5E7-5E30-5CEB-F9EC-6A71EE6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FFF7858-276A-66B5-32E7-7D69459F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16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DAFE-21EB-B45D-B188-DA0D6933FA4C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4" name="Image 33">
            <a:extLst>
              <a:ext uri="{FF2B5EF4-FFF2-40B4-BE49-F238E27FC236}">
                <a16:creationId xmlns:a16="http://schemas.microsoft.com/office/drawing/2014/main" id="{D7DF0111-13EE-9CC7-7682-F67592D2B880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7280" y="1938973"/>
            <a:ext cx="10219649" cy="406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02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37407-19B9-E23D-F6AD-2C0D66BF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09C4-BF24-EC19-0E90-2511924A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CONCLUSION &amp; FUTURE ENHANCEMENT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F25FD-962D-41F4-CA46-C707CAB1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7100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C2F14A-CE42-2F9C-0342-79438DFE4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99" y="601497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04430-744E-6B41-D7A5-C467A238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9E2D9-34B9-AB60-89C3-59F43064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17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1610E-B05A-5427-A860-095AA66DC53D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5F516F1-4E66-A17B-98D6-D5D9A0EF2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2143" y="1809787"/>
            <a:ext cx="11669486" cy="424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steps like grayscale conversion and noise reduction enhance image quality.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implements a signature verification system using image processing and machine learning techniques.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Verification: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real-time processing for use in mobile apps and online platforms.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Fusion: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signature verification with facial recognition or fingerprint authentication for enhanced security</a:t>
            </a:r>
            <a:r>
              <a:rPr lang="en-US" sz="2000" dirty="0"/>
              <a:t>.</a:t>
            </a:r>
            <a:endParaRPr lang="en-US" sz="2400" dirty="0">
              <a:latin typeface="Arial Narrow" panose="020B060602020203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8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4C597-E4B3-5B50-A65E-BC76E7A5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CFC8-6DE9-6191-DF29-FA165FE8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1211-5A2C-EC6F-67B6-1811704C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3" y="1845733"/>
            <a:ext cx="11035144" cy="4405599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Sarkar, S., Majumdar, A. K., &amp; Chaudhuri, S. (2011). 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survey on handwritten signature verification techniques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M., &amp; Wang, Y. (2007).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 offline signature verification method based on local feature extraction and support vector machine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Jain, A. K., Griess, F. D., &amp; Connell, S. D. (2002). 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signature verification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35(12), 2963–2972.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EC439-2940-F9CA-EE74-1D44C2435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606668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A3E513-4EB5-7228-0BE5-7E7D49B5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624417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67F3F9D-1212-E1A2-DE76-E6120E0A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BD76637-3273-AC57-F5D9-8821747D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18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F6B93-DC60-08EB-48B4-4AF2D078049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048771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5AC1C-DC84-C189-0557-80B7D0E4E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513D11-1779-6000-F606-2C324D45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55" y="540502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A895E-7B88-F1FF-EDD0-D416AA4D5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799" y="540502"/>
            <a:ext cx="835001" cy="107874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5405B56-2598-F400-4C24-58D92771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9" y="1619250"/>
            <a:ext cx="9525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7BF4D-AB30-E92E-3A92-0DD362EE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C68C8-ED57-E6BE-3192-0E18B539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19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E54C9-82E7-8C2B-4B42-CD1BE982EF90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88769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2F42-A25D-BF9C-A0AF-EBAD63B5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ABSTRACT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FDB95-4463-528E-B019-E5027CB3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57152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E42175-7A36-BEB5-FD67-A311E33D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583" y="414584"/>
            <a:ext cx="835001" cy="1078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1F9EB-D264-0699-E26D-059B872C6946}"/>
              </a:ext>
            </a:extLst>
          </p:cNvPr>
          <p:cNvSpPr txBox="1"/>
          <p:nvPr/>
        </p:nvSpPr>
        <p:spPr>
          <a:xfrm>
            <a:off x="475509" y="1961932"/>
            <a:ext cx="10972799" cy="4298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an automated signature verification system using machine learning technique. </a:t>
            </a:r>
          </a:p>
          <a:p>
            <a:pPr marL="457200" indent="-4572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leverage advanced techniques like machine learning ,neural networks and pattern recognition to provide a high level of accuracy and false acceptance</a:t>
            </a:r>
          </a:p>
          <a:p>
            <a:pPr marL="457200" indent="-4572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aims to authenticate individuals by comparing handwritten signatures to previously stored samples.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32F15E37-3C9C-F131-DFE9-269569AA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C43986DB-D204-7BB1-E06F-D9C5F657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2</a:t>
            </a:fld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C99EE-ADD0-B258-BBE9-90C85AA576B8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150861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E15F8-FBD0-4E18-6BDF-C3A66DE41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7603-9965-1EF9-F2A6-C2DF5E3F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OBJECTIVE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3F4F8-BDFF-5FBD-7EF9-38488809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1256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7400C-9629-42E1-C79A-FBE23EEE7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804" y="523181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0F6BA-9046-A10A-3354-1F6DC059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87D7D-3285-31F5-A56F-BEC420AC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3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05329-7F26-805C-2797-D24B916EDE4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FCCAB-FD9A-7BFA-597F-AEE4CD5C77B0}"/>
              </a:ext>
            </a:extLst>
          </p:cNvPr>
          <p:cNvSpPr txBox="1"/>
          <p:nvPr/>
        </p:nvSpPr>
        <p:spPr>
          <a:xfrm>
            <a:off x="546939" y="1872343"/>
            <a:ext cx="1119686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a signature verification system is to authenticate the identity of individuals by verifying their signatures against stored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aims to detect and prevent fraudulent activities by distinguishing between genuine signatures and forgeries.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verification process enhances security in various sectors such as banking , legal and administrative , ensuring that sensitive transactions are protected.</a:t>
            </a:r>
          </a:p>
        </p:txBody>
      </p:sp>
    </p:spTree>
    <p:extLst>
      <p:ext uri="{BB962C8B-B14F-4D97-AF65-F5344CB8AC3E}">
        <p14:creationId xmlns:p14="http://schemas.microsoft.com/office/powerpoint/2010/main" val="207552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6B8C1-999B-4CCF-4F51-04470707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96CF-62E8-3667-18F7-B203E12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60B60-F045-A041-B90A-3B8459A1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60493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F0F0D6-2C6D-2D51-620E-6208FBB6A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42521"/>
            <a:ext cx="835001" cy="107874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36F0F1-DEE8-E07C-5FF1-9208B1EA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15578"/>
              </p:ext>
            </p:extLst>
          </p:nvPr>
        </p:nvGraphicFramePr>
        <p:xfrm>
          <a:off x="800529" y="1609997"/>
          <a:ext cx="10516401" cy="469988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75281">
                  <a:extLst>
                    <a:ext uri="{9D8B030D-6E8A-4147-A177-3AD203B41FA5}">
                      <a16:colId xmlns:a16="http://schemas.microsoft.com/office/drawing/2014/main" val="2874843043"/>
                    </a:ext>
                  </a:extLst>
                </a:gridCol>
                <a:gridCol w="3779467">
                  <a:extLst>
                    <a:ext uri="{9D8B030D-6E8A-4147-A177-3AD203B41FA5}">
                      <a16:colId xmlns:a16="http://schemas.microsoft.com/office/drawing/2014/main" val="2512751112"/>
                    </a:ext>
                  </a:extLst>
                </a:gridCol>
                <a:gridCol w="1515885">
                  <a:extLst>
                    <a:ext uri="{9D8B030D-6E8A-4147-A177-3AD203B41FA5}">
                      <a16:colId xmlns:a16="http://schemas.microsoft.com/office/drawing/2014/main" val="3054159816"/>
                    </a:ext>
                  </a:extLst>
                </a:gridCol>
                <a:gridCol w="4045768">
                  <a:extLst>
                    <a:ext uri="{9D8B030D-6E8A-4147-A177-3AD203B41FA5}">
                      <a16:colId xmlns:a16="http://schemas.microsoft.com/office/drawing/2014/main" val="2258209217"/>
                    </a:ext>
                  </a:extLst>
                </a:gridCol>
              </a:tblGrid>
              <a:tr h="823935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18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dirty="0">
                        <a:latin typeface="Arial Narrow" panose="020B0606020202030204" pitchFamily="34" charset="0"/>
                      </a:endParaRPr>
                    </a:p>
                    <a:p>
                      <a:pPr algn="ctr"/>
                      <a:r>
                        <a:rPr lang="en-IN" sz="18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  <a:p>
                      <a:pPr algn="ctr"/>
                      <a:endParaRPr lang="en-IN" sz="1800" b="1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 Narrow" panose="020B0606020202030204" pitchFamily="34" charset="0"/>
                        </a:rPr>
                        <a:t>Remark</a:t>
                      </a:r>
                      <a:endParaRPr lang="en-IN" sz="1800" b="1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581155362"/>
                  </a:ext>
                </a:extLst>
              </a:tr>
              <a:tr h="139652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/>
                        <a:t>A Survey on Handwritten Signature Verification Techniques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2011</a:t>
                      </a:r>
                      <a:endParaRPr lang="en-IN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Comprehensive survey covering online and offline methods, focusing on challenges such as variability and forgery.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529073945"/>
                  </a:ext>
                </a:extLst>
              </a:tr>
              <a:tr h="139652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A Novel Offline Signature Verification Method Based on Local Feature Extraction and Support Vector Machine"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2007</a:t>
                      </a:r>
                      <a:endParaRPr lang="en-IN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Introduced a method combining local feature extraction and SVM, improving resistance to forgery.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217045999"/>
                  </a:ext>
                </a:extLst>
              </a:tr>
              <a:tr h="105430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Robustness of Offline Signature Verification Based on Gray Level Features"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2012</a:t>
                      </a:r>
                      <a:endParaRPr lang="en-IN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Utilized texture and contour features with SVM for reliable classification of signatures.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217576552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9EE0338-01C7-27BD-3C9E-7C514FAF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E43F62F-0C41-E63D-700E-28EDBA6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4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89B96-F0BE-9A02-4673-9EB768C39D3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122213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910B5B-16F6-5D6F-51BA-03BF3A796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49743"/>
              </p:ext>
            </p:extLst>
          </p:nvPr>
        </p:nvGraphicFramePr>
        <p:xfrm>
          <a:off x="1096962" y="1846262"/>
          <a:ext cx="10415258" cy="429074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29879">
                  <a:extLst>
                    <a:ext uri="{9D8B030D-6E8A-4147-A177-3AD203B41FA5}">
                      <a16:colId xmlns:a16="http://schemas.microsoft.com/office/drawing/2014/main" val="700721332"/>
                    </a:ext>
                  </a:extLst>
                </a:gridCol>
                <a:gridCol w="4377750">
                  <a:extLst>
                    <a:ext uri="{9D8B030D-6E8A-4147-A177-3AD203B41FA5}">
                      <a16:colId xmlns:a16="http://schemas.microsoft.com/office/drawing/2014/main" val="3361487560"/>
                    </a:ext>
                  </a:extLst>
                </a:gridCol>
                <a:gridCol w="1055779">
                  <a:extLst>
                    <a:ext uri="{9D8B030D-6E8A-4147-A177-3AD203B41FA5}">
                      <a16:colId xmlns:a16="http://schemas.microsoft.com/office/drawing/2014/main" val="2531566505"/>
                    </a:ext>
                  </a:extLst>
                </a:gridCol>
                <a:gridCol w="4151850">
                  <a:extLst>
                    <a:ext uri="{9D8B030D-6E8A-4147-A177-3AD203B41FA5}">
                      <a16:colId xmlns:a16="http://schemas.microsoft.com/office/drawing/2014/main" val="951006298"/>
                    </a:ext>
                  </a:extLst>
                </a:gridCol>
              </a:tblGrid>
              <a:tr h="413184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18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3852083097"/>
                  </a:ext>
                </a:extLst>
              </a:tr>
              <a:tr h="139829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Online Signature Verification: Fusion of Real and Synthetic Samples for Training</a:t>
                      </a:r>
                      <a:endParaRPr lang="en-US" sz="1800" dirty="0"/>
                    </a:p>
                    <a:p>
                      <a:pPr marL="0" algn="just" defTabSz="914400" rtl="0" eaLnBrk="1" latinLnBrk="0" hangingPunct="1"/>
                      <a:endParaRPr lang="en-IN" sz="18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dirty="0"/>
                        <a:t>2015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dirty="0"/>
                        <a:t>Proposed CNN-based model for enhanced training using real and synthetic signatures.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837284280"/>
                  </a:ext>
                </a:extLst>
              </a:tr>
              <a:tr h="10665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dirty="0"/>
                        <a:t>Secure Offline Signature Verification Using Convolutional Neural Networks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2016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dirty="0"/>
                        <a:t>CNN-based approach offering better accuracy and reduced need for manual preprocessing.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81305326"/>
                  </a:ext>
                </a:extLst>
              </a:tr>
              <a:tr h="14127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dirty="0"/>
                        <a:t>Hybrid Deep Learning Approach for Signature Verification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2021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dirty="0"/>
                        <a:t>Combined CNN and LSTM to handle both spatial and temporal dynamics of signatures.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246852835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71D6883-B9B7-0FA4-A2EC-4BA96013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49FFEE-96FC-7473-77A0-8918B5C7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60652"/>
            <a:ext cx="978762" cy="953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F64786-4E46-5DCA-B152-15292FE31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59147"/>
            <a:ext cx="835001" cy="1078748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426874D-81B9-3CEF-090D-1B4C6A97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409511B-54C9-09DD-2197-32D0B163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1B86A-A2D2-2708-1861-A11A55165D07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04069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58FE7F-6B79-7079-69D9-C3F324B13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923762"/>
              </p:ext>
            </p:extLst>
          </p:nvPr>
        </p:nvGraphicFramePr>
        <p:xfrm>
          <a:off x="871405" y="1672472"/>
          <a:ext cx="10918296" cy="431174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75336">
                  <a:extLst>
                    <a:ext uri="{9D8B030D-6E8A-4147-A177-3AD203B41FA5}">
                      <a16:colId xmlns:a16="http://schemas.microsoft.com/office/drawing/2014/main" val="3935179958"/>
                    </a:ext>
                  </a:extLst>
                </a:gridCol>
                <a:gridCol w="4452694">
                  <a:extLst>
                    <a:ext uri="{9D8B030D-6E8A-4147-A177-3AD203B41FA5}">
                      <a16:colId xmlns:a16="http://schemas.microsoft.com/office/drawing/2014/main" val="2141184044"/>
                    </a:ext>
                  </a:extLst>
                </a:gridCol>
                <a:gridCol w="1405698">
                  <a:extLst>
                    <a:ext uri="{9D8B030D-6E8A-4147-A177-3AD203B41FA5}">
                      <a16:colId xmlns:a16="http://schemas.microsoft.com/office/drawing/2014/main" val="818863892"/>
                    </a:ext>
                  </a:extLst>
                </a:gridCol>
                <a:gridCol w="4584568">
                  <a:extLst>
                    <a:ext uri="{9D8B030D-6E8A-4147-A177-3AD203B41FA5}">
                      <a16:colId xmlns:a16="http://schemas.microsoft.com/office/drawing/2014/main" val="3634380579"/>
                    </a:ext>
                  </a:extLst>
                </a:gridCol>
              </a:tblGrid>
              <a:tr h="680969"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18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latin typeface="Arial Narrow" panose="020B0606020202030204" pitchFamily="34" charset="0"/>
                        </a:rPr>
                        <a:t>                       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latin typeface="Arial Narrow" panose="020B0606020202030204" pitchFamily="34" charset="0"/>
                        </a:rPr>
                        <a:t>    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latin typeface="Arial Narrow" panose="020B0606020202030204" pitchFamily="34" charset="0"/>
                        </a:rPr>
                        <a:t>                            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110321516"/>
                  </a:ext>
                </a:extLst>
              </a:tr>
              <a:tr h="10502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On-line Signature Verification by Jain, Griess, and Connell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dirty="0"/>
                        <a:t>    2002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Early influential work in online verification, widely cited for foundational methodologies.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3506190329"/>
                  </a:ext>
                </a:extLst>
              </a:tr>
              <a:tr h="13911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Reducing Forgeries in Writer Independent Off-line Signature Verification through Ensemble of Classifiers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dirty="0"/>
                        <a:t>     2010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Focused on ensemble classifiers to boost verification accuracy and reduce false positives.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3867443997"/>
                  </a:ext>
                </a:extLst>
              </a:tr>
              <a:tr h="11893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dirty="0"/>
                        <a:t>Pattern Recognition for Handwritten Signatures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2009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Addresses basic pattern recognition techniques foundational to signature verification.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54989779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D953ED-CD88-663F-526C-C16700D1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76" y="514697"/>
            <a:ext cx="978762" cy="9539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B1E3939-BAA9-5F31-0450-8B2D9CD9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189451-077F-9D6F-5EA0-223AD683A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72607"/>
            <a:ext cx="835001" cy="1078748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E411798-A77D-A7DF-0644-4931B620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5B8635D-846A-E221-FF4A-6952E36D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EE028-027F-54A9-EC31-5DDCFA39124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04034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EA5E8-8902-E721-595C-698346B90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D365-22F1-2CED-4673-4D059987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EXISTING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7EBEA-BB3F-C98C-7129-B5AF843E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9568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1BA251-FD80-BCAA-A4D1-26223AA8B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33271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4CDA1-D632-A133-533A-2F9C2C83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5E3D3-93A3-9ED8-F9D2-25782DC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7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FC970-66FD-EFD3-536B-1BC799238495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E582E1-0B65-1ACA-F3EA-A4FF83441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99534" y="1946275"/>
            <a:ext cx="9222659" cy="390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7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B132E-50EF-3EA4-66A3-46990F333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FC13-5D60-DE1F-837A-B57A3BEB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PROPOSED SYSTEM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2A2ED-2AEE-2461-0B53-56E56748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3862F-06DD-65E3-B644-F95B6EAC5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4378B6-2304-4068-52C0-67165E879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 bwMode="auto">
          <a:xfrm>
            <a:off x="1762514" y="1864631"/>
            <a:ext cx="8793956" cy="4176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CB8CB-78E4-9AB8-22B2-5E87D95D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6EFA4-065A-835C-04FC-CD76290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8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ED6BC-8610-700F-77E6-4FF6049B3CF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15047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AE31F-D84D-E536-346A-36DC68969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33EF-5880-60B3-3E95-20EB624E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05EE3-CF3B-B449-D0C5-C790AAAC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9E0B3-B3EE-DD43-B53F-8527A0F01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E3600-8C0C-B074-484C-1CD09B91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CF8F9-A3A9-73CB-A963-16E26524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9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30E16-6B41-5B79-68C9-B007F032260E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12" name="Picture 11" descr="A diagram of a database&#10;&#10;AI-generated content may be incorrect.">
            <a:extLst>
              <a:ext uri="{FF2B5EF4-FFF2-40B4-BE49-F238E27FC236}">
                <a16:creationId xmlns:a16="http://schemas.microsoft.com/office/drawing/2014/main" id="{FF4D8CF5-80D5-BBE9-704C-D449C40A2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3" y="2015614"/>
            <a:ext cx="7846142" cy="37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920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1037</Words>
  <Application>Microsoft Office PowerPoint</Application>
  <PresentationFormat>Widescreen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Aptos</vt:lpstr>
      <vt:lpstr>Arial</vt:lpstr>
      <vt:lpstr>Arial Narrow</vt:lpstr>
      <vt:lpstr>Calibri</vt:lpstr>
      <vt:lpstr>Calibri Light</vt:lpstr>
      <vt:lpstr>Times New Roman</vt:lpstr>
      <vt:lpstr>Wingdings</vt:lpstr>
      <vt:lpstr>Retrospect</vt:lpstr>
      <vt:lpstr>Office Theme</vt:lpstr>
      <vt:lpstr>PowerPoint Presentation</vt:lpstr>
      <vt:lpstr>ABSTRACT</vt:lpstr>
      <vt:lpstr>OBJECTIVE</vt:lpstr>
      <vt:lpstr>LITERATURE SURVEY</vt:lpstr>
      <vt:lpstr>LITERATURE SURVEY</vt:lpstr>
      <vt:lpstr>LITERATURE SURVEY</vt:lpstr>
      <vt:lpstr>EXISTING SYSTEM</vt:lpstr>
      <vt:lpstr>PROPOSED SYSTEM </vt:lpstr>
      <vt:lpstr>SYSTEM ARCHITECTURE</vt:lpstr>
      <vt:lpstr>MODULE 1 : User Interface</vt:lpstr>
      <vt:lpstr>MODULE 2 : Image Pre-Processing </vt:lpstr>
      <vt:lpstr>MODULE 3 : Feature Extraction</vt:lpstr>
      <vt:lpstr>MODULE 4 : Signature Verification</vt:lpstr>
      <vt:lpstr>MODULE 5 : Fraud Detection And Logging</vt:lpstr>
      <vt:lpstr>OUTPUT</vt:lpstr>
      <vt:lpstr>OUTPUT</vt:lpstr>
      <vt:lpstr>CONCLUSION &amp; FUTURE ENHANCEMENT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Matheswaran P</dc:creator>
  <cp:lastModifiedBy>Nishanthi V</cp:lastModifiedBy>
  <cp:revision>12</cp:revision>
  <dcterms:created xsi:type="dcterms:W3CDTF">2025-05-09T08:00:13Z</dcterms:created>
  <dcterms:modified xsi:type="dcterms:W3CDTF">2025-06-04T10:20:19Z</dcterms:modified>
</cp:coreProperties>
</file>