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Ex1.xml" ContentType="application/vnd.ms-office.chartex+xml"/>
  <Override PartName="/ppt/charts/style6.xml" ContentType="application/vnd.ms-office.chartstyle+xml"/>
  <Override PartName="/ppt/charts/colors6.xml" ContentType="application/vnd.ms-office.chartcolorstyle+xml"/>
  <Override PartName="/ppt/charts/chartEx2.xml" ContentType="application/vnd.ms-office.chartex+xml"/>
  <Override PartName="/ppt/charts/style7.xml" ContentType="application/vnd.ms-office.chartstyle+xml"/>
  <Override PartName="/ppt/charts/colors7.xml" ContentType="application/vnd.ms-office.chartcolorstyle+xml"/>
  <Override PartName="/ppt/charts/chart6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2.xml" ContentType="application/vnd.openxmlformats-officedocument.presentationml.notesSlide+xml"/>
  <Override PartName="/ppt/charts/chart7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8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2"/>
  </p:sldMasterIdLst>
  <p:notesMasterIdLst>
    <p:notesMasterId r:id="rId25"/>
  </p:notesMasterIdLst>
  <p:sldIdLst>
    <p:sldId id="256" r:id="rId3"/>
    <p:sldId id="278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9" r:id="rId21"/>
    <p:sldId id="280" r:id="rId22"/>
    <p:sldId id="281" r:id="rId23"/>
    <p:sldId id="28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55" autoAdjust="0"/>
    <p:restoredTop sz="93447" autoAdjust="0"/>
  </p:normalViewPr>
  <p:slideViewPr>
    <p:cSldViewPr snapToGrid="0">
      <p:cViewPr varScale="1">
        <p:scale>
          <a:sx n="59" d="100"/>
          <a:sy n="59" d="100"/>
        </p:scale>
        <p:origin x="732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eethi.l.lv\Downloads\Excel%20Final%20Assessment%20Data%20File%201%20-%20Youtube%20data_Preethi%20L%20-%204296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eethi.l.lv\Downloads\Excel%20Final%20Assessment%20Data%20File%201%20-%20Youtube%20data_Preethi%20L%20-%204296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eethi.l.lv\Downloads\Excel%20Final%20Assessment%20Data%20File%201%20-%20Youtube%20data_Preethi%20L%20-%204296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eethi.l.lv\Downloads\Excel%20Final%20Assessment%20Data%20File%201%20-%20Youtube%20data_Preethi%20L%20-%204296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eethi.l.lv\Downloads\Excel%20Final%20Assessment%20Data%20File%201%20-%20Youtube%20data_Preethi%20L%20-%204296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eethi.l.lv\Downloads\Excel%20Final%20Assessment%20Data%20File%201%20-%20Youtube%20data_Preethi%20L%20-%204296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eethi.l.lv\Downloads\Excel%20Final%20Assessment%20Data%20File%201%20-%20Youtube%20data_Preethi%20L%20-%204296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eethi.l.lv\Downloads\Excel%20Final%20Assessment%20Data%20File%201%20-%20Youtube%20data_Preethi%20L%20-%204296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oleObject" Target="file:///C:\Users\preethi.l.lv\Downloads\Excel%20Final%20Assessment%20Data%20File%201%20-%20Youtube%20data_Preethi%20L%20-%204296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oleObject" Target="file:///C:\Users\preethi.l.lv\Downloads\Excel%20Final%20Assessment%20Data%20File%201%20-%20Youtube%20data_Preethi%20L%20-%204296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Final Assessment Data File 1 - Youtube data_Preethi L - 4296.xlsx]Q6!PivotTable3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latin typeface="Aptos Narrow" panose="020B0004020202020204" pitchFamily="34" charset="0"/>
              </a:rPr>
              <a:t>Comments</a:t>
            </a:r>
            <a:r>
              <a:rPr lang="en-US" b="1" baseline="0" dirty="0">
                <a:latin typeface="Aptos Narrow" panose="020B0004020202020204" pitchFamily="34" charset="0"/>
              </a:rPr>
              <a:t> disabled Vs Enabled</a:t>
            </a:r>
            <a:endParaRPr lang="en-US" b="1" dirty="0">
              <a:latin typeface="Aptos Narrow" panose="020B0004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'Q6'!$B$3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'Q6'!$A$4:$A$6</c:f>
              <c:strCache>
                <c:ptCount val="2"/>
                <c:pt idx="0">
                  <c:v>FALSE</c:v>
                </c:pt>
                <c:pt idx="1">
                  <c:v>TRUE</c:v>
                </c:pt>
              </c:strCache>
            </c:strRef>
          </c:cat>
          <c:val>
            <c:numRef>
              <c:f>'Q6'!$B$4:$B$6</c:f>
              <c:numCache>
                <c:formatCode>General</c:formatCode>
                <c:ptCount val="2"/>
                <c:pt idx="1">
                  <c:v>592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DC-49C7-BC05-95BB679F1B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60165903"/>
        <c:axId val="1973108703"/>
      </c:barChart>
      <c:catAx>
        <c:axId val="16601659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3108703"/>
        <c:crosses val="autoZero"/>
        <c:auto val="1"/>
        <c:lblAlgn val="ctr"/>
        <c:lblOffset val="100"/>
        <c:noMultiLvlLbl val="0"/>
      </c:catAx>
      <c:valAx>
        <c:axId val="19731087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01659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Final Assessment Data File 1 - Youtube data_Preethi L - 4296.xlsx]Q7!PivotTable4</c:name>
    <c:fmtId val="17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'Q7'!$B$3</c:f>
              <c:strCache>
                <c:ptCount val="1"/>
                <c:pt idx="0">
                  <c:v>Sum of views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'Q7'!$A$4:$A$16</c:f>
              <c:strCache>
                <c:ptCount val="12"/>
                <c:pt idx="0">
                  <c:v>Autos &amp; Vehicles</c:v>
                </c:pt>
                <c:pt idx="1">
                  <c:v>Education</c:v>
                </c:pt>
                <c:pt idx="2">
                  <c:v>Entertainment</c:v>
                </c:pt>
                <c:pt idx="3">
                  <c:v>Film &amp; Animation</c:v>
                </c:pt>
                <c:pt idx="4">
                  <c:v>Howto &amp; Style</c:v>
                </c:pt>
                <c:pt idx="5">
                  <c:v>Music</c:v>
                </c:pt>
                <c:pt idx="6">
                  <c:v>News &amp; Politics</c:v>
                </c:pt>
                <c:pt idx="7">
                  <c:v>People &amp; Blogs</c:v>
                </c:pt>
                <c:pt idx="8">
                  <c:v>Religious</c:v>
                </c:pt>
                <c:pt idx="9">
                  <c:v>Science &amp; Technology</c:v>
                </c:pt>
                <c:pt idx="10">
                  <c:v>Shows</c:v>
                </c:pt>
                <c:pt idx="11">
                  <c:v>Sports</c:v>
                </c:pt>
              </c:strCache>
            </c:strRef>
          </c:cat>
          <c:val>
            <c:numRef>
              <c:f>'Q7'!$B$4:$B$16</c:f>
              <c:numCache>
                <c:formatCode>General</c:formatCode>
                <c:ptCount val="12"/>
                <c:pt idx="0">
                  <c:v>1724928</c:v>
                </c:pt>
                <c:pt idx="1">
                  <c:v>3381231</c:v>
                </c:pt>
                <c:pt idx="2">
                  <c:v>28041211</c:v>
                </c:pt>
                <c:pt idx="3">
                  <c:v>2526504</c:v>
                </c:pt>
                <c:pt idx="4">
                  <c:v>1275875</c:v>
                </c:pt>
                <c:pt idx="5">
                  <c:v>1938564</c:v>
                </c:pt>
                <c:pt idx="6">
                  <c:v>35201484</c:v>
                </c:pt>
                <c:pt idx="7">
                  <c:v>17182721</c:v>
                </c:pt>
                <c:pt idx="8">
                  <c:v>1248884</c:v>
                </c:pt>
                <c:pt idx="9">
                  <c:v>194700</c:v>
                </c:pt>
                <c:pt idx="10">
                  <c:v>30128</c:v>
                </c:pt>
                <c:pt idx="11">
                  <c:v>3631792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E7-4ECD-8131-062A82435D1D}"/>
            </c:ext>
          </c:extLst>
        </c:ser>
        <c:ser>
          <c:idx val="1"/>
          <c:order val="1"/>
          <c:tx>
            <c:strRef>
              <c:f>'Q7'!$C$3</c:f>
              <c:strCache>
                <c:ptCount val="1"/>
                <c:pt idx="0">
                  <c:v>Count of comment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'Q7'!$A$4:$A$16</c:f>
              <c:strCache>
                <c:ptCount val="12"/>
                <c:pt idx="0">
                  <c:v>Autos &amp; Vehicles</c:v>
                </c:pt>
                <c:pt idx="1">
                  <c:v>Education</c:v>
                </c:pt>
                <c:pt idx="2">
                  <c:v>Entertainment</c:v>
                </c:pt>
                <c:pt idx="3">
                  <c:v>Film &amp; Animation</c:v>
                </c:pt>
                <c:pt idx="4">
                  <c:v>Howto &amp; Style</c:v>
                </c:pt>
                <c:pt idx="5">
                  <c:v>Music</c:v>
                </c:pt>
                <c:pt idx="6">
                  <c:v>News &amp; Politics</c:v>
                </c:pt>
                <c:pt idx="7">
                  <c:v>People &amp; Blogs</c:v>
                </c:pt>
                <c:pt idx="8">
                  <c:v>Religious</c:v>
                </c:pt>
                <c:pt idx="9">
                  <c:v>Science &amp; Technology</c:v>
                </c:pt>
                <c:pt idx="10">
                  <c:v>Shows</c:v>
                </c:pt>
                <c:pt idx="11">
                  <c:v>Sports</c:v>
                </c:pt>
              </c:strCache>
            </c:strRef>
          </c:cat>
          <c:val>
            <c:numRef>
              <c:f>'Q7'!$C$4:$C$16</c:f>
              <c:numCache>
                <c:formatCode>General</c:formatCode>
                <c:ptCount val="12"/>
                <c:pt idx="1">
                  <c:v>97</c:v>
                </c:pt>
                <c:pt idx="2">
                  <c:v>32</c:v>
                </c:pt>
                <c:pt idx="4">
                  <c:v>5</c:v>
                </c:pt>
                <c:pt idx="5">
                  <c:v>2</c:v>
                </c:pt>
                <c:pt idx="6">
                  <c:v>33</c:v>
                </c:pt>
                <c:pt idx="7">
                  <c:v>24</c:v>
                </c:pt>
                <c:pt idx="8">
                  <c:v>21</c:v>
                </c:pt>
                <c:pt idx="9">
                  <c:v>1</c:v>
                </c:pt>
                <c:pt idx="1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CE7-4ECD-8131-062A82435D1D}"/>
            </c:ext>
          </c:extLst>
        </c:ser>
        <c:ser>
          <c:idx val="2"/>
          <c:order val="2"/>
          <c:tx>
            <c:strRef>
              <c:f>'Q7'!$D$3</c:f>
              <c:strCache>
                <c:ptCount val="1"/>
                <c:pt idx="0">
                  <c:v>Sum of likes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'Q7'!$A$4:$A$16</c:f>
              <c:strCache>
                <c:ptCount val="12"/>
                <c:pt idx="0">
                  <c:v>Autos &amp; Vehicles</c:v>
                </c:pt>
                <c:pt idx="1">
                  <c:v>Education</c:v>
                </c:pt>
                <c:pt idx="2">
                  <c:v>Entertainment</c:v>
                </c:pt>
                <c:pt idx="3">
                  <c:v>Film &amp; Animation</c:v>
                </c:pt>
                <c:pt idx="4">
                  <c:v>Howto &amp; Style</c:v>
                </c:pt>
                <c:pt idx="5">
                  <c:v>Music</c:v>
                </c:pt>
                <c:pt idx="6">
                  <c:v>News &amp; Politics</c:v>
                </c:pt>
                <c:pt idx="7">
                  <c:v>People &amp; Blogs</c:v>
                </c:pt>
                <c:pt idx="8">
                  <c:v>Religious</c:v>
                </c:pt>
                <c:pt idx="9">
                  <c:v>Science &amp; Technology</c:v>
                </c:pt>
                <c:pt idx="10">
                  <c:v>Shows</c:v>
                </c:pt>
                <c:pt idx="11">
                  <c:v>Sports</c:v>
                </c:pt>
              </c:strCache>
            </c:strRef>
          </c:cat>
          <c:val>
            <c:numRef>
              <c:f>'Q7'!$D$4:$D$16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CE7-4ECD-8131-062A82435D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64095967"/>
        <c:axId val="2093504287"/>
      </c:barChart>
      <c:catAx>
        <c:axId val="18640959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3504287"/>
        <c:crosses val="autoZero"/>
        <c:auto val="1"/>
        <c:lblAlgn val="ctr"/>
        <c:lblOffset val="100"/>
        <c:noMultiLvlLbl val="0"/>
      </c:catAx>
      <c:valAx>
        <c:axId val="2093504287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40959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Final Assessment Data File 1 - Youtube data_Preethi L - 4296.xlsx]Q7!PivotTable4</c:name>
    <c:fmtId val="20"/>
  </c:pivotSource>
  <c:chart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doughnutChart>
        <c:varyColors val="1"/>
        <c:ser>
          <c:idx val="0"/>
          <c:order val="0"/>
          <c:tx>
            <c:strRef>
              <c:f>'Q7'!$B$3</c:f>
              <c:strCache>
                <c:ptCount val="1"/>
                <c:pt idx="0">
                  <c:v>Sum of views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99F-41F0-BF53-DD487D46331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99F-41F0-BF53-DD487D46331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99F-41F0-BF53-DD487D46331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99F-41F0-BF53-DD487D46331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99F-41F0-BF53-DD487D46331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99F-41F0-BF53-DD487D463313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799F-41F0-BF53-DD487D463313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799F-41F0-BF53-DD487D463313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799F-41F0-BF53-DD487D463313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799F-41F0-BF53-DD487D463313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799F-41F0-BF53-DD487D463313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799F-41F0-BF53-DD487D463313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799F-41F0-BF53-DD487D463313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799F-41F0-BF53-DD487D463313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799F-41F0-BF53-DD487D463313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799F-41F0-BF53-DD487D463313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799F-41F0-BF53-DD487D463313}"/>
              </c:ext>
            </c:extLst>
          </c:dPt>
          <c:cat>
            <c:strRef>
              <c:f>'Q7'!$A$4:$A$16</c:f>
              <c:strCache>
                <c:ptCount val="12"/>
                <c:pt idx="0">
                  <c:v>Autos &amp; Vehicles</c:v>
                </c:pt>
                <c:pt idx="1">
                  <c:v>Education</c:v>
                </c:pt>
                <c:pt idx="2">
                  <c:v>Entertainment</c:v>
                </c:pt>
                <c:pt idx="3">
                  <c:v>Film &amp; Animation</c:v>
                </c:pt>
                <c:pt idx="4">
                  <c:v>Howto &amp; Style</c:v>
                </c:pt>
                <c:pt idx="5">
                  <c:v>Music</c:v>
                </c:pt>
                <c:pt idx="6">
                  <c:v>News &amp; Politics</c:v>
                </c:pt>
                <c:pt idx="7">
                  <c:v>People &amp; Blogs</c:v>
                </c:pt>
                <c:pt idx="8">
                  <c:v>Religious</c:v>
                </c:pt>
                <c:pt idx="9">
                  <c:v>Science &amp; Technology</c:v>
                </c:pt>
                <c:pt idx="10">
                  <c:v>Shows</c:v>
                </c:pt>
                <c:pt idx="11">
                  <c:v>Sports</c:v>
                </c:pt>
              </c:strCache>
            </c:strRef>
          </c:cat>
          <c:val>
            <c:numRef>
              <c:f>'Q7'!$B$4:$B$16</c:f>
              <c:numCache>
                <c:formatCode>General</c:formatCode>
                <c:ptCount val="12"/>
                <c:pt idx="0">
                  <c:v>1724928</c:v>
                </c:pt>
                <c:pt idx="1">
                  <c:v>3381231</c:v>
                </c:pt>
                <c:pt idx="2">
                  <c:v>28041211</c:v>
                </c:pt>
                <c:pt idx="3">
                  <c:v>2526504</c:v>
                </c:pt>
                <c:pt idx="4">
                  <c:v>1275875</c:v>
                </c:pt>
                <c:pt idx="5">
                  <c:v>1938564</c:v>
                </c:pt>
                <c:pt idx="6">
                  <c:v>35201484</c:v>
                </c:pt>
                <c:pt idx="7">
                  <c:v>17182721</c:v>
                </c:pt>
                <c:pt idx="8">
                  <c:v>1248884</c:v>
                </c:pt>
                <c:pt idx="9">
                  <c:v>194700</c:v>
                </c:pt>
                <c:pt idx="10">
                  <c:v>30128</c:v>
                </c:pt>
                <c:pt idx="11">
                  <c:v>3631792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2-799F-41F0-BF53-DD487D463313}"/>
            </c:ext>
          </c:extLst>
        </c:ser>
        <c:ser>
          <c:idx val="1"/>
          <c:order val="1"/>
          <c:tx>
            <c:strRef>
              <c:f>'Q7'!$C$3</c:f>
              <c:strCache>
                <c:ptCount val="1"/>
                <c:pt idx="0">
                  <c:v>Count of comment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4-799F-41F0-BF53-DD487D46331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6-799F-41F0-BF53-DD487D46331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8-799F-41F0-BF53-DD487D46331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A-799F-41F0-BF53-DD487D46331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C-799F-41F0-BF53-DD487D46331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E-799F-41F0-BF53-DD487D463313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0-799F-41F0-BF53-DD487D463313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2-799F-41F0-BF53-DD487D463313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4-799F-41F0-BF53-DD487D463313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6-799F-41F0-BF53-DD487D463313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8-799F-41F0-BF53-DD487D463313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A-799F-41F0-BF53-DD487D463313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C-799F-41F0-BF53-DD487D463313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E-799F-41F0-BF53-DD487D463313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0-799F-41F0-BF53-DD487D463313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2-799F-41F0-BF53-DD487D463313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4-799F-41F0-BF53-DD487D463313}"/>
              </c:ext>
            </c:extLst>
          </c:dPt>
          <c:cat>
            <c:strRef>
              <c:f>'Q7'!$A$4:$A$16</c:f>
              <c:strCache>
                <c:ptCount val="12"/>
                <c:pt idx="0">
                  <c:v>Autos &amp; Vehicles</c:v>
                </c:pt>
                <c:pt idx="1">
                  <c:v>Education</c:v>
                </c:pt>
                <c:pt idx="2">
                  <c:v>Entertainment</c:v>
                </c:pt>
                <c:pt idx="3">
                  <c:v>Film &amp; Animation</c:v>
                </c:pt>
                <c:pt idx="4">
                  <c:v>Howto &amp; Style</c:v>
                </c:pt>
                <c:pt idx="5">
                  <c:v>Music</c:v>
                </c:pt>
                <c:pt idx="6">
                  <c:v>News &amp; Politics</c:v>
                </c:pt>
                <c:pt idx="7">
                  <c:v>People &amp; Blogs</c:v>
                </c:pt>
                <c:pt idx="8">
                  <c:v>Religious</c:v>
                </c:pt>
                <c:pt idx="9">
                  <c:v>Science &amp; Technology</c:v>
                </c:pt>
                <c:pt idx="10">
                  <c:v>Shows</c:v>
                </c:pt>
                <c:pt idx="11">
                  <c:v>Sports</c:v>
                </c:pt>
              </c:strCache>
            </c:strRef>
          </c:cat>
          <c:val>
            <c:numRef>
              <c:f>'Q7'!$C$4:$C$16</c:f>
              <c:numCache>
                <c:formatCode>General</c:formatCode>
                <c:ptCount val="12"/>
                <c:pt idx="1">
                  <c:v>97</c:v>
                </c:pt>
                <c:pt idx="2">
                  <c:v>32</c:v>
                </c:pt>
                <c:pt idx="4">
                  <c:v>5</c:v>
                </c:pt>
                <c:pt idx="5">
                  <c:v>2</c:v>
                </c:pt>
                <c:pt idx="6">
                  <c:v>33</c:v>
                </c:pt>
                <c:pt idx="7">
                  <c:v>24</c:v>
                </c:pt>
                <c:pt idx="8">
                  <c:v>21</c:v>
                </c:pt>
                <c:pt idx="9">
                  <c:v>1</c:v>
                </c:pt>
                <c:pt idx="1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5-799F-41F0-BF53-DD487D463313}"/>
            </c:ext>
          </c:extLst>
        </c:ser>
        <c:ser>
          <c:idx val="2"/>
          <c:order val="2"/>
          <c:tx>
            <c:strRef>
              <c:f>'Q7'!$D$3</c:f>
              <c:strCache>
                <c:ptCount val="1"/>
                <c:pt idx="0">
                  <c:v>Sum of likes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7-799F-41F0-BF53-DD487D46331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9-799F-41F0-BF53-DD487D46331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B-799F-41F0-BF53-DD487D46331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D-799F-41F0-BF53-DD487D46331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F-799F-41F0-BF53-DD487D46331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1-799F-41F0-BF53-DD487D463313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3-799F-41F0-BF53-DD487D463313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5-799F-41F0-BF53-DD487D463313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7-799F-41F0-BF53-DD487D463313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9-799F-41F0-BF53-DD487D463313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B-799F-41F0-BF53-DD487D463313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D-799F-41F0-BF53-DD487D463313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F-799F-41F0-BF53-DD487D463313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1-799F-41F0-BF53-DD487D463313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3-799F-41F0-BF53-DD487D463313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5-799F-41F0-BF53-DD487D463313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7-799F-41F0-BF53-DD487D463313}"/>
              </c:ext>
            </c:extLst>
          </c:dPt>
          <c:cat>
            <c:strRef>
              <c:f>'Q7'!$A$4:$A$16</c:f>
              <c:strCache>
                <c:ptCount val="12"/>
                <c:pt idx="0">
                  <c:v>Autos &amp; Vehicles</c:v>
                </c:pt>
                <c:pt idx="1">
                  <c:v>Education</c:v>
                </c:pt>
                <c:pt idx="2">
                  <c:v>Entertainment</c:v>
                </c:pt>
                <c:pt idx="3">
                  <c:v>Film &amp; Animation</c:v>
                </c:pt>
                <c:pt idx="4">
                  <c:v>Howto &amp; Style</c:v>
                </c:pt>
                <c:pt idx="5">
                  <c:v>Music</c:v>
                </c:pt>
                <c:pt idx="6">
                  <c:v>News &amp; Politics</c:v>
                </c:pt>
                <c:pt idx="7">
                  <c:v>People &amp; Blogs</c:v>
                </c:pt>
                <c:pt idx="8">
                  <c:v>Religious</c:v>
                </c:pt>
                <c:pt idx="9">
                  <c:v>Science &amp; Technology</c:v>
                </c:pt>
                <c:pt idx="10">
                  <c:v>Shows</c:v>
                </c:pt>
                <c:pt idx="11">
                  <c:v>Sports</c:v>
                </c:pt>
              </c:strCache>
            </c:strRef>
          </c:cat>
          <c:val>
            <c:numRef>
              <c:f>'Q7'!$D$4:$D$16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8-799F-41F0-BF53-DD487D4633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Final Assessment Data File 1 - Youtube data_Preethi L - 4296.xlsx]Q13!PivotTable10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</a:t>
            </a:r>
            <a:r>
              <a:rPr lang="en-US" baseline="0"/>
              <a:t> comment_count</a:t>
            </a:r>
            <a:endParaRPr lang="en-US"/>
          </a:p>
        </c:rich>
      </c:tx>
      <c:layout>
        <c:manualLayout>
          <c:xMode val="edge"/>
          <c:yMode val="edge"/>
          <c:x val="0.55233333333333334"/>
          <c:y val="0.1193496646252551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'Q13'!$B$3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'Q13'!$A$4:$A$21</c:f>
              <c:strCache>
                <c:ptCount val="17"/>
                <c:pt idx="0">
                  <c:v>Autos &amp; Vehicles</c:v>
                </c:pt>
                <c:pt idx="1">
                  <c:v>Comedy</c:v>
                </c:pt>
                <c:pt idx="2">
                  <c:v>Education</c:v>
                </c:pt>
                <c:pt idx="3">
                  <c:v>Entertainment</c:v>
                </c:pt>
                <c:pt idx="4">
                  <c:v>Film &amp; Animation</c:v>
                </c:pt>
                <c:pt idx="5">
                  <c:v>Gaming</c:v>
                </c:pt>
                <c:pt idx="6">
                  <c:v>Howto &amp; Style</c:v>
                </c:pt>
                <c:pt idx="7">
                  <c:v>Movies</c:v>
                </c:pt>
                <c:pt idx="8">
                  <c:v>Music</c:v>
                </c:pt>
                <c:pt idx="9">
                  <c:v>News &amp; Politics</c:v>
                </c:pt>
                <c:pt idx="10">
                  <c:v>People &amp; Blogs</c:v>
                </c:pt>
                <c:pt idx="11">
                  <c:v>Pets &amp; Animals</c:v>
                </c:pt>
                <c:pt idx="12">
                  <c:v>Religious</c:v>
                </c:pt>
                <c:pt idx="13">
                  <c:v>Science &amp; Technology</c:v>
                </c:pt>
                <c:pt idx="14">
                  <c:v>Shows</c:v>
                </c:pt>
                <c:pt idx="15">
                  <c:v>Sports</c:v>
                </c:pt>
                <c:pt idx="16">
                  <c:v>Travel &amp; Events</c:v>
                </c:pt>
              </c:strCache>
            </c:strRef>
          </c:cat>
          <c:val>
            <c:numRef>
              <c:f>'Q13'!$B$4:$B$21</c:f>
              <c:numCache>
                <c:formatCode>General</c:formatCode>
                <c:ptCount val="17"/>
                <c:pt idx="0">
                  <c:v>26945</c:v>
                </c:pt>
                <c:pt idx="1">
                  <c:v>3117473</c:v>
                </c:pt>
                <c:pt idx="2">
                  <c:v>455965</c:v>
                </c:pt>
                <c:pt idx="3">
                  <c:v>8969633</c:v>
                </c:pt>
                <c:pt idx="4">
                  <c:v>1196090</c:v>
                </c:pt>
                <c:pt idx="5">
                  <c:v>178580</c:v>
                </c:pt>
                <c:pt idx="6">
                  <c:v>411823</c:v>
                </c:pt>
                <c:pt idx="7">
                  <c:v>4617</c:v>
                </c:pt>
                <c:pt idx="8">
                  <c:v>3450605</c:v>
                </c:pt>
                <c:pt idx="9">
                  <c:v>1056430</c:v>
                </c:pt>
                <c:pt idx="10">
                  <c:v>1032463</c:v>
                </c:pt>
                <c:pt idx="11">
                  <c:v>21384</c:v>
                </c:pt>
                <c:pt idx="12">
                  <c:v>7014</c:v>
                </c:pt>
                <c:pt idx="13">
                  <c:v>3381982</c:v>
                </c:pt>
                <c:pt idx="14">
                  <c:v>64106</c:v>
                </c:pt>
                <c:pt idx="15">
                  <c:v>786327</c:v>
                </c:pt>
                <c:pt idx="16">
                  <c:v>2236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81-4ACB-9C12-24B670C50F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112594751"/>
        <c:axId val="1774849247"/>
      </c:barChart>
      <c:catAx>
        <c:axId val="211259475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4849247"/>
        <c:crosses val="autoZero"/>
        <c:auto val="1"/>
        <c:lblAlgn val="ctr"/>
        <c:lblOffset val="100"/>
        <c:noMultiLvlLbl val="0"/>
      </c:catAx>
      <c:valAx>
        <c:axId val="17748492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25947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Final Assessment Data File 1 - Youtube data_Preethi L - 4296.xlsx]Q14!PivotTable11</c:name>
    <c:fmtId val="11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doughnutChart>
        <c:varyColors val="1"/>
        <c:ser>
          <c:idx val="0"/>
          <c:order val="0"/>
          <c:tx>
            <c:strRef>
              <c:f>'Q14'!$B$3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059-4E73-B081-FB7D45B220C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059-4E73-B081-FB7D45B220C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059-4E73-B081-FB7D45B220C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059-4E73-B081-FB7D45B220C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059-4E73-B081-FB7D45B220C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5059-4E73-B081-FB7D45B220C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5059-4E73-B081-FB7D45B220C1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5059-4E73-B081-FB7D45B220C1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5059-4E73-B081-FB7D45B220C1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5059-4E73-B081-FB7D45B220C1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5059-4E73-B081-FB7D45B220C1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5059-4E73-B081-FB7D45B220C1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5059-4E73-B081-FB7D45B220C1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5059-4E73-B081-FB7D45B220C1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5059-4E73-B081-FB7D45B220C1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5059-4E73-B081-FB7D45B220C1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5059-4E73-B081-FB7D45B220C1}"/>
              </c:ext>
            </c:extLst>
          </c:dPt>
          <c:cat>
            <c:strRef>
              <c:f>'Q14'!$A$4:$A$21</c:f>
              <c:strCache>
                <c:ptCount val="17"/>
                <c:pt idx="0">
                  <c:v>Autos &amp; Vehicles</c:v>
                </c:pt>
                <c:pt idx="1">
                  <c:v>Comedy</c:v>
                </c:pt>
                <c:pt idx="2">
                  <c:v>Education</c:v>
                </c:pt>
                <c:pt idx="3">
                  <c:v>Entertainment</c:v>
                </c:pt>
                <c:pt idx="4">
                  <c:v>Film &amp; Animation</c:v>
                </c:pt>
                <c:pt idx="5">
                  <c:v>Gaming</c:v>
                </c:pt>
                <c:pt idx="6">
                  <c:v>Howto &amp; Style</c:v>
                </c:pt>
                <c:pt idx="7">
                  <c:v>Movies</c:v>
                </c:pt>
                <c:pt idx="8">
                  <c:v>Music</c:v>
                </c:pt>
                <c:pt idx="9">
                  <c:v>News &amp; Politics</c:v>
                </c:pt>
                <c:pt idx="10">
                  <c:v>People &amp; Blogs</c:v>
                </c:pt>
                <c:pt idx="11">
                  <c:v>Pets &amp; Animals</c:v>
                </c:pt>
                <c:pt idx="12">
                  <c:v>Religious</c:v>
                </c:pt>
                <c:pt idx="13">
                  <c:v>Science &amp; Technology</c:v>
                </c:pt>
                <c:pt idx="14">
                  <c:v>Shows</c:v>
                </c:pt>
                <c:pt idx="15">
                  <c:v>Sports</c:v>
                </c:pt>
                <c:pt idx="16">
                  <c:v>Travel &amp; Events</c:v>
                </c:pt>
              </c:strCache>
            </c:strRef>
          </c:cat>
          <c:val>
            <c:numRef>
              <c:f>'Q14'!$B$4:$B$21</c:f>
              <c:numCache>
                <c:formatCode>General</c:formatCode>
                <c:ptCount val="17"/>
                <c:pt idx="0">
                  <c:v>216108</c:v>
                </c:pt>
                <c:pt idx="1">
                  <c:v>41921871</c:v>
                </c:pt>
                <c:pt idx="2">
                  <c:v>3985136</c:v>
                </c:pt>
                <c:pt idx="3">
                  <c:v>92805828</c:v>
                </c:pt>
                <c:pt idx="4">
                  <c:v>15504848</c:v>
                </c:pt>
                <c:pt idx="5">
                  <c:v>2167038</c:v>
                </c:pt>
                <c:pt idx="6">
                  <c:v>4734619</c:v>
                </c:pt>
                <c:pt idx="7">
                  <c:v>84643</c:v>
                </c:pt>
                <c:pt idx="8">
                  <c:v>57550717</c:v>
                </c:pt>
                <c:pt idx="9">
                  <c:v>6819339</c:v>
                </c:pt>
                <c:pt idx="10">
                  <c:v>9873597</c:v>
                </c:pt>
                <c:pt idx="11">
                  <c:v>207691</c:v>
                </c:pt>
                <c:pt idx="12">
                  <c:v>134668</c:v>
                </c:pt>
                <c:pt idx="13">
                  <c:v>12948618</c:v>
                </c:pt>
                <c:pt idx="14">
                  <c:v>491453</c:v>
                </c:pt>
                <c:pt idx="15">
                  <c:v>10176041</c:v>
                </c:pt>
                <c:pt idx="16">
                  <c:v>15284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2-5059-4E73-B081-FB7D45B220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For</a:t>
            </a:r>
            <a:r>
              <a:rPr lang="en-US" baseline="0" dirty="0"/>
              <a:t>  10 Degree Facts Channel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'Q18'!$B$24</c:f>
              <c:strCache>
                <c:ptCount val="1"/>
                <c:pt idx="0">
                  <c:v>trending_date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'Q18'!$A$25:$A$40</c:f>
              <c:strCache>
                <c:ptCount val="16"/>
                <c:pt idx="0">
                  <c:v>10 DEGREE INDIAN FACTS</c:v>
                </c:pt>
                <c:pt idx="15">
                  <c:v>10 DEGREE INDIAN FACTS Total</c:v>
                </c:pt>
              </c:strCache>
            </c:strRef>
          </c:cat>
          <c:val>
            <c:numRef>
              <c:f>'Q18'!$B$25:$B$40</c:f>
              <c:numCache>
                <c:formatCode>General</c:formatCode>
                <c:ptCount val="16"/>
                <c:pt idx="0">
                  <c:v>43065</c:v>
                </c:pt>
                <c:pt idx="1">
                  <c:v>43078</c:v>
                </c:pt>
                <c:pt idx="2">
                  <c:v>43083</c:v>
                </c:pt>
                <c:pt idx="3">
                  <c:v>43086</c:v>
                </c:pt>
                <c:pt idx="4">
                  <c:v>43089</c:v>
                </c:pt>
                <c:pt idx="5">
                  <c:v>43090</c:v>
                </c:pt>
                <c:pt idx="6">
                  <c:v>43107</c:v>
                </c:pt>
                <c:pt idx="7">
                  <c:v>43114</c:v>
                </c:pt>
                <c:pt idx="8">
                  <c:v>43160</c:v>
                </c:pt>
                <c:pt idx="9">
                  <c:v>43161</c:v>
                </c:pt>
                <c:pt idx="10">
                  <c:v>43163</c:v>
                </c:pt>
                <c:pt idx="11">
                  <c:v>43165</c:v>
                </c:pt>
                <c:pt idx="12">
                  <c:v>43166</c:v>
                </c:pt>
                <c:pt idx="13">
                  <c:v>43175</c:v>
                </c:pt>
                <c:pt idx="14">
                  <c:v>43193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E48-431B-BD34-BD9444BF742F}"/>
            </c:ext>
          </c:extLst>
        </c:ser>
        <c:ser>
          <c:idx val="1"/>
          <c:order val="1"/>
          <c:tx>
            <c:strRef>
              <c:f>'Q18'!$C$24</c:f>
              <c:strCache>
                <c:ptCount val="1"/>
                <c:pt idx="0">
                  <c:v>Sum of likes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'Q18'!$A$25:$A$40</c:f>
              <c:strCache>
                <c:ptCount val="16"/>
                <c:pt idx="0">
                  <c:v>10 DEGREE INDIAN FACTS</c:v>
                </c:pt>
                <c:pt idx="15">
                  <c:v>10 DEGREE INDIAN FACTS Total</c:v>
                </c:pt>
              </c:strCache>
            </c:strRef>
          </c:cat>
          <c:val>
            <c:numRef>
              <c:f>'Q18'!$C$25:$C$40</c:f>
              <c:numCache>
                <c:formatCode>General</c:formatCode>
                <c:ptCount val="16"/>
                <c:pt idx="0">
                  <c:v>345</c:v>
                </c:pt>
                <c:pt idx="1">
                  <c:v>100</c:v>
                </c:pt>
                <c:pt idx="2">
                  <c:v>7913</c:v>
                </c:pt>
                <c:pt idx="3">
                  <c:v>2890</c:v>
                </c:pt>
                <c:pt idx="4">
                  <c:v>2522</c:v>
                </c:pt>
                <c:pt idx="5">
                  <c:v>708</c:v>
                </c:pt>
                <c:pt idx="6">
                  <c:v>1769</c:v>
                </c:pt>
                <c:pt idx="7">
                  <c:v>1376</c:v>
                </c:pt>
                <c:pt idx="8">
                  <c:v>898</c:v>
                </c:pt>
                <c:pt idx="9">
                  <c:v>118</c:v>
                </c:pt>
                <c:pt idx="10">
                  <c:v>359</c:v>
                </c:pt>
                <c:pt idx="11">
                  <c:v>110</c:v>
                </c:pt>
                <c:pt idx="12">
                  <c:v>259</c:v>
                </c:pt>
                <c:pt idx="13">
                  <c:v>3332</c:v>
                </c:pt>
                <c:pt idx="14">
                  <c:v>221</c:v>
                </c:pt>
                <c:pt idx="15">
                  <c:v>22920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E48-431B-BD34-BD9444BF742F}"/>
            </c:ext>
          </c:extLst>
        </c:ser>
        <c:ser>
          <c:idx val="2"/>
          <c:order val="2"/>
          <c:tx>
            <c:strRef>
              <c:f>'Q18'!$D$24</c:f>
              <c:strCache>
                <c:ptCount val="1"/>
                <c:pt idx="0">
                  <c:v>Sum of dislikes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'Q18'!$A$25:$A$40</c:f>
              <c:strCache>
                <c:ptCount val="16"/>
                <c:pt idx="0">
                  <c:v>10 DEGREE INDIAN FACTS</c:v>
                </c:pt>
                <c:pt idx="15">
                  <c:v>10 DEGREE INDIAN FACTS Total</c:v>
                </c:pt>
              </c:strCache>
            </c:strRef>
          </c:cat>
          <c:val>
            <c:numRef>
              <c:f>'Q18'!$D$25:$D$40</c:f>
              <c:numCache>
                <c:formatCode>General</c:formatCode>
                <c:ptCount val="16"/>
                <c:pt idx="0">
                  <c:v>124</c:v>
                </c:pt>
                <c:pt idx="1">
                  <c:v>20</c:v>
                </c:pt>
                <c:pt idx="2">
                  <c:v>5970</c:v>
                </c:pt>
                <c:pt idx="3">
                  <c:v>1016</c:v>
                </c:pt>
                <c:pt idx="4">
                  <c:v>749</c:v>
                </c:pt>
                <c:pt idx="5">
                  <c:v>49</c:v>
                </c:pt>
                <c:pt idx="6">
                  <c:v>186</c:v>
                </c:pt>
                <c:pt idx="7">
                  <c:v>386</c:v>
                </c:pt>
                <c:pt idx="8">
                  <c:v>157</c:v>
                </c:pt>
                <c:pt idx="9">
                  <c:v>33</c:v>
                </c:pt>
                <c:pt idx="10">
                  <c:v>187</c:v>
                </c:pt>
                <c:pt idx="11">
                  <c:v>46</c:v>
                </c:pt>
                <c:pt idx="12">
                  <c:v>87</c:v>
                </c:pt>
                <c:pt idx="13">
                  <c:v>7267</c:v>
                </c:pt>
                <c:pt idx="14">
                  <c:v>334</c:v>
                </c:pt>
                <c:pt idx="15">
                  <c:v>16611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E48-431B-BD34-BD9444BF74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67299039"/>
        <c:axId val="1804274831"/>
      </c:lineChart>
      <c:catAx>
        <c:axId val="17672990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4274831"/>
        <c:crosses val="autoZero"/>
        <c:auto val="1"/>
        <c:lblAlgn val="ctr"/>
        <c:lblOffset val="100"/>
        <c:noMultiLvlLbl val="0"/>
      </c:catAx>
      <c:valAx>
        <c:axId val="18042748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72990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Final Assessment Data File 1 - Youtube data_Preethi L - 4296.xlsx]Q19!PivotTable23</c:name>
    <c:fmtId val="4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cked"/>
        <c:varyColors val="0"/>
        <c:ser>
          <c:idx val="0"/>
          <c:order val="0"/>
          <c:tx>
            <c:strRef>
              <c:f>'Q19'!$B$3</c:f>
              <c:strCache>
                <c:ptCount val="1"/>
                <c:pt idx="0">
                  <c:v>Sum of views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'Q19'!$A$4:$A$6</c:f>
              <c:strCache>
                <c:ptCount val="2"/>
                <c:pt idx="0">
                  <c:v>2017</c:v>
                </c:pt>
                <c:pt idx="1">
                  <c:v>2018</c:v>
                </c:pt>
              </c:strCache>
            </c:strRef>
          </c:cat>
          <c:val>
            <c:numRef>
              <c:f>'Q19'!$B$4:$B$6</c:f>
              <c:numCache>
                <c:formatCode>General</c:formatCode>
                <c:ptCount val="2"/>
                <c:pt idx="0">
                  <c:v>2477737321</c:v>
                </c:pt>
                <c:pt idx="1">
                  <c:v>8668579903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C7-4795-A5AD-325C4EC43BD6}"/>
            </c:ext>
          </c:extLst>
        </c:ser>
        <c:ser>
          <c:idx val="1"/>
          <c:order val="1"/>
          <c:tx>
            <c:strRef>
              <c:f>'Q19'!$C$3</c:f>
              <c:strCache>
                <c:ptCount val="1"/>
                <c:pt idx="0">
                  <c:v>Count of comment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'Q19'!$A$4:$A$6</c:f>
              <c:strCache>
                <c:ptCount val="2"/>
                <c:pt idx="0">
                  <c:v>2017</c:v>
                </c:pt>
                <c:pt idx="1">
                  <c:v>2018</c:v>
                </c:pt>
              </c:strCache>
            </c:strRef>
          </c:cat>
          <c:val>
            <c:numRef>
              <c:f>'Q19'!$C$4:$C$6</c:f>
              <c:numCache>
                <c:formatCode>General</c:formatCode>
                <c:ptCount val="2"/>
                <c:pt idx="0">
                  <c:v>175</c:v>
                </c:pt>
                <c:pt idx="1">
                  <c:v>417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AC7-4795-A5AD-325C4EC43BD6}"/>
            </c:ext>
          </c:extLst>
        </c:ser>
        <c:ser>
          <c:idx val="2"/>
          <c:order val="2"/>
          <c:tx>
            <c:strRef>
              <c:f>'Q19'!$D$3</c:f>
              <c:strCache>
                <c:ptCount val="1"/>
                <c:pt idx="0">
                  <c:v>Sum of likes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'Q19'!$A$4:$A$6</c:f>
              <c:strCache>
                <c:ptCount val="2"/>
                <c:pt idx="0">
                  <c:v>2017</c:v>
                </c:pt>
                <c:pt idx="1">
                  <c:v>2018</c:v>
                </c:pt>
              </c:strCache>
            </c:strRef>
          </c:cat>
          <c:val>
            <c:numRef>
              <c:f>'Q19'!$D$4:$D$6</c:f>
              <c:numCache>
                <c:formatCode>General</c:formatCode>
                <c:ptCount val="2"/>
                <c:pt idx="0">
                  <c:v>53130721</c:v>
                </c:pt>
                <c:pt idx="1">
                  <c:v>182343105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AC7-4795-A5AD-325C4EC43B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60362287"/>
        <c:axId val="2084739215"/>
      </c:lineChart>
      <c:catAx>
        <c:axId val="18603622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4739215"/>
        <c:crosses val="autoZero"/>
        <c:auto val="1"/>
        <c:lblAlgn val="ctr"/>
        <c:lblOffset val="100"/>
        <c:noMultiLvlLbl val="0"/>
      </c:catAx>
      <c:valAx>
        <c:axId val="2084739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03622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Final Assessment Data File 1 - Youtube data_Preethi L - 4296.xlsx]Q16_20!PivotTable24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Q16_20!$B$3</c:f>
              <c:strCache>
                <c:ptCount val="1"/>
                <c:pt idx="0">
                  <c:v>Sum of views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Q16_20!$A$4:$A$19</c:f>
              <c:multiLvlStrCache>
                <c:ptCount val="14"/>
                <c:lvl>
                  <c:pt idx="0">
                    <c:v>Andhra Pradesh</c:v>
                  </c:pt>
                  <c:pt idx="1">
                    <c:v>Delhi</c:v>
                  </c:pt>
                  <c:pt idx="2">
                    <c:v>Haryana</c:v>
                  </c:pt>
                  <c:pt idx="3">
                    <c:v>Jammu and Kashmir</c:v>
                  </c:pt>
                  <c:pt idx="4">
                    <c:v>Ladakh</c:v>
                  </c:pt>
                  <c:pt idx="5">
                    <c:v>Lakshadweep</c:v>
                  </c:pt>
                  <c:pt idx="6">
                    <c:v>Mizoram</c:v>
                  </c:pt>
                  <c:pt idx="7">
                    <c:v>Odisha</c:v>
                  </c:pt>
                  <c:pt idx="8">
                    <c:v>Puducherry</c:v>
                  </c:pt>
                  <c:pt idx="9">
                    <c:v>Punjab</c:v>
                  </c:pt>
                  <c:pt idx="10">
                    <c:v>Rajasthan</c:v>
                  </c:pt>
                  <c:pt idx="11">
                    <c:v>Tamil Nadu</c:v>
                  </c:pt>
                  <c:pt idx="12">
                    <c:v>Telangana</c:v>
                  </c:pt>
                  <c:pt idx="13">
                    <c:v>Uttar Pradesh</c:v>
                  </c:pt>
                </c:lvl>
                <c:lvl>
                  <c:pt idx="0">
                    <c:v>10 DEGREE INDIAN FACTS</c:v>
                  </c:pt>
                </c:lvl>
              </c:multiLvlStrCache>
            </c:multiLvlStrRef>
          </c:cat>
          <c:val>
            <c:numRef>
              <c:f>Q16_20!$B$4:$B$19</c:f>
              <c:numCache>
                <c:formatCode>General</c:formatCode>
                <c:ptCount val="14"/>
                <c:pt idx="0">
                  <c:v>207431</c:v>
                </c:pt>
                <c:pt idx="1">
                  <c:v>1196613</c:v>
                </c:pt>
                <c:pt idx="2">
                  <c:v>429981</c:v>
                </c:pt>
                <c:pt idx="3">
                  <c:v>599361</c:v>
                </c:pt>
                <c:pt idx="4">
                  <c:v>63718</c:v>
                </c:pt>
                <c:pt idx="5">
                  <c:v>334328</c:v>
                </c:pt>
                <c:pt idx="6">
                  <c:v>163237</c:v>
                </c:pt>
                <c:pt idx="7">
                  <c:v>1955310</c:v>
                </c:pt>
                <c:pt idx="8">
                  <c:v>96664</c:v>
                </c:pt>
                <c:pt idx="9">
                  <c:v>49252</c:v>
                </c:pt>
                <c:pt idx="10">
                  <c:v>100595</c:v>
                </c:pt>
                <c:pt idx="11">
                  <c:v>51621</c:v>
                </c:pt>
                <c:pt idx="12">
                  <c:v>56934</c:v>
                </c:pt>
                <c:pt idx="13">
                  <c:v>504719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2C-4A92-AF0C-B18E8C45BA59}"/>
            </c:ext>
          </c:extLst>
        </c:ser>
        <c:ser>
          <c:idx val="1"/>
          <c:order val="1"/>
          <c:tx>
            <c:strRef>
              <c:f>Q16_20!$C$3</c:f>
              <c:strCache>
                <c:ptCount val="1"/>
                <c:pt idx="0">
                  <c:v>Sum of dislikes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Q16_20!$A$4:$A$19</c:f>
              <c:multiLvlStrCache>
                <c:ptCount val="14"/>
                <c:lvl>
                  <c:pt idx="0">
                    <c:v>Andhra Pradesh</c:v>
                  </c:pt>
                  <c:pt idx="1">
                    <c:v>Delhi</c:v>
                  </c:pt>
                  <c:pt idx="2">
                    <c:v>Haryana</c:v>
                  </c:pt>
                  <c:pt idx="3">
                    <c:v>Jammu and Kashmir</c:v>
                  </c:pt>
                  <c:pt idx="4">
                    <c:v>Ladakh</c:v>
                  </c:pt>
                  <c:pt idx="5">
                    <c:v>Lakshadweep</c:v>
                  </c:pt>
                  <c:pt idx="6">
                    <c:v>Mizoram</c:v>
                  </c:pt>
                  <c:pt idx="7">
                    <c:v>Odisha</c:v>
                  </c:pt>
                  <c:pt idx="8">
                    <c:v>Puducherry</c:v>
                  </c:pt>
                  <c:pt idx="9">
                    <c:v>Punjab</c:v>
                  </c:pt>
                  <c:pt idx="10">
                    <c:v>Rajasthan</c:v>
                  </c:pt>
                  <c:pt idx="11">
                    <c:v>Tamil Nadu</c:v>
                  </c:pt>
                  <c:pt idx="12">
                    <c:v>Telangana</c:v>
                  </c:pt>
                  <c:pt idx="13">
                    <c:v>Uttar Pradesh</c:v>
                  </c:pt>
                </c:lvl>
                <c:lvl>
                  <c:pt idx="0">
                    <c:v>10 DEGREE INDIAN FACTS</c:v>
                  </c:pt>
                </c:lvl>
              </c:multiLvlStrCache>
            </c:multiLvlStrRef>
          </c:cat>
          <c:val>
            <c:numRef>
              <c:f>Q16_20!$C$4:$C$19</c:f>
              <c:numCache>
                <c:formatCode>General</c:formatCode>
                <c:ptCount val="14"/>
                <c:pt idx="0">
                  <c:v>124</c:v>
                </c:pt>
                <c:pt idx="1">
                  <c:v>5970</c:v>
                </c:pt>
                <c:pt idx="2">
                  <c:v>157</c:v>
                </c:pt>
                <c:pt idx="3">
                  <c:v>749</c:v>
                </c:pt>
                <c:pt idx="4">
                  <c:v>49</c:v>
                </c:pt>
                <c:pt idx="5">
                  <c:v>186</c:v>
                </c:pt>
                <c:pt idx="6">
                  <c:v>334</c:v>
                </c:pt>
                <c:pt idx="7">
                  <c:v>7454</c:v>
                </c:pt>
                <c:pt idx="8">
                  <c:v>386</c:v>
                </c:pt>
                <c:pt idx="9">
                  <c:v>46</c:v>
                </c:pt>
                <c:pt idx="10">
                  <c:v>87</c:v>
                </c:pt>
                <c:pt idx="11">
                  <c:v>20</c:v>
                </c:pt>
                <c:pt idx="12">
                  <c:v>33</c:v>
                </c:pt>
                <c:pt idx="13">
                  <c:v>1016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42C-4A92-AF0C-B18E8C45BA59}"/>
            </c:ext>
          </c:extLst>
        </c:ser>
        <c:ser>
          <c:idx val="2"/>
          <c:order val="2"/>
          <c:tx>
            <c:strRef>
              <c:f>Q16_20!$D$3</c:f>
              <c:strCache>
                <c:ptCount val="1"/>
                <c:pt idx="0">
                  <c:v>Sum of likes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Q16_20!$A$4:$A$19</c:f>
              <c:multiLvlStrCache>
                <c:ptCount val="14"/>
                <c:lvl>
                  <c:pt idx="0">
                    <c:v>Andhra Pradesh</c:v>
                  </c:pt>
                  <c:pt idx="1">
                    <c:v>Delhi</c:v>
                  </c:pt>
                  <c:pt idx="2">
                    <c:v>Haryana</c:v>
                  </c:pt>
                  <c:pt idx="3">
                    <c:v>Jammu and Kashmir</c:v>
                  </c:pt>
                  <c:pt idx="4">
                    <c:v>Ladakh</c:v>
                  </c:pt>
                  <c:pt idx="5">
                    <c:v>Lakshadweep</c:v>
                  </c:pt>
                  <c:pt idx="6">
                    <c:v>Mizoram</c:v>
                  </c:pt>
                  <c:pt idx="7">
                    <c:v>Odisha</c:v>
                  </c:pt>
                  <c:pt idx="8">
                    <c:v>Puducherry</c:v>
                  </c:pt>
                  <c:pt idx="9">
                    <c:v>Punjab</c:v>
                  </c:pt>
                  <c:pt idx="10">
                    <c:v>Rajasthan</c:v>
                  </c:pt>
                  <c:pt idx="11">
                    <c:v>Tamil Nadu</c:v>
                  </c:pt>
                  <c:pt idx="12">
                    <c:v>Telangana</c:v>
                  </c:pt>
                  <c:pt idx="13">
                    <c:v>Uttar Pradesh</c:v>
                  </c:pt>
                </c:lvl>
                <c:lvl>
                  <c:pt idx="0">
                    <c:v>10 DEGREE INDIAN FACTS</c:v>
                  </c:pt>
                </c:lvl>
              </c:multiLvlStrCache>
            </c:multiLvlStrRef>
          </c:cat>
          <c:val>
            <c:numRef>
              <c:f>Q16_20!$D$4:$D$19</c:f>
              <c:numCache>
                <c:formatCode>General</c:formatCode>
                <c:ptCount val="14"/>
                <c:pt idx="0">
                  <c:v>345</c:v>
                </c:pt>
                <c:pt idx="1">
                  <c:v>7913</c:v>
                </c:pt>
                <c:pt idx="2">
                  <c:v>898</c:v>
                </c:pt>
                <c:pt idx="3">
                  <c:v>2522</c:v>
                </c:pt>
                <c:pt idx="4">
                  <c:v>708</c:v>
                </c:pt>
                <c:pt idx="5">
                  <c:v>1769</c:v>
                </c:pt>
                <c:pt idx="6">
                  <c:v>221</c:v>
                </c:pt>
                <c:pt idx="7">
                  <c:v>3691</c:v>
                </c:pt>
                <c:pt idx="8">
                  <c:v>1376</c:v>
                </c:pt>
                <c:pt idx="9">
                  <c:v>110</c:v>
                </c:pt>
                <c:pt idx="10">
                  <c:v>259</c:v>
                </c:pt>
                <c:pt idx="11">
                  <c:v>100</c:v>
                </c:pt>
                <c:pt idx="12">
                  <c:v>118</c:v>
                </c:pt>
                <c:pt idx="13">
                  <c:v>2890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42C-4A92-AF0C-B18E8C45BA59}"/>
            </c:ext>
          </c:extLst>
        </c:ser>
        <c:ser>
          <c:idx val="3"/>
          <c:order val="3"/>
          <c:tx>
            <c:strRef>
              <c:f>Q16_20!$E$3</c:f>
              <c:strCache>
                <c:ptCount val="1"/>
                <c:pt idx="0">
                  <c:v>Count of comment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multiLvlStrRef>
              <c:f>Q16_20!$A$4:$A$19</c:f>
              <c:multiLvlStrCache>
                <c:ptCount val="14"/>
                <c:lvl>
                  <c:pt idx="0">
                    <c:v>Andhra Pradesh</c:v>
                  </c:pt>
                  <c:pt idx="1">
                    <c:v>Delhi</c:v>
                  </c:pt>
                  <c:pt idx="2">
                    <c:v>Haryana</c:v>
                  </c:pt>
                  <c:pt idx="3">
                    <c:v>Jammu and Kashmir</c:v>
                  </c:pt>
                  <c:pt idx="4">
                    <c:v>Ladakh</c:v>
                  </c:pt>
                  <c:pt idx="5">
                    <c:v>Lakshadweep</c:v>
                  </c:pt>
                  <c:pt idx="6">
                    <c:v>Mizoram</c:v>
                  </c:pt>
                  <c:pt idx="7">
                    <c:v>Odisha</c:v>
                  </c:pt>
                  <c:pt idx="8">
                    <c:v>Puducherry</c:v>
                  </c:pt>
                  <c:pt idx="9">
                    <c:v>Punjab</c:v>
                  </c:pt>
                  <c:pt idx="10">
                    <c:v>Rajasthan</c:v>
                  </c:pt>
                  <c:pt idx="11">
                    <c:v>Tamil Nadu</c:v>
                  </c:pt>
                  <c:pt idx="12">
                    <c:v>Telangana</c:v>
                  </c:pt>
                  <c:pt idx="13">
                    <c:v>Uttar Pradesh</c:v>
                  </c:pt>
                </c:lvl>
                <c:lvl>
                  <c:pt idx="0">
                    <c:v>10 DEGREE INDIAN FACTS</c:v>
                  </c:pt>
                </c:lvl>
              </c:multiLvlStrCache>
            </c:multiLvlStrRef>
          </c:cat>
          <c:val>
            <c:numRef>
              <c:f>Q16_20!$E$4:$E$19</c:f>
              <c:numCache>
                <c:formatCode>General</c:formatCode>
                <c:ptCount val="14"/>
              </c:numCache>
            </c:numRef>
          </c:val>
          <c:extLst>
            <c:ext xmlns:c16="http://schemas.microsoft.com/office/drawing/2014/chart" uri="{C3380CC4-5D6E-409C-BE32-E72D297353CC}">
              <c16:uniqueId val="{00000003-642C-4A92-AF0C-B18E8C45BA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853581183"/>
        <c:axId val="1756425791"/>
      </c:barChart>
      <c:catAx>
        <c:axId val="18535811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6425791"/>
        <c:crosses val="autoZero"/>
        <c:auto val="1"/>
        <c:lblAlgn val="ctr"/>
        <c:lblOffset val="100"/>
        <c:noMultiLvlLbl val="0"/>
      </c:catAx>
      <c:valAx>
        <c:axId val="17564257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35811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Q16_1!$A$2:$A$38</cx:f>
        <cx:nf>Q16_1!$A$1</cx:nf>
        <cx:lvl ptCount="37" name="Row Labels">
          <cx:pt idx="0">Andaman and Nicobar Islands</cx:pt>
          <cx:pt idx="1">Andhra Pradesh</cx:pt>
          <cx:pt idx="2">Arunachal Pradesh</cx:pt>
          <cx:pt idx="3">Assam</cx:pt>
          <cx:pt idx="4">Bihar</cx:pt>
          <cx:pt idx="5">Chandigarh</cx:pt>
          <cx:pt idx="6">Chhattisgarh</cx:pt>
          <cx:pt idx="7">Dadra and Nagar Haveli and Daman and Diu</cx:pt>
          <cx:pt idx="8">Delhi</cx:pt>
          <cx:pt idx="9">Goa</cx:pt>
          <cx:pt idx="10">Gujarat</cx:pt>
          <cx:pt idx="11">Haryana</cx:pt>
          <cx:pt idx="12">Himachal Pradesh</cx:pt>
          <cx:pt idx="13">Jammu and Kashmir</cx:pt>
          <cx:pt idx="14">Jharkhand</cx:pt>
          <cx:pt idx="15">Karnataka</cx:pt>
          <cx:pt idx="16">Kerala</cx:pt>
          <cx:pt idx="17">Ladakh</cx:pt>
          <cx:pt idx="18">Lakshadweep</cx:pt>
          <cx:pt idx="19">Madhya Pradesh</cx:pt>
          <cx:pt idx="20">Maharashtra</cx:pt>
          <cx:pt idx="21">Manipur</cx:pt>
          <cx:pt idx="22">Meghalaya</cx:pt>
          <cx:pt idx="23">Mizoram</cx:pt>
          <cx:pt idx="24">Nagaland</cx:pt>
          <cx:pt idx="25">Odisha</cx:pt>
          <cx:pt idx="26">Puducherry</cx:pt>
          <cx:pt idx="27">Punjab</cx:pt>
          <cx:pt idx="28">Rajasthan</cx:pt>
          <cx:pt idx="29">Sikkim</cx:pt>
          <cx:pt idx="30">Tamil Nadu</cx:pt>
          <cx:pt idx="31">Telangana</cx:pt>
          <cx:pt idx="32">Tripura</cx:pt>
          <cx:pt idx="33">Uttar Pradesh</cx:pt>
          <cx:pt idx="34">Uttarakhand</cx:pt>
          <cx:pt idx="35">West Bengal</cx:pt>
          <cx:pt idx="36">Grand Total</cx:pt>
        </cx:lvl>
      </cx:strDim>
      <cx:numDim type="colorVal">
        <cx:f>Q16_1!$B$2:$B$38</cx:f>
        <cx:nf>Q16_1!$B$1</cx:nf>
        <cx:lvl ptCount="37" formatCode="General" name="Sum of views">
          <cx:pt idx="0">156945877</cx:pt>
          <cx:pt idx="1">566642758</cx:pt>
          <cx:pt idx="2">145746282</cx:pt>
          <cx:pt idx="3">179709601</cx:pt>
          <cx:pt idx="4">520981398</cx:pt>
          <cx:pt idx="5">267108304</cx:pt>
          <cx:pt idx="6">246464427</cx:pt>
          <cx:pt idx="7">184758231</cx:pt>
          <cx:pt idx="8">187652005</cx:pt>
          <cx:pt idx="9">283300525</cx:pt>
          <cx:pt idx="10">262203504</cx:pt>
          <cx:pt idx="11">454749240</cx:pt>
          <cx:pt idx="12">314960455</cx:pt>
          <cx:pt idx="13">229603221</cx:pt>
          <cx:pt idx="14">244936427</cx:pt>
          <cx:pt idx="15">541416281</cx:pt>
          <cx:pt idx="16">434723853</cx:pt>
          <cx:pt idx="17">268905182</cx:pt>
          <cx:pt idx="18">227046261</cx:pt>
          <cx:pt idx="19">216093176</cx:pt>
          <cx:pt idx="20">315862320</cx:pt>
          <cx:pt idx="21">232069498</cx:pt>
          <cx:pt idx="22">264914167</cx:pt>
          <cx:pt idx="23">163648123</cx:pt>
          <cx:pt idx="24">213080462</cx:pt>
          <cx:pt idx="25">480868063</cx:pt>
          <cx:pt idx="26">197983558</cx:pt>
          <cx:pt idx="27">474397107</cx:pt>
          <cx:pt idx="28">395081559</cx:pt>
          <cx:pt idx="29">144731453</cx:pt>
          <cx:pt idx="30">193305634</cx:pt>
          <cx:pt idx="31">482710424</cx:pt>
          <cx:pt idx="32">318572064</cx:pt>
          <cx:pt idx="33">587259021</cx:pt>
          <cx:pt idx="34">262948597</cx:pt>
          <cx:pt idx="35">484938166</cx:pt>
          <cx:pt idx="36">11146317224</cx:pt>
        </cx:lvl>
      </cx:numDim>
    </cx:data>
  </cx:chartData>
  <cx:chart>
    <cx:title pos="t" align="ctr" overlay="0"/>
    <cx:plotArea>
      <cx:plotAreaRegion>
        <cx:series layoutId="regionMap" uniqueId="{2047D807-95B9-4117-978C-70E065E56081}">
          <cx:tx>
            <cx:txData>
              <cx:f>Q16_1!$B$1</cx:f>
              <cx:v>Sum of views</cx:v>
            </cx:txData>
          </cx:tx>
          <cx:dataId val="0"/>
          <cx:layoutPr>
            <cx:geography cultureLanguage="en-US" cultureRegion="IN" attribution="Powered by Bing">
              <cx:geoCache provider="{E9337A44-BEBE-4D9F-B70C-5C5E7DAFC167}">
                <cx:binary>1HzZcty4su2vOPxwny7VxEAC2Hf3iWiQNY8qlSTbL4yyJHOewQH8+pOaekvV5W3t2zoRRwxHuapY
IJNYyMyVC4D+edP/4ya5O1Sf+jTJ6n/c9L9/DpQq/vHbb/VNcJce6rM0vKnyOv+hzm7y9Lf8x4/w
5u632+rQhZn/GzYR/e0mOFTqrv/8X/+Eq/l3+TK/Oagwz86bu0rv7uomUfW/OXfy1KfDbRpmblir
KrxR6PfPl0qBldvqcHtXB58/3WUqVHqvi7vfP7/66edPvx1f8C83/5SAfaq5hbbYPhOYWDZC5uOB
Pn9K8sx/Os3NM8u2iYU5EQ8Heb71+pBC8zdb9WDT4fa2uqtreLaH///S/NWDwNnt5083eZOp+170
oUN//zzLbsPD509hnTuPJ5z8/ilm64fH/u11///XP4++gI44+uYFRMe99qtTf0HICYKDUmHtH6r3
BAidYdvmVFj4JED4zKQIM8vEr5F5qzWngXnd+ggXZ/+hcFkebg/xOyJCyJlAJuJY0EefEK9chrEz
i1uIUpM+AnbkMr825zQkz+2OwFj+8aHA+CO7PaSH7NMhu/20Dm/y7xDUZnUCH+vn8fv3gxrCZzb0
PeYmfQWNwGecIGxzYv6J3GMgfYxm/5/Gncbr317sCMQ/IH59oEjnHiD/PUJ4gGj3aXpo75Lw4Qv3
T3TdsHk/RLF5hrDAFInXiDJyBomLYos9RUc4/RLRN5tzGsOj5keoudMPhdpFGMdh+tw/f9/LMAQ6
ZprExP/yppfUgZ9Rxu6D5BM09vOtH53t1+acxuS53REYF4sPBcYcOGMcQNh77pR3wIOc2UDksHjm
avxV8OMWUDmKCIS/x+B35Cpvsug0JC+aHqEy/1guAjE7gMj27iwbWWfMsizExUlXYeJM2BZF1jOj
OKIMbzfrND7H7Y9A+uNj8ew/qiY7QM2VvD9O9yFNEMKF9VQOAal+EdKEDdmGEWY/o3gU0v4jy34C
1V8f7hit3YcKdH/U9eE9k459RiwKCIEvPR6vEQKGB8UQuNnpevWX1vwElceHOEbi4kMhcX1Xq0/y
LvMPybsmHX4fuUzGXgHB2Zlg2Bb0CQdhPd/zMfu/0ZjTcLxqfATKtfxQoMgQiMBz17wDB7DObCag
/LTISbUATpvCtoGTPd/zEY5fmnEaiKdmRxDIjxWhnHsaFr6vakPMM6C+EKn4fSEKx2tZjdlnjJsW
YhY7ycXeZtJpTF62PQLG+VhszL1LgvB5nL6Db/AzmxIiTPs0JuwMIYsycJ5HTI6S+y+tOQ3HU7Mj
JNzlh4pSq3DIq3dN4+SMmAxYFnldpDwoNLaJhfmkrR0x4TcYchqGPxseAbH69qGAmOSgfr+X9g9V
CbEJJgKf5FKMnpkWpHAb40eHOErhv7DlNA4PjY4wmHwsCXPSRIfqoN4PBwxypYCORk/JQBwJygiK
EgaeAj95PJ5v/Zi732DPT7B4fpBjPOYfyiemh0ofsnf0CyzOkOAgNcKAf1H9QdIm1MSg6/PHnH6U
IN5gx2kc/mx4hMP0fzePOi1YvwxOr37xn05MYij0sGVy67mCeA2GuI9dNgfB6xGMo+D0NFH4c2tO
Q/HU7JXh/7tnHadh+j8khhD0ODVs85MzjzDPhYmNEYBw2h3+A8NOg/HXRzt2kI8lXM0Pado8zJIs
DnWQhu9Y98GcpAWFn2WZT+T1KIVY98KVDcT3NLd9tOz/HNLi/316g22n4Tp5kSPE5h9LpV8cquyg
DvE7JhdEzxiCGStKT3sVSIwAJNTvpwWsN1l0Gp8XTY9QWXwsAra4qw7Je0JinlEoNxAcfxKs13mf
mkC+KHqqG4+0k1+b8xM8nh7jGIyPVRouD3EdHG67u7vimZb+/VIdwaIXBuKh4K/Lw/uShGJhc3aU
7t9oxWkgXjU+QmPpfiguvD+kYfJpfbht3hUME93TrGMwYILXZDD7a4H0+3LS/W1GnMbiZdsjKPYf
a5HE6nAb6P+BuUQMqZ5wkA6tJ96FXhNjfoY5FzYhT8HsWEF5s1mnATp+rCOQVh+Lkq0OIL8DGVPV
e+YTcUZhtR7Mi4hHZgwJ43U+QSYX1ERHieSNxvwMlxdPcgzKx9J9V4csLJp3ZMcYOBehUC6+WPf1
AhBBzjhMmoAc+SzAvI5nb7DnZ5g8PcgxHh8skt35MNt+0O/oIhgWo8DsCCLsZHUv7vM/gzRvnpa8
Vm+x6CeY/KvpMSofi3itYend/brJ57H691kXrAU3bcSh3D/JgwU9ozYkHpi5ejyO0v5bDDqNyb9a
HkGy/liQbG5D4MLvCAisvkfEpJRYpwoTDoBgyDIQ1R4BOSLFvzbnNBzP7Y7A2Ow+FBXeNrcNbOGo
Kv1+gEBdwgVGNiani3dxBkELM9CIHw+gZi+J8dtMOg3Ky7ZHwGy/fjBgsujw/bln/n7Ygrl2TjGi
1v2ihhdpnVlnULJzTEG1fziO3GPb/MqOnyHx2O4YBfmhUNgdokOtYOnD+wEB+cPiFCYUgU09T1S9
xANoFuiTGFLISTzeZNFpSF40PUJl97HmsvZ3kNL9d53NQuwMErZtwYq51+4hzkxT3G8seppqh9Mv
g9WbTDkNx4umR3DsJx/KSfbVfSHynhmdnDFqmbDl7rVAD4SXUcxgLuUpsRzFqjcY8hMonp/gGIiP
lcwf9hnCLq535buQOGA5vAnb656qjL84CGhbhDAL8spLz3ijMacBedX4CJTLjzU7MqkAjk/7XP16
Qem/23b583N/blx1YRJm9LDj9cWuzH9/9qH3YTPuUdMnIE+yjkeMZ7ewKxZRKG7+3Eh7f41XI+DV
MuJ/NbiDjPr7Z1glbsK4EtwEzQHmcmxw9Q7W3v7+mQM/hL2BIGCDEsFhpTkMuCyvVAB3hPWyNixc
FhyqXkYpgt0Zdd48nKL3e58sOHMv+hGG0J87jbd5ov08+7Mnnj5/ypp0m4eZqu83+N4vJykef3hv
KkR8iPsgdiCBBYMSHEGsKW4OO9jPDL9H/zcPWGcGRk2miAflNt71qg3n8Cz+OMM0XNnffHPoXVjd
W7tFM7RTXXbBpEjRnhYxv2y0N6wtw/zqJ9XgxIOBF31BxAgPZjhTxUYNOF1HeeoIXHlO2FnJVd+R
wFVqpjKqsdSIjBu/6ud+EC36LtOzZLCEY1Rdsgj8MlxaXr9GqWqlWahERjxJJ7wehrndBYlUXiem
rE06h2eq3KOynw25QmPPy6qxYtFwnQ50VueBEw44nMFqv2RZVHWyfHjHqNeOME64o7u4mRcWHhtk
wNJqWXLTd+fK7qJRrqkxZbFTqwzLzLZ716rZNuiZGxArcVNiB07ilQveUb0dVCEtWmknawvTKRqZ
F6ZyrKK8yvO6n3ZoA8tEw3HTUySTrS71uIn8WLJEIbco2u925o8Gy1/E2ToZhnbUhF0jkVXtTWSN
SZNVLrODZdgpWVjtd7Op2JiW7CvDbFbT3JKe3xSjgieNqxLMHCMmDo/FjR1hb5J3iexVVjskQbkT
cL7zEM0c0i+YirZ9qVrXKLudTQZTYmNbilx2pd05SVat4qIOHNUG08AaMpnnWji8NhaNqQ0Zm+0B
tWKpfRZLQdqNaJm5snw8yrJzbefL0q9j2eWldqzIWEUJvk6ZnzltYJZOMbT5OK/NZWf1TsMjf5Fq
5ogmGJOeZ86QJoHrTQzEYPTFepRb5Fbx+EcQBZMuqpdG1OQjDxvaaZCRjjXgu85UN+tzVco08W5i
o/0iSrb1wsoVNG7GDCWDTIeULvOysyRXg5ZtKaibqiKXZaWcrq6/DL5eREZwF3txJANCqdM37Zry
Pht3fOgd1IaJxD1NJcpM0xl4VDnELPHI8iaxRb6WYcUdMdSWHHI4rdj5YJW3fYXHqR+slC4PyEJj
OsSjMKmVtFuLwG2WLclm2gxXKalnYTvGRE9gwN9mWUFHzBP+qC/ovkeDY5NqkdFyJqhxPZTJBorQ
cZYko9oIIik6fxOE4cSMZ76txy3aJrFHpArINjGa1lG9XhZ9qGUCVyCm8d3jNBgxO0JOWNJEFl7s
6thIHZ4PjpkWs9jop0ZbfxO+v+4xkr4imcwsoxihQOasXYecp3PoCScv49IlxL71dC45RZVML7Oc
3TG7+YrjuJIZLnxJvRTLKAxnLfXUeehX07jmDUQPvvVQIZxUd0gKMWt95rs5twxZp7SSsTIjx+8N
8JfIN6fca+dpKVLZabN2bEX2XtDEsg4K6kSkS9yOJ8YiLkzh2n1cjb0GPNXP4bfYsz05RJbTMUwu
akP49zdoZWWWaNIO2WKoU+LySoTSSGnvpFHMnTYb0AjF1SXK6mySG+pG4DCdhiEx3CC3tVtT1LnF
MOhpGqYLE+nAQcRIJ1HQytKsfGnTLpiZyHPqIkvXccCR4wtiyFYGmnkS+YYvm0hPTaul0sqCeVkF
45yZeystrlsmLlBVD07WobEVG9wtNUol7em5mXrKjcs0ljA+b40gGWUpuGJTqEDCQB3m1GYXPODb
OvAb2ULEGrfJeWd1vmzb+Cv2vnl2ukYGmgR1fKECw5SwfKSTlXGAPaT+KKuSWW+1vlNm0fcurGSi
OJ+yMNAAUjHJfHBdiyxxgLp1RMQlplXtGH06OD0KTEdnw6qM60WvVOMwZWHZ9tngNKTuZFFajuV1
g9NlduUMrEllUFXzMmi+10HgDCEJJC5iw2FVvwp4v27trFyFELnsZdmJcjSY11U1lA42w94pSj4d
al045j3KnWEs0oFoJxZ16WSlKicld8XQ+0uO21LyjrutHVbnieqJa4WltxOl7btp3Q97ncIVDF1H
smuCfOIZJbpI7bZzWk/30vNwuY5oTdY015MMs3Ki70dLX5V6S3Um0xQHm1SFYxOresViZskswZ5U
Vhctu2gQ48GyK1nZaT6OfT2c54wkrm/y2tVNSxdURedGNMQT7hnGvFR+IVlc8UkwVCuRhXzBorSZ
eqpRTgzOdJ72rTEqQu5B3FdsIaJcSKPLtexbrx+3cU1WeWwVbovoqrZIcI38ZpV7Wp/jSBSO8mJP
YpGm07ZsiPRx5hky5F0t/Q7Z8xb+7sne1mREos41jAjvAibqkS7y3vWjaAYlTjQrWzSKrfxrHGXV
xKy9UEYi7idGOTKa+j57W7WkvMES4klf6B9UpyPWZPl54tuFLExUrKpA167daup4KcTd1MJqkxsc
j/LOW9JYJXNWNuaoSwk9CJnoaBSEfjy3jLTOZdrqSadbe1GHod7RwSG8ZvMgzKKFEcBLE3rhIkui
lVkbjTso3lw0Od6h2K+/kbhTbhT1yaJMUeskA69chalal5A/ZBN3DoNwmYsiZLK2i3bT9rLSkbUR
RRstuiLDc9MqeterPHtX4aJwi7ZWF6iZoMwInX5Iu+9djMZ1aNpOgOM6lV7o6XlU8HikKCtXAqt4
EeF0GKeqoReVabbSGCzjNhjGNIIs25UmndKgt1ZFZWeDTDDmMigNGGuRFUuUo34V5uAlsU4TSGmQ
klwgm1/L1OhHOaTu88roDDfUFYTUNvPHagjFfGDogpk5dzwrbNb2YGEHxX12kxWbmAb+d1a0vVtp
G83Ag2dN4SdLlrTpuAlM86JWgKbJG71RCbvmVVdu7PsXI4+Fy1mfuwVKyk3UDtY4i+tSGkT5C9OK
n19qS0x8HG4Kz8IbP98SPMRTAmzVsQOfn+saRTKqtXnQRljKrh+k5jFa9UNOLkrRzCqTiakgeTDx
RKwlD/rqirURdTQs3N01Q4lcir+mPmnWITOTmR3FYtqFtrWmzLLdPCV74JRsFZWBgh6wmqthUFQq
lvbXsVdc9qqvtrxMn17cOld6kdkhXuK2xkuAnTna8Bu3zaN2re5fUivYepVlOpYexKIKUrKMqk4G
HdlAdVAfRMOnxGxbt9ORMcOdUCO7VYabW1U5sfMgcO2Kkm1Zx/Mu1gF0SXoVKIJHDWS5dQOTmhPL
6tAiUilyzBCpsci0WoR2VLl54KNRG1XbwarURZgjfwUKXeEwajh2FJkzzyJX3ByC84eXwuKHcsj5
RQz9kDRN/8WvINJW3C+3LKXhtNUBmzE9GKuGlvGoiEm5iWMxG+I0uCo0OsS9bseqGnI5ULOYoCrn
cmh0sE4KyB5Y9S6Q/kuh/XkRUu2ENI5HPce5tBX7nkVFNG8yKweyyVYiCQtZIbY3Ch+7oqWlWwgI
r4x9AQG+mpCgBXKpRTDSPbsuSJkuPWK0E9Zl5bRvCRC0QDRzH8etEweQbJsC4XGQp/7cb+N+K8Ik
clKc8SVKaOJ0ZYKlrTFZD3G7SzEOLih8Q9sMb4lqN4C+tasiuqIG3TSVxTZ23uqxpYVaIGEk0qty
TwZFt4iiYuTV7bRJxLaEAiX1W9OhmS1k3tWt4xn1nLbJlqoQeHE+rWMiI7e0WOJ4XtuNUwahxG/1
pm2rZBn4CRmlMc7HZdBDAKjpcEMT6ojSyN0G29U87NphgbXoJc8VJPy0bM4fknVpm+Wuj3w0TazQ
m2hdtBdtYafQqQNEgsy4J+olWdY5wY8vaRWmMkp1OcJZCnkafl3NUH1o/bya+3VZJzI2anikRmfd
WKTGXZIN/sSEyDam8bdc4Cm1Asf27qsYr0Yy1+Djus6NWV6y866ZYBuHTpdwfxriLHIGWxq5dTt0
hky65kB772tuUOFESTtAZZJPmtzsnEbRZoRp6paBZY+1poFsTOp3Eof1KMxLe44sSRTm5zDFX6x5
LtwiTfA89hs8f3j38FLFXSpNOlKxpSDhlMEVYXHi5HWL52EZpJe5mhfguxCIu3QV4dC/7oZozCMY
8wHTWppGHlyqvBu3RHXnD59Qmn/FAURLEO4ipw1DtNSkQsuHdzUEBklzzxx3vkeWiPfBBBuDE0ZL
3RG36aOxSfyvLIShYdJmAhwOwYBLfMdDV/ZFNairCCLDpK5F5KocWFJhu+U4tXvpRED0mkJ65vLS
iHxp2rN+XezKfbqvrrwLxsxtuiTJ3P6ic3PnbfjGSNPUsWVQRzNd+M4yMrbWOVv5S7K2dpCoi3Qm
1MHcaONc4cw1Eyh9eCxDeuuHmbQ3bGXODHUV1Mskv6rHLF0nC7otqQupmgCfnu12dT4O7zP2JWqR
DXV5lq+1YaPzVu2EUW97YdA9FnlwAYRaJjXRO0K5rEpcXqR5lsretJKF34TVBUoE1EIYT+2UpY4O
hbfvoBJaddy/w13mzVGjaieoi85JY6g2dODvS3Abda73NHUy6Ij4oSNiNqUbNQ8dlVy5Tn/ZbIhw
zH29LXZ2sbF+8BtTzaMDvxjOE+1QAtXaFhiYHEEeHnsbRKiswLUv9IBcyKuxKeOlgbQ7gOIwSaJ5
q1IpMw1RbUqGGQ8O9Et1RfyV/mJf4HBZjyeWXmXmBBynk+usXZahazmsjN3wq/WjNlb8pv/B8D6d
USH9tJXwX3KFN5k3spfmNkEjHEmFE1m2q6CcROHGDtesYDPbTcrOgfJrEStXOG0UzCqERru4Lpza
d0dlC/SS+tLQqdRugO0drA13vwoOgyQB7WUSGJ7zNQ2NiyT3ZVWPwauJWMO/6ofKFnhDVmTnX0Zw
69Qx1mFkTNKVtovpLO9NGZ4nm6FGDjBymX8zLxFY6dntJClLJ0TepQLCtvMi8zzAxcoi06JKxoHb
RczJJ6JjM5CA9hEk+cbBCjXTLs+uhW8sPQXXrtMqmFQ8JG5qVpKd20AhtGNukgUi3+CpFJi7CFcK
H9R1L3u4+FVujYJdhzAMV0+acQGPV5jTCsK3uirAHfBGBdTJoHqgX+qxT27yfhxdI2sO9Yq9JLvq
mn/1v5HrNt6Y1nUaA4+V2HezYRov/VkC8C3w1jem4aWxyy/zy3IV43HruUMRjpVsWD++EyIfxQ4b
2dumn5tlJo0ReL/r3WsFl+VlLwYZje1uanazjEtkf2u/e9MgX8uiOYRLbxqblmy8m/ugCVgBVeb+
ogfZMTvQmzae84v7DvD2bNdeG2gUxrIIZG/N9hbQ+ibR06gPZL3KNsiAmseb5f4ugGid16OWsBHL
tOzGJd1ZK3uJt9V1fDlcx9+Ki/o8aySjm/uH7y4be61XlJeyz2dQhSSJurwhUWHIxufZrNK+27Y9
fAo1Hlv2IquhnrUi8xBHcebUkFiKtnP1dRIvLNLJ8AL7wSg6Tzc+8mRx7ldzE0pzdc66Xf9NK0dc
VbtKKqDT0SJkeNLss55JOvaAtvmTqnejah0mjYypNy3yfIS6FVQzF6npTfE0Oo8g4XG2nJrTYN43
m2DE6czYemSqv/sJiEqxVEM7SWtjXF22l/UFXdbbcs/BP4srfgEs0voSoK/1lzi8tL1u4Vczo81H
UcpdU3nb1C7pgqVkXRRRMjPMOS91t0qxCMd1AX2e1IPvZImsikU9S6nthNxwOMT7bB1DKCqlv/cu
KmKNr8Nha/OJDVKCNybZjyLKxsBJz3Niy4LsS52TbRenQAsqtzr3FpaKZAmG5hC//D1KgFOAsmWz
75ZZOGjVrvNtf5XuC7jEYLVzNUpUNMNGOwJ5Je6E9OpuBtNIMmy9yQhFtkxnffYDips5HXQ4KSNh
TTpD7Ie6ahZhFJqjwMfBFyB2i7hJjBuSJD8w0uW+wHzhJ3brBjVl80H7Ylk0PR5hv9b7vrOVNC0a
bFGHGgmr431Z9r1/UaJEz1TiN+PI1uqLZsM460PLNbPc3hRA7UIe07vY8r4mYWt+8cq98MtDkvNh
jEPDd+Ze1IHWG6X2hI97Oqx8bUHdio15sct26oqAcGj6TeoWUjUmk/ZNZMGYNP24crov9Rec2+E4
q6yNGZtXXpMQNwaXstoy/1435oLnHb3pm+a6gPX+4yLlYuTlbbAWIoxmUUIvQMENHCz6ZhYN9nAR
xMUM8lN5wcC/a/u+6EAe7haPb+3CClw6BFd0gIjIW7IYeeYVaUUlJx0n/SjC8N1g7qFoTiHagJo5
pWjYlB1doQkqSDpFkxxW+MzaRu9bmGpawx8564h8eAvq0qbqrNz1csBWZaxbVvcvD+8ETy9CYuWT
IKQOrxrbaee1Tny3QWbleGOPpsIJynAdO13vGdOsG/a2S0sRu7uGcGCSpp+6yENTYfXYUShmk9bG
jSxU761BUoskaY1+klUwzlMVR6MQ64sgSoDPh0MnPezwwW7H0JeBJNoqJkEaRRKjvpEpRgFkPEPP
2l6ka6FSz/GXaI0qotwuPdgzWg94rqa0iC6RBu6c1rya8ooutM7pPAUxVSNZdL550avOiar6m+Qk
hbJwoQT2ptrLrvs295yYQWVn25A2e5yt6qrMV33j56usSHZ9Y2YzhiwNF7KGMcjOhVu26iKptZA4
ThKXboY2C8d2kofT6zDt7yhaljkwyK5W30iRB24iudY/at8rRvUY5gtMycgXDEL6ug9JNQsN8SMx
rHibeyX0XMXaqednoKl2ekp5Ha1sEqST3LJLGcDekXmVlrm0QpONRFt6y8HmbuipEqJ1A/LA4K2S
DvQkKkNCe5cUoAJDcvIv+dfhe/ytu6zP1RaiSD2yzGvwW4WybRku8iizHR+3kSPySMgqS7Z5XhZb
v+xXNk+8BbsEoXiV9HrPjDwbeSyPXdys0kqAVORPkx50xQDpzOk4Bg0+bW+stopGdZSDYBoFAXAi
EDvI4PoE3dY+iC0JMK11EDMhi0wPTtT3IC9YUFPo4NpGnSlFsYW/gPm9goJVNkiB1zfJ165kblIk
pqRqDkawEe/LXrL7WRXKrqBa+oaTwuFeMBGJUqPM8mceOIyRVTJkyQXP7WnmVxEokUnlxBW5waKY
JqwBJSQYoIBKR4bF1yWMTldBYaFBEXeEQZJZ3o7quEzGBje/EWFHsjVUtsqQHsexr5aMgVfz2ufA
sRM11tmmMspvQhmTwo/EdJjDbBqetyBZOcMw7SIudWXjnSVKGTf0UjdNPFFtCskR/aClmiERFVPY
PvxNl55jM6MeFcIM3JSVbmCq2vX8EoT0NgZVm0J8sv1daPv1pvG+GTVEDiNOxYjnGDtWihQMl/4L
UuZ1UpqeFK3yRvtoKMMtM0CgEwGkOTvliUPspnLTqBxpu/+Co0jM7OI8ieeEN8Oo6NLC7WssKyq2
A+9DR5N6XNTxARinURA0zbu+HQ1NH07JjwARPfJIEx4UWlVc3ZhJJfalz2tpBd2kN6p22hETqkCQ
5EaMFy71vAAm7+IbYkPZVsEcSAdyoEND7Y87Qr1xn5QyjI3OGTIbLTEKo4mfwQwhBfWnZsyAAg4k
IOq2PLNBhuog3PlNubD9vnYiIwS1vDf/m7Mva44TCbr9RdyAYil4uQ8sTe9Sa5deCNljF1AsBVSx
/frvtO98MzLjVsdVhEPhbstALZmVmeecxPD72j71Xpe+4rdX2kwpcLCch45Xz9sMWMaqzrsnQKZ/
tY6skJnPxha1CmOLrY/nbEmJbAY3HAlhO4Ru6dZJ35Ri94U+Oqv5/G2uCZQaCgRFfWMj5R3aKJVN
tZcid9dJlb8xr/8OIx4D5INV4FX9NzH2jm+XFoIyzVkNeoOAcFDTKrk15zujnNiNNiXEL3qPhnY7
wAeNrIy8Mt+ZHX1zs5ntKileq8bDSZlRe+VqKCYjAhODIqsiH5owgyde90zukqyqnrz5m8apttKq
KY0GUuwnZIwryZwafiTzS6196txKiybMDWo/SKSt0Qnmidzkia2CtEaSWcv8WM4kpoXZBCUqugfm
tWvNLWTQF6MRj6R/mUecq52pscjq+xVvO9RS8lSEKF/OQdLUd1WbHRor9cLEbo5MYumzFjVgT3hi
Jd57ZQ/BYBjPrOJmNOVE+qwx/CYv7INZSr93UCoEFI2ouNAfnXOuKUYcdqPFmF+ORn1TVEzcDOI0
156954ViK4HoIijNv3rrAZiAiXK8IACZSuMmGZLiobOJFWSp064L1WAWW92JPMaHHT3/SNrhVTWJ
vR5dk6xLbcp926XFjpvTXkcZ8PDrR5mqCDDGsJkBKO2oIedd4hVAUOceaEReV3uqey9pjSJ14s1b
OpuWPxOTR0WWGmEpbBUZRMYj0DY8hTZvZurs7Up5J9fIiwcxWqGL/xjPSdet5pE726pIH8xRhCrv
7Q1QWRHk+axvmjqNUKLzNrJ/rNJS3E/dixCu8nGk9LE2FoWvKyt/EijcpspAyltxJ7K0NIu7Kp9X
zWwShI615gvmjRGa2kSa6b30IiERJ8OD0ADqZmnps3nWgrScuN/TpwIdi85FzcipXYTwGCHLe4KL
JcJ3kHrdSxXaY1r7dHCerFJhUbV6AtSEerhuvdHMmP2uU3s4zirgqr2rtXxHbB7UCcX0mHz2EcH9
LNLxVDl2kGpkzwqUNHIWtDUngZrhwrjW7jzPdsAQ8Pi5ArfKyvNgbE36rqqObcK2PEnN7ZBKK6CG
yP0ZDTT2XYGO6f1Y+qbGje3gIICWabuheraWpeaFM6m/a0UO4MQq96ya3mRjscA0ueOPWtLG1LOy
cMhyFeTCyWLVnZo+s/f50B2kK+NudANSeD/nSkOii4K21wBO02uV+Xrb4vjUXRyDZn3HwxFQkT4j
PTBUw1DOR3QDUgGe8jkZ7C6s6QCCASL1bTIznPa52pm0p6uqHFDB1V69tia3ItedFfdqitx/3Bm2
Mxxqvd1yTrdFd+vMhzG15aqqGUCjtHrnQk3PFUmndTKmDO6uzcK87+lWkPFHN9n0mNTyVL2acz3u
qUPHvTeACtAn2Op6UWKrdzGpxF/wZOWm0VTzSNJmz6iw4tJjxqb03FtZttMDIMd0O5lqiLDa4j1F
Na5vrf51VBqwzqZdOVbuRSlJrRhnsRcYeauOdtoOgShI1OD8BZ5O1W4eAFd0hSjXLje7SBNZGSt9
DODWzAdeGGhr4pa3ZNAekZY4K5wS37XU7aKmFWE5APWom1pu+grocTUhVZwquKHMQQbaOjRMZncO
qFmlDzLBf+IzwtRf8G1W2vR2srJ0zTLgc3TWrS2z248/fn1XcDet/F//YtjjsK5xjuLwKnG26fZf
nS3ng21UU0wApMeaFOaz7L2o94xXXiXeQ20ggrUbk9xWMlaaavdSFe2eKU6jbDCQvdS5s3MAMeyA
HgzbwYaBnT/JtPxRFx6NbGbZ2zGXVeWTNw0Ega0SZr+tlUEQYtSr3u1XLQzpwdMmFU5m0/gNOgAc
f/2wKPmZAaxcs1T/znqvuRetC4BXTmvQDxDv40HheTiMXi/kXQlkFivW3VBGv4967r5pBkLgoRw2
dCz6TUEY8gGQcnxzoPIZ5f10mGzQBtriSBNbh3tGjV42TXUvi/62aOp9zxv5zkqPIGHCrpmGOo+I
pOYRgNAbT+H8TVYZj7wC9NaXCapfI6oaUzdrvikI2DscZB6emfpbJeVKzwb2Q6PmO5mb6mQW7EAb
WW6cNCF7C85+1XqldUNLhZswap84OdUOtiHQMH1dcWm/tiipcLNEyUp1KCUYT4bB9Lu6McVaE6hh
llNRC991qNilMg90c+KbgSbzVp1//Prbvx9Jbxjr3hRAXsbyToaAItxbtxKrxiXuwVFzcgsiQ3Lr
DTog4Lo1N7Tqu8D16oB0qJGxV9M8J9B5rkAqMG+12TwatvIHY9wJPQtTr2EBatHwfmk1byYv8euk
EsHQ5sV2nJwMsZUzI5dy7Og5m7R2k6ZeGU5zu0fcom3LSrPDqgB3pPWMR2cqehRX03Y1onB9xsS/
u2PUj9Zj3hDkuUaLeHB6Fg0vAMR7kSOAZ7fjz4LpMirBAvFLd9h6ygThwhieKzenT/syvXMblOOZ
jdS/ahgOgdGz/HyACScVc31nwhFAeO4BmfKyaPZsULhQM5aAkyvauMe0ndItH9PHKc+ck1Vmmc+m
otpqMmSFm9+YXfdkGkWGB66tVVYhaLC5awcj0dYOOAsoJWi+ByjDtu+08ZmB6RNkbXKn6wUP0AB0
7fYo5k9iZpts7I6NTNpVo8obBybRVYRselHdAUR9aUlKghk1SIVTru9rExS0g2eQvwzhfNNa+s2x
9DHUkIxsQBM5qq6MrCbhsGjLN2t8UYz6z2JwfZpSAeArK2/1tsJzZVOMkKa7rVQqgqaore+pG5mp
+T0xOu+WgvO1yZNyCLN6rae9urPZyG47NUaJPWX3zKtQIkJKEDuc6GB/ZR0oKv3fH+2kFasZCxNW
HGcMUdTeTM7WrW/gZs3DNFg8HrOs21Wj9sjqEtEOGGO3TDb2bel2402r3qWgFbIno123ms6Dyiym
lauTdF1NzT3rMnHECS/DNqmCGpH7s2s5KIo5RRU0WkoePFOP+haMIGmP7U1VJ/a2ZEWxyiZvfrLr
lVIoLZt6Zt/0vGJ3SOoenLkPRZ6Xm7yWcksFKYMZYVqQKntLnalqAznL17IaxiDTXFwC5ZxjY6JW
rXJqYaYHMDdrb587St9PCniYJHGf6G9EM4HaUkkPCvnsqlZjH4y6Za9mDzwvCzB6oLqu3LRVKm+q
OVkh3l4XScZuix4FS2eufpIsSQPPI/YGR0T34DJhrCrlZlHR04dRUBLNPOzScVvlabcHfWfyAcXk
q1KzMqSUCOhLoDouB7WRTnmQZjKeeRZwPT8kpKp2tqYqlFKdU0ZZxPtpV5siMKvcjKu02854LKt+
mJBiGt700My2GXWVubVcNm15pq9419FABwnUH9z8WLfDE7YAvIsjVjYrh3iapwbxeu7z3iOB1ZEJ
7rG0ABoJSAq6PpwmLQJk0qzyMnvJrRviFe6KFyi6jVOHPEtnXWjTdpNgF668YdrJubYO7EwoGFMJ
5CILagOlT2p3u76SR70wAI2AaoQijXytRhFgmDcVQvdH6vieZlv7Yk0p0zYVp4PfEAvJVOXdya4z
keJIZ01ZMsZGOaJ6TGtzz1rzJUu4r0me3crR3Xajzp+MZJY4e6p6naRjoHemtcKBUFrVMx+ls7LA
MQp6coaIiUSoreRqBMj5HUEqDkSEIo/24I5hrzHzZnYbN7Y68J+4k8Z5y/KNN7pG3DCBC7VzFoNw
qYlZ2yhlmNvZBJKiUguoGUJIZ0aF25l2JVIikCnS27ylD4WJYr28r8nwIxX2uBIz4StHsG/Zi9VZ
5rrpqNz9+gF/06gmO6XSZXetVSPwTswV6lDpvay9ORS2wHFSEfUwpW5gNqNYl5bSgTkl1b09KUSQ
OjL6mcg9uDUt2lL8Q0/+E+tXv8L5Re+yj5xfc1SVXtdy3GRPZf7MBkCEEoEJuHNDbDIcz7zMX4nB
V1NvhVO3JyA0gMnyl4MdA9KOh6Si0Zzo86ei6EXwHyYyFEOeYxGHUlzz96dq6sqC+9KAmYxHPRbn
Qxsg0VO3BXfiZAFFnKofE5Ar3ax9Mddh097pp9F9r8uNMiLrjhytg3nj3ffN6aVhYN/ZfDMFuTwX
YE7JyWnJXfPeqm1yqCi5LZ/MF/U0PckHeUuTDeuY/8229yxt/Er4q1KB3bYagMEKRDVUc4dVJsCd
VMg/pAM0Mz209ep0sjfECxHOCSvEyQ5K/2cLZbggmi/mxAB73ECnUh18b2TIv88JuAZEokG52sw3
5DQOuyrz2/oGf8YaJdeVAOiXIOytATIBC9pkXhmgZHOHkoplhIbt3k3wY5WPSA/8w8k/dEWYAzQ8
NYAPFWBEF/MTumdgEUmdDXiXbuzsmGU3rIF5HDrkMSDhcCOab8lh5is8xIuVBoONKixK59s+f5TI
iH7q4mhkPjrzVUVohE0VUmv/5o4+CLA09tzDTgc4s8+esve5OZgv9Xs3vOfuRs1rTw/DXCt9VGC4
HmvrVp9D9wBRpY9caCJh+dQjAJXgNp+03lsdHKv2i+bEkghkJfOeP5nfO9Cvfp5vr9/Ih+7OfZqz
sL+ZHlcAy55QBNlbJ55vzgveYcHbB9YGzpM6tcCQlVn3a5kKRGFCpwewPEx/KHLA2Hw997QK7VxV
Bynz1xr4ZXYzAct0gWlWcQ98E1QqYJ2wfAbk0wMCeuqAhabARDniPg8YqQ6sdH6s3lpgp+AzBfwm
PVXAPdfw5OvikAJpTY6IZDDP2gOBTOez7UMcSEz/s30okAT0zqHQHixNCnE01wQK8Zt8FFE9b5xp
2rnq0X0r8rfKoS8hPO4LpuV9euruhqO8R935sQKKBqZ/jHwhBbaGChQGePKsTRZN6ibbGusNbrfn
o89P5roCQvfgJSEZDg1wuwL4XWOhpGYcTRJyARJEwNY5YFDyNHErNvcpAAWQXh/E6yyD6c1079TJ
AFaYgvd5wtz51Q2ue0YT7x0giyXfzc8NsEYJj8zhJAJJyDuVBLR7vidwJqu8NzQfYVeoOK83eS7B
dQGhpH8s6tVQb8wzyHmQzrF/JM/aq2PdlMpvT/V9/jY954/Ns4G9bdw0/N6KNTr5UPWC9R9Jr/BZ
h6Qh2ehaUN60hwywqwT8auFcvB/sTZ36KfcTWNKzc+c9aDv9xJ9yuR1+0u/pX8VfrtgloImX9wg5
/az8Kz/Dvlvn4LnvoZyOaqu+6c5bCZBl2NjDOlsNAI7FIzMfPUThZ0A5QgLky3Fr3zpRfs4oor8k
AGjTN2UO0k2Yk5U4VI/VY3KXPmrJ2oALGmk8bF2ER2tShKPwCw5JwbPiN+fB09fmmdxhuAYAvW32
zKxVXf6lx3352hYQBVgByKTYE/ZL5aCO6a7FxnVFgGhgQGHHLx4GLTJeBnM9+N1zR97TQ7MrAdIr
eOW38wRMBdjpJ+0+KUH3TEgdZlSBQgnoAAEg6G3K7PNN0VivRWNSKDxGfmRAnqwqAwNeDO2qcBgL
7WRyAqlbt5neK5D05iryKhTyUKL56THabbW6y9dl2QR2D1JAOqHanHgVXY+pgoDvMyM6a/EWNgRl
DF70gDbEeM2XY0Om8/GwRM0vpUWtMBGMgCTbAGTsyRMgjZtEZ2AMvbH3rq3B/7ewC6efaWNRHxSf
bC5DioqW/dI+yIe8B48XJGcspnHg63aQTkwS3QtuUL4HsJ4g5utJBlXIUDTI1lrkB9QFy7MZV6im
kQ3lTX5XtiBJzMnQPbT1hFqSW4ZJUqyuDPh8+v+uCDJ1R7cMw8VrFRx03fh9wG2SMAuARbeR5k9Q
qmzHPzS2BqodkDQ6broy8cFdJinqjA7fjCutGbfavYHT1Hup79rb6egAvXaa77LJ4tRFNgvPO8Dz
NncGKBL2vjtpwL9rHRARSsrplUOT/PH5DbyVA8IrdHqxINj7uGDg1JOqcEu5YZL62r354lX1ajZ/
9qijT0HD1w0Qf1/znFX5VD85aet3TzmSuNx3TNC/Zxq4WwTsbe2PXFtB1wOMfoQA5fNp/tNj4lhH
4yYbzU3Q1AEar4+PScrOEHWTVRvbTcp1CqKWc2BAgQ0t5+u67e1tWKWPZmKZO2h2x2hHbdb5ZfZ8
sCEx2TGdn2ovf7J0WQW/YGrkrFakt6CzNAVLBrAsbZSKuhxoVG5b6ELzmVl4/41M0IfCOvf8tCGb
xGb8/fEZz6zcnu1iQ1A2C7q+YWG+53x2AgNeBBESgOrRPWhl5R4gS9qUqBRvf3369T0xtU0GluI+
Y85PpVp0nNEqbI5SW80UMSAvNftOpF53TEu2A3W0iXUI0nA4g99u94Tufv1N0JzuLF1bK5ENGxCQ
7H3Szfb+198AWRkh8huJfL/fJYpPCC2dYuUakH6cEeUR0HJ3xpjrHT0jzmEG8HlA1aQ+o9H6GZcu
kC8BpaattSvOuDUUT+BOAcru1uYZ17Y3ffmun7FuHeGnEFC5zU6FsjUCKeRLLrjJGTgTHiJqPyeI
qooWpwiv02EF9nA1kcFnZ5w9BeBenJH38ozBkzMaD752DvAGCL06Y/XdGbV3z/i9DiAfvqcM5Rnb
P5lnnN9GmXR+6M/oP0QyoAJ4Z07ABAX2Z6tO/uMMDQMNwPHWCPhCm6L12GLVNYtJ0HyzjVm8NpUD
pUjcuajiu53xE7FeJdOw9vq3aeLNcdD2UAf+ACWN9GATU8ghrBMpmgLxMvF8uPZ7o7JEmCu9OOaC
eyt7aCewO1J1w4C+zW51NHKUnhOSJsFZ0nJlMP/ZwoitETzbEFpCbWme3yb30QKdJu0axlS6IQfq
An9PkzFEFKzNEL0ZXnJgiQqbnDQbR3X6VjiAwM2iA23ITOt9aha3mYpk9dwTq4vGY3vqHxFRfKOv
/0Ryf4tdbz8KN7/XYmozlv79lth/Pv7fh7rEn1/vLP33y/NLZv/9dPjft9N++lvxj/rcK7xb/tL5
af651r9vRz3rXf95VepCQPv/3md7QV376T/+Jr39rcPy/8qrz/JULNCHNf2P8va3vs7//P7fwluK
hoRo4om+UhQ9uq1/hbcOmuJBjYt2kpZuwneZiJr/Ft6a9P/o1IXe13Vx+J0d3D/CW7ykA4eiiciW
QCcLHS35/xHenrfWv2eshoyOWtQh7uJshWSsd7pipJG00yL1oRabnsHXHK9459939r+XX4h5c/AE
pmGsaNR2VcG2XZHbhk91eLW+nUfPr4whQdXNkDQNPkz83xv0o5L4fOU/DWhhQ145c1fxxIHf6o38
hhQ6dJ6peb6vWZwLTJ/f5tK8nWsHH1TKnaM7+cAqJ0pBbLd8kc0AR1NgfHijw2cO7tLELWIG6jW6
yL3JiZQhrIPjadS9kxpYI/vJlRV8MZ0R84AsL67kaJcGdM7cPgxIuLro6fmGPeCfcVunCvml1ak0
u1JW+T0a+ncrLCoH4BoMOqrvduQWU50/JlkKYYOvezyxw9Zs3Mnxrc4uxvvPJ9D4vbb0z/3o+eT4
OCBadtwG9BgpxvomADQSm+XYBv3kFdqrUiiehpM1jAR6AqrtCdddswg05pISfb8+W8MLI15GJAWb
yr6wBzsCtckOzLb+mfbTptF7MJtGdvj8JhfW7fyiq4/DrGGsgztJO5qmjkIx09JoAj1m/fnVLw1h
4R4AhGROZ7Z2xM0s+6HjTeT7DoRMJFe2U/uWrKbV5ze6uFwLT1FrwCChsLAjjSWpn4zOE7ElKhoO
KkizRwRq14qFhYPkjZTDI4c6/PM7X5rA8/cf9klbDLkQpLEjWWvzHLVGmzPUQz2E3l+7wcJVkJEZ
7lTkTuToDNw1znmJorddZsmVG1zwFc7CskqvH1AVYjRGja0EQ4I54K20XavxndnMnr6VWurRE3o1
mM7X3B9duCcCBWBVd0KLq3qizq0Eg1a7p5qlsytu/MKY6MIdda6udMDssFmaWPGQpaizan0KRh9o
Zm2gDSO0//lsXrndpU2wmEKv5lahyISmBJo7l6uhNUQfjVlZ9/Hnm+DCsXQ+/D/uMhNCHHcQGtYI
IkW5rpy60qO5MooxEpkcxiv2euk2i3C4qcHsNMfSjQXh8wMHxnnTCNnegk6Z3nxtJAuHM3BgFiAh
eDHRxiyyjCblO29wcT5x2+Xj1xbEWTieFPgXd6lw47awpo1WzvoNeCBtcSXkvrDeztLbJBkkmcgN
Y0UbMgIKH61XZ65F9LU5Ot/2g09RPaoxLt70FQPdmx9GPnQRDnMwcpB6iS/OkLm4R2ZWEyTHZ0ip
54AJJ/fMmNOnbL4yR5f20sLGOTC0xhvPS9C0pgcFoMr1KHOFkluuFVXzxblaWDolYIMa2ujEyVTO
B+LNzREcaWDIvV1ciUIvrLa9MD464fl1lAzivsWcxak9GTKsxgJ15M/X+8IxuSzJoXdF40jS0tgA
0Ef9mijHBk6jktrvStK7fq6sNrtyswuu8dzf/OPmmhi4gSWIwLFd9oKudKW0YQ/5NUS8NQMr6sjt
nup715DG+Pr5+M4T9Yeg2l5YYzEyUKbnIYmRhaTGsWbW3AHlmFMRaXNbO4AzSMHgdApAtXpOBHmZ
LHSWOX1++0vrt7DWKXEQ/nItiUsKvk4KZWwwgCoTfn71S6HHsvBl93LMILPwYlPHYKLZSHoZuaiC
TDHUJoo9C80ayrWF/N8+jsjgqgNBwpa/uJzY9hVruzTGhTm7VW6LesisWNCkMwNn9n6IcRyaK97i
0g5dGHPRmo4xjTmNLTMbYjahkVDrFtUdaA5zPJaJupK3XBrGwpqV0TpunjMrRpem/C13G4iiwBC+
4isuXX1xTDcgbeWaRr3YLgb0XlGGW85QhLWgmn2+Fy7YlrXwFF3WTDYZ0dhCTkNCNhZgHfLUCNOa
1lWmROmTGfj6d1HOHbmyMhfcrLU4ss0BtWFOWid2UHZVgCc98PNmzpof/YRA7sr2unSXhdOY0dqn
UQ6SA0i6eeTIMg3BXSRhaogvxlDWwkk4iadXeTPOcaeYjEkG8VYhbLr6fGUuLP357WcfvR7eAJFq
I8LZGNLo8izczEP09CFf21jW+a4fDmxkUbVrZDAFEOQqX0+N54pZ7ZUVvvToC9M2HFFZY8HmOKPa
fBqg6TfDnqFy+cXrL2w7zRUIoO00x1pSelALmg2IuZ31xalZWLQpeltIjqvLBAR3q8RpNulQf3y+
rJecr7Uwabcis9tTrKvBu9Ac1NrUxkNZshfL4/ejq8UaB/1WjAEp6ebze14w8l8A24fFznWt1QdU
5WMi8lddyzSfKWiICks0PijRAMplceVWF8xuWZ6uEjudZ0MbIHq0fyC95f3KklxUsRzAUvp8OBe2
l7kwbbOnfZXzBEwZGPidB2pvZFg1vxLun93QH45+c2HVsoLzG2ZniA2raSIY4JvG+X4QAKGgrXnp
amhkvSS/stkuLc15Hj8sjSHRI82dcxV3Nrpsgbpqh2wma9DLgSzWLZr1jMWVgV2atoXJ48RPODdM
GTd1nhhBa5MuoOnI0/DzZbm09AurtxN0mdNm1J/Qs1tspeOADFfWxc6reHXltLo0hIXho3Cr9YbK
5apVbOjuE4NxBplsVfz42hAWps+NDChaT8ZoZGoOiml+oFRAfZyAvPP5HS6NYGH96L/HLReN06Km
SFGg7UDMbjxPXbn6haDnF3j0YTcBFbNIkrt9JCrtlYGZ6feddyO6fCuFnX/N+5LF+c3F3Gpa5/w9
BIs0536NzrUhXJggsjRuYLHKTY0+8gYPbRDPV+++PkEL4+Y6BDlFh6s3M+hmtphuwUU8Kpcr33HA
FPrSIpOFUaeW7YL1r6OgYpEftVm5UWKhEcnXLn6euA9rzMeycDOGi7udW0azlU4RG5wUjbc/K+Fe
8EdkYcSjRPmpmDgeHT02LK8F2RT6QrTBWfXCeu6ofg0DvHSjhSmXqSBVbeoKLc2gkO/0Y86bW3vM
v6WmuXay8kq1+NJxSxYm3c0t2kqmg4pYZqzMZNyjHedaK5rA4dqatdDj99aphGS+Sawry39paAsb
1xO7NadUk9Go0OSkzGM3txK/G7N3i6Pblzd+LUI0FrF703ljjiBdRbnjpb6ToyOmagm9MooL7vzc
rvzjPqNmrjEormVUW9ADMQ0CimruwLmhrLiy2S7YurGw9VFZpLKop2JoIuoO7dZKNAiax5TS8Eu7
2ViYO7g7XomeaT16/UzizmshoEATAqyFNRtQkXn2oZzcMv78ZpdGs7B6I0tIW4+lilnSFVsv74yw
4/kUfX71S8uxMHvVJsJEcwYVS89867RxN3Yl2l+42pWpunT9peF3EzpRTZqMs1Q7wuu+mgk7cVGe
Pn/8CyeTsTB3L8tKalRUxoA+wTQEuwP64vSud9nW47n5xT27MHb0uNNaz1UqbjP70LQ6mhKS/kY6
4/Pno7g0SQvLBpI9COgStYi0WVR1yX02Gc/ELq8QqC45K31h0S7oohpChCm2klmPzRFQMRrgSn82
6iJidZ7FNGnNwGolOi9Ayxxaqi2vzN2FFdIX9t4zW6UcV44LhIfHCdIgEFrQYkybXLo6dzS+kiFc
us/C6BUav+lFUqvYyvIbXnLwmAnGKojjO4338/OFunST8/cfDsnEzRraZ62KB+gxfKOdb8pSQH5I
xG2RZl87ifXzLvlwE+iFrExopYyhNf7hKDvbwuHQ289HcGGr6Qt7J5LIVrYZvEk/HI2O3Zhzv0NH
mLuvXX5h7jMYtHmSchXrLbouE/CGk6F+Kxr3i4+/sHdrsMYhM3F9VxtuIdFcDXm9NYh15eS4tL4L
Q0c70gQ9kJnE0aedeh2NLZQ7ItOsMyAC6I38+SSdt+QfUkF9Ye6GIQRFQ3UN0WK/kxD3sL5+PCur
WdMcFWmuxCh/Xmq87Ov3faSlSDkgx1YxVwjokjkiaBeRlGn0+Sj+fC4Z3sKwLTFM5gjEAfTzHrxX
soPQ9fMrX3rwhSmLyZZo84Lk1TTkRnT1ukS4MFvqiju89OALI87QFjiFMgjetr7XoZAZvR+fP/el
C5/H88FwCwh6xMyxrkbtvpOkOXKPrr926YXZqga9Lid0a4pB+zQe5gl6uRyNlsPPr/7nDWl4C6vF
q3ysXC88GRvJDYfiu5bFziUixht+TgQNR752l4XtMiKZJkDpjOCPT7NhBJruvDcd9D9Mb3yhFV/c
mAsjxq5vmkJHTGDPAwSb3tgEVk+HK975VxT5X+s1lsodtwPh0bLRlnlcufG4SV8sy0dGzN5a6aPd
Z1RFtRYWp/YxqcNrlbYLFuEuTDmFeMlq0knGacMOUs/ewBhGXzgt+fb50ly6/sKWB7Ae0AkFPYmM
VKwzYBxhouV3WYpWCF+7wcKkW6V0YJ24gVvYt66ovoG2cXAd70vHgvEf9p1lT3rjom1JW5q3I+Hf
ClIcOmpfufwFw3YXhm0MGbQ4oyHR9dC0jk5td5DCjM4V6/vzoQMS9e9uA43Z+gIRuBaZMzpxlEp9
o3ONrjTao5GZ3RcXYGHio6es4X84O7fmRnGujf4iqhCSONziU+w4TjrpTtJ9o0r6IAQCBEgI+PXf
4/dqxt84qerbqR6IAUlbW3uvVWWYQJIo9GoVVqh1WvO0X/QajdngVv/de47+/VuAKGICp2N2J5l5
C/z4AvLZayj0J+H+te/0YmgDqBb2McWjapjCqch5SQ40wnHqFvvJ27h2i4vFuS/GBNn/CTuKqDj2
S/KjVP5ONOm3jx/QlU/pspqurAFYSQo67OaO3vWgIm0US9Xu44tf+dsvC+VAdkB9qxux2eLzmoX9
HhqajfbLJ3V41/72y0HMASuStAZhJEKLXtTTH9lEur/7cpKLVXkuSInEkx12bB5vC00PrW/vu7H+
ZAhfGWTJ+ZH9Y22OcMyJiuGg31UeLVVpfNBl+LXFn7/qRLdsPn7+125yMZJb7ptsZLhJlymKviUA
xFL5PUYjVtBU24/vcS6Y/o/okfyv2/Yfv8SZaKjQLQ2AAGnRe4niX06iOWc1/0U90HejyNaNLPY4
nAE1sADrSYXmiQXQJNQi/GyTcu1TuxjoPqCYcZnD6yqi+8GC3cCSr0NGnz/+ldcufzHQradDYeJ2
gKCBAiXP7yZj9mH9Wfruvy8Pmvy/vwa+xB1UCLzYSEHK05hV2dHHZX3jWVi+/M0vQPH5v29RBCUd
F2g4drbkz4MI13HUfamC+ZPt7rVfcDEWk9DOdRD7akeXAa2AEdt3i4URp/1k83C+zv+PckAa//ef
j1qYWi7DVO2UguACm/e5t5tsHop+vdRdAGYWDkzS/ZDBGvHJzPvfoye8HKKkAyyKjbzaBQY96Kzy
egvG3hZeNwUfVE8/2V1cu83FIC1mASpAT6tdZwBaAzYLCftoPpimAdl36P9qOkOX4b+fHwmlclUP
pmCsnXpCwMjuwcOd3qaSBJ/sCa59AhdDMBRZgvZkAPyHCfCr9awnm/4ZmFnsjfLIGn6yXbr2vC6G
Yh8BwD7GKD2RylbV1vEJ7IoS0bqqlxT8UKAmP/lBV/JUYXKx9soiQQVNr6tdWP8R6StilI1Ff58p
6XrqoRch4K7E0ckCXfjxID2P9//4yi+rSYPJEJE0TbUDDeymIMUahTB5aGF2AgBwIvUGXU3bKf3L
jyK+mBMSKqp00Um2RlVKYveZHvi2TbNu3sRy1OEnH/iV7yK+mBo4rh0rlEisJzS3HqcWaNnOtc2D
joPPsrr/HQmgAPPfXzfqCsERmftylySgl8WKSIBews9aT65d/fzD/rHCjSqcoPYAfTaeabrt1ayg
EpB/Pn7l1y5+MfzDGO4SnWixhkHpEEKfxdr4kwd/7dIXY/7cLgDoHi69LAz5CrkdSbf7+K++9k4v
xvqMmlo1oMVjXakI9hF7k3UPffnz7y5+McIrSGnQyYoyegNO5QHJwXI7qeBR6nL7dze4GNeCJ2jY
oGD3gU8Sb0DYGgD3C/lGw8T28R2uTR2Xpalof+lBMAvUrmn635HqXpEcPOE880s/0a0I4vtpLM4+
Lvu7Np99p1dmxstqVRmDijNGTu30HOkt+k6nA0SFBPgeCQNYzdO/m6UuC1WDeUIzHKweqHmntz1l
d2IUR0/9BlpTHNWYI767BZyEv6sZDy+rVKcy7NxA4d+QfRP4bXPeNqLqOl3WH7+sK+OEX4zvos1s
p1kD5OgcH+XIoffrvv/dpS9G91yAXl5LBHbaAujYAIezWjR//PjiV1YLfjG+R2xPlla2AoDQ5Fl4
aBjH13T4UWftmjbR4zgDJFJ/th+69pAuRvyCUrFhtEbBfSXDtS1m90f0DTgSH/+WKxMKvxjzWT1j
H1px+JxYCzOmJUW3DVryx40C7L6P73HtJ1wMexc3Aog4aEXQwYyW+y8EILGPr/y/873/WLgv60tZ
vCAxh13ODuBxOt4CYVzTtySe4hDGOdFDCcF1vwvQR4iml2UKsy8e7c3dJkFW3L6BVNKznUWA3n8S
Ll/5qZfFpxM0cijNgO8JvRVW7quxqdW2TLQJVh//4ms3uFjUG6VsnJIiWbtsCfghrZp52qKFEUdE
H9/gSsB/WXXa2wpoGGHcxrWoRq/E+KAEZIai/81Dv3WgCH18nyuT5mX9KUJGTg2tcR9TQn5Bwruq
lE0+uACkrOSTTMW1m5yf4j8iCJOMbBAWNxmdB4msJqdoUXtQpF8yMnyyal67x8VswAqH0gjXoEwi
AvO5WR4GOb4mMf8tGv3+8bO69tKjf/+MtkrTMKTCbsaoqPM0AA6ym1i4/burX0wBMp2rkEHdtmmR
Hc/bqpcnnVD7/PHVr0wwl/WozBtDSdzZjQ2HJlegoq6MzcgZRfNZDuLK47msP1W9J23TarsBuLz6
ZlR/ZmGF4FJ9/AvOUfl/zDGXNacLMOmddSNajnp8oG5Aa2jI7yKV3kDbCoh9+lIkn2Xurv2Ui+GN
sxe60JRDhJWResvDplmlZzT8x7/kyti+rD2lPqKLriyou60EQxqaPArmcTZ0fxxBsqicf/3dfS4W
duc7VGsm87ARRD8Ch/9QJ8WtNt09G2awkrj6y99zfor/GN68cnFAO7wZkMnve5CtG1I/an8WyDZi
Pavw72Z1ejHEg8XUndAURV78rBlGMm2FSf6zgscrI4RejO7FOSbU2A+bxETvSrMvOGf+0xr5SdR4
7ZO6GN5FXdRta+Bc41kBXE7EoIBcRLv5+FVfmf3oxdquSdVFVYvtGfBpDvK+3gHpVjgYcuHoiHQP
EKOJPmv6vPL9XtafihGwHFLip6Bb+if6WO8KMryOEZfIPqR7M5Xf/upHXZagmkIk1sa4D8SjgO1w
f5rMBH9xkd6kYfbJtHLlyV1WolYlJpZ0ifpNaiaIk0r4D4Meoq/URg9AMH1SlX3l4/ofpOgfQyTD
QautOe83Y+XGbV2kAJUFiT7Kmfi/G4WX5agzfMPx0kOuQJALACnU/FxYeYQH+97H4zvpgJT9+LVc
e/0Xw30B/3RpkenaZBkMFADfHaBwK0H1lveJ1X+abvxkA3/t1VyM9yaZgZ5NoYlR1ViA/MhlXi6m
yft4BJ59Cj8ZO1dGZnQx8AVjuofTCbexHWB3siKQcIBX//HTItcufzHwHZkX4XqJzEnd7JIqfJQz
hYy49YCDt0fvcWQD8fcLZ9MeZwmnTLFui+6DPicd3wICHP7l93ExRQiKWzmUyW6Kzv6JaapQS2qe
oI+4M6jPhSvik1F75fde1quCdwb505xlWxZwuFWCn61uvn78LK+EAJfFqhWJiKhol2y72NUr1vkG
EnYubsRQu9txke45tFW0q2pRbD++47Ufcx4D/xi3RLe0XVBCul3EpPlqIPDu3MZEN+knE8O1G5y/
/X/cwAypw17FZFuIwzft0OU6/MuAkpznon9cGnWknZ0jXHqMot2iYDT8FK527a8+//d/XBqYBGCd
kw6P5Vxvl8qhX8GQ+nc1yaDLXVw9RLvtAhrYeqrB+26qY9ObhzBOPhmR1/74i/Ee8hDBXV2zNQ7H
txOUyIAifvn4c/nfl/gfQSq5GOwcJWtFTxuGLsT0d6Q9hzYnBYBSiOwRTtRX6svvzvTg9S/AmANP
ftM1tnqsUKm0cbDD5qCgATKrHezYlH0BxDfK4ff+rHj5yoz6v3TdP95bYwhUMa5NcLTSlK9AhPmt
X8iyKQLSHRhO858+fg5X7nNZ4aqCyrDUC5D/TDDc9Axq29+RY2eCa7344s4i8vks+QA+2vnN/cdT
vyxqTeZINGPZaZC4J99MK/DtdQQQKxfdMMA1ygm+0qIjdbQqelAoQZiv4N5DR6QBOzNd4TAWLe2t
NmB7bw2RZVXnGsbieV+IORBvlPrK7LDJL+EChtnb9/AuK0XJbVYAFnMaBwF/+37CoWsHIir3Rn9j
c5K2MFY0/ZSPETgiKBYK0RRAyzrszGokFjTq7bwYksj1DPAqeFEsA3Y1FQp+mSlJywOtqF01TWG+
cWCucq2X/jvQ8OwPeoXnAZqNLkhu0R4HUmSJre6SZ2dQ+AG1gMXB+Di8m5vMOtDvgOqHaBVu4WHX
cMHUD58SExyapmSg+SdtrwDvVvHON0zDF1L099Ew4zSxAilzXtKiQsd4TdEu0iZzvUV210kIyrzc
AuIGsxpTe11ky2sBT95LA/NBCti5jpt9m/b8PMQyutLKTzC3C9gi4jJM4ZwJVzpmG/BA1R5VZ+Mu
bYYIIuIUNFv+y/TzEWDzckWS6Y76bstb1AWIEUj2Ue868EHX4dgTGCKT1RCWOJKc9WMRR6u++xUN
t2Xru7yF6ArYyg4Aplu0ZaAleZt1xW7ozrqHR5SVrBpAl6fpFl7OFsSSCZRZ5VBN7lusXA59c9UP
tugdRAEDQPdAAw7vEmtODYTl1Nn7oZrep+An9Om/0Ev9ToN3Y+3d0kFkl4JUDX/n7EM4YPGsULXn
2h03P8bxF3aU8fToo6d+7g8oZsphldmrCE/M9IBHfxsysy6W4ZiOz14WJzzzOxRr7SHFeA+zkWN2
mPAZzwoWs+UhlBRaTAXOmEVh3QTr3qOINcrrRNzeTFnkwKkehxOxkPqkVLSnIpJiB9sE1Xlc6X7P
DKdw2XbhHUyRJaJSJCF7O0MxkwwG8osuO+HRhrnHqoffgOPZFsoFOkf7oZme4NqAhNPDUQCttgCU
OSnpaSz0NpwBlxbj936E77YYf9OYa/SrmXWCYvDcZd7lLiheoll+dXZ44As+ua6j0G07s4G96b1d
+BtY6C8sY+/DAtVeAlL+7G9hs1nDcPTN0xiNVzUktmERbpKueE1RrZL1gCFH9qRVhe8C1r3Al0MO
7NGGqW4t3FOdwnSLRheDoquRAwo505tQDc9VRp4o9LjM9Ek+t+aRLugiyaY7Hr2QONmikXozlfwI
Fz0Oklj2bfT6Lgv1owQPYC6no07SDTcjWty7dVBXOHCAMTTbBoScNExTaG8bTgNqf4qhX8Mfs2/D
8salOLaFqR6Gkh38ILcScpyuJLedtPdBFQB7rdqNK+QeFLOVqmA3DpZ80eJeyvlFhMMaEKvVAjnO
kjwk4bwN4iR3OC6dsd5jGiyK9ky+3JVZdlKo6wxBsSTNPWvbG1hcz07fjSjUgztzqCFolPiklGk2
IG5sPLrEodMo173T91L18K7/TuKfcHI9y6jcNSqFNgRRY8UPkRhWcc9eIgUU/AJvZb03mXqK0mgf
GqAmJLZV6EjeRawv17Lhx4jCuwCYR94pvNO09/o4eA79eJS+zwSk37F9oK47m2/pO/rUkGRL3yNj
Tsu5kX0aD5I0xxnO2B7dwXkdNv48Y3wFkuYBQs4bKaKnesJSWsykWsW2RzgfZRCuhckDVqMp957T
vKXcbGMHqDb8Ips+i+OVMXCQ0E4v+CjO+hxVr6d4hD/ForjTBYx9X87aAMCTMgNj8rSIjXNR89WV
OG/KZ1UkD9ClsyeYGzNoS3zjnhqiZgjW4cAZKnCfrSpP4Sx+8bnvVzAr2XiFf+vap7GegwdGHJqW
VNeqZlcGBOO6DqGHz4sUQFLFaPECnQt2cRHPoC03hU66POZ4OM+ZB2gwL8ClhY2vZEkNE4QR8HpR
675CNNc8wzaFBhPCMKWuF9QytvlYmHoTD6HSK8gCJnvrgYl9EOhLgVhOaGkOvI31W4pD8dc0QZat
hRzuxJgN7qKpZSvhNUKoEeK9ZjtMrg82NckQzvCFVDtAZe0bDZJ6l8AK9R09NJFcxYVsX9umcDtC
OuDbISw/Cq8g7arrBkxZXHEdTRqCUao7B9CqQHvBPi7nEZLcWpDqdxzwwT2SsmZPk8xQhxLpQNPc
msC8DVMxvQnIMp7TyoaYJgzbTzg3vUM17TzBFpmw37M2I6j5g8nu5Di+wgkZ3NoEOKyNHTqOITYG
mVuDP1vodQzN7YGRlm+FdU2/LbXNMJe76FlFafl9EUWLYaOxYD7BvdHubUIU7PIcZihZzA1wK8VE
j2OddX9kPUDqAh6L+x4oM/1WNVQTAsz49aIbuu+DmJ0qNUW/aDQyg/dI2xtJwvmk8BZ/VChbQs2m
7U8jIH4/Regte4AGLdsNWJgeoEnuHlldNU9z3XU3zGU9xiCLUwDc2xg5PjH14Y1op3S/FBK+R1an
LwqXwihNesQN0MZ+G1B3UR5A5U72XQmbOqAUP3rChmZTTVTFj23Wq+9nGlsERF7Kf9ogctvBZUO0
t2ck8b1Dm8+01iMW4m5mkP20LGuwMM1M38dTCxMZEEJfCs/9a52S6RsbwuRra0l9wAkAh4eo8Ttj
C7VF+1sEe24ynzBhjm/xGECj3jtfritr0xsm8TfNM2O3ZxopxDJp8IXPUbub4xJqkgRPEfNHEMwr
LHPjt34iUAa15cxHHAUlGT0uxVjzlYKU9M+0dPUDL4cZjYljcdt4n7wmVMLMXhRk1dSMwr9AGtyl
wwqGHWCRAtVX0bjUv8GwNQ7zXdoAS7HzXddDq50yMkHG2WPqnSdNzWM5dxN0EbXr3qHOSUOaI3aE
LDvL2ItWIgTVHaRQme1bgJXeoZcq1Ro4MAIydijJuK8mFfHN1CDAEfm0oKv/ZuIGZTgL5IdBvowT
lLBW8SEnUzIN8yrmKNPbokcRp61FFUqZAwbvxR+ND9VD6KwXDa1RCr/r6DZzbZCS3Gvmres3QAVP
32rtUYSVFZggHhTq/epVFYMXHGRpvWpUA4v8CpSpANLWzgSFyxnjUYSAt6GPqiyjH5rKJw428srC
cCOw4ezEE6Ay45hzKmLMfT6pv05TJOEpQC2m7PZS6Gq/xAUE0VYEimwSPttgFSLE1re0ofDSOcyC
j00vhTr6suKrbFqmflvPk5lX4HuGwRsCHjffhbXMIkgweBKVq7krGnZMAVN3vx2wwvOTr4K+2Xky
2OzQRPAzMZQWoX9pgeimztQtrOgVDOIMxEx4T1rrhqMfo/kOc0w6byNVEr3xCsrDQ+c8D9bgrNEQ
qitI2041HvZ3g1Qi5HtDNIbgHFn6DV275biSFfXI7uu6fJPTeSvnkyjNdqzuGih8wwK1AiBuNy9h
hdBiPRUCYFfIgBe+HhgCxjpEIA8jV6OyU4aC0XndCMOXu7IH7OZhLNnkNmwGkXaTgtQ14ZlPctpU
dTon68LTvrpp4C4EoLxt1G/VNq68MTUpuxe8m5mdRpDV3IqqInQrgQE/rsLOJz04RwMCLIIKSRg6
gWCrcMY5xpCto+VuWFFbt8Clw5mib2CTad0abKSFnUA5S9710GDyMXNZtJvGxHCOwAkmyq33I2Dr
weCR+uJha2FycQFcxKD6u27Nu2KKcwUMOhQWrACPYw4BRyynpYCCBIaeP9JTkgFrwWP9c2kL9YKB
Bbdph7a2+xSOpgXpZz8A0t51dQRnZF82e2ddEq5SD9voCoCtpNjGFWnnO5+oIV3hfw3YT1sxWOBY
4bHzNqwfv4EIh6lblF3wvhg2/bEpXV56RSBydVmJKli8mLS5AWFlTs5WKhg0ZRUtJ5uFcMY2VTtA
PA1y4BZmV12sFzkR6AR4Stwuk4GL1y38Q+EtXQLK86hL8G8kOrrVPhAT6zdTZuZu7aYUhAdc0Vdb
ChYASiEHDDxykF1f0l+cW2xsOI5Wf4haeewKKhr8KuOOzjsT13DbMgVU2g16lacvQsWVWWsdqerc
z3o2btcRpjcZw5S2jmLVsXviK3Ei7RgcUOu1/Mw0qeGd43I9lm2frVBmiPgO3aiQ1kmw+qEvtUTw
HE0M9BXzhay3IoLELIdlbjy1nU3eZoRFDYDrUA+sJyLY7yaZ9HKSynTuJmFx9LVHl3a6UYSBkeMn
bccTlqAFZpKsjaf1TFwbrwKEGeKmGGqJojbikmg1yzF5X3pY675gZHXJrgwzCOxTvMXopqABAi3p
RTAey6hMyO1IK3yxk2YV1G49weBsdSrae8czfA7NCKX3WoogajeEokxzG5g5TLEhwrWxg2iJ35YL
pvRbicp09EWNVSRyHIFk86mYwn5YZTxly2YeYrtgNa318IiWy3FZVUs4SpRmhlG9pZIKsk5Q0JXk
SRAsL6oa4HLBWmrjXLCUPJ+/ygfenBsdy6A25IB8Wvx2DjWjHAE5s/mgQuFuMMWheBliwtKssrQy
3Qrt9STKRYZ3DGcFJ2JXzb1JdsmQoUrAezy4nJezex90Pdi19ai7X1u4+s6VUbUM8lgj6DpU8K+F
a4blx60TyBrsEUOX2gO47QsCfRmCTMWxKr0m6VQ0K4YNJXauUSYeWluExaE5dzrkiUDl5Gpo2PBn
6Z2AAxZolbu0FwTR5zTgk9VxAacShWcDgP2EzWi3lE327qidm5xhD1fvK/jek82C8a5XrFTJA5B8
9nmesMtFf4lrXnxgYKOcUQdVBEFp8454niB9IqFJJOhSjPeNQpSErS9AKZhrUiK/IuOn4fpD4gel
B1TGi7pLgiYY8hk06F4gPWSTqcnJYs7zgI+FWqq8FPo8S3s3Uv4Mbh1w32dgb1U9lqEbCFCq5rx2
uqCzodtyvBv7FgY2KuFy96yrbv00SCg3J5BYs5tQzEjuTrOu5IljYdaPmXQ+vvOIv4cvg8bkuR8h
6s52rkYz2brzkZiPFKjbB/SRyOFra4zAScuMk3u6EyGivJ+FYnV8u4xtGp6Qd+rFtmFB1B066Rh0
By3O432Z+4mm7OegpNL3hPJg2E+oSu3vWvQwqi4fQTXEdimb887DbbknNBvsPR9gqXuL1JTqY6zp
gNQWnMm6+GV837dHiFNrfV+Es1yeRUBKCzN6zYvTIFVJ9wAjxPoOoAogZzcVzAMxutgDKn4voHRM
2NT2o3sfwcJViEFBii8PRWlnc2NQORTJPCJ+DDeDITgeG/FlRE8NgpADjWrawUKWjdFdaBRItque
BBVCvKEL/bqrE7nk4Bv438hL1Fh2gQG00JDaaqBYvFWkf1ZR3fovzKTgLspUafLEcT4Ds9aSFdGe
QztI17bHcHyXcEonZZ5UbaXeR9SpB4igaFdNfjV0Cev3JBjD5R2dZ4XdC1PY6N71IWiZiBSyu6S1
zX7AMct4xB4BUnQ6trF4CXtO7UsI3SjSQjIOHB66p3JBQs0sBs0ieRGTpQ/zrmmC+j5N7DL9CsCf
oyjKIc1iUaaXNYrrVeKli2+VaKL5veoTIw/QVHQBTAoafS+5xLuqto1WMv3NrRPkK7bQYtqOiLXH
h5AEafA1HKJUHLpal/1dpni1rPuwmMyjDmDY1Pi7PMgN+RDDGAjR0YKl1Oe+T1Kkt7PSeWSUhgyL
HSb3INxbMYS1xuksdIptniKMG5FOAcILmw6KvCi7kdzHDUzhWcfWcVEE1boJUyPedWw8Eh10Cuvu
ZIqugLUCjfyTQbVobDGtoazKkFtOFBvvSROis3MxRZrBHwl9HzQjVWG/BrRN8dklYYCCTBUXJVqL
OF2QNcX0v9wa3bbBhNQeh94X9u6qxD/gbOjvrII0DH5cyDrlXQeeqvmKyDSSJmcl5tCDqNPSokSj
Oc8EskcyNF4BdRfTTR+KyKxAG3DVS1mhQKQ+Ng5eXliJUnx4zwYDjT73ZT9TZPRCrN50BTl8G74k
qZk1XUubcEyJSTxq5/MwNMhqBmMPFXkFR/H8nYe9H7dRAnHzCqHcAP9PK22JcEi6Y4Z42UPiCFX7
eEhhSlXtqo5rHCp7lOLZNU0JcTfBMC/8FufPCf8W0sxAfui0IOMjGpNKW5+t0dl4ZEF3Jp/hmD2e
XyqPUNuvaqFLHFND2YucMMJDhtIUi1Ow+y6KBb0rqMz8AwEyu0S1Eh8KjWofGvd+yKGPriC7RPST
7NqolBYhih5g0uJ1o8oGaxVRyHSkbd1wSOZ01fvjaKZM5gipqdqEJelC/DBrs41oagc79DmJgZ7k
eDAbPmUWTjemA+RXaWclgiTT/nDFOS86Dtjf5ZFsVfRF+cVAqmljyKjrYXQLEgVw6q5UU0HrawVX
9ICCRNpvkFbof4mlphASjbwOTyCvDHZbwepdYh2fquEgzFJ0awmFRPxEhkjS97nmQbpCGBZEN0YZ
xY4mUFOA1v4ZltAo4xWSJIqU2X1HHUWqzQaObygFgJ10hN5o2dlqu2AYoLsUZ9s4eq6JORu0Obj+
PAqLGK1kQ6VgKOf2GQUX2FeKEhmPdQ2hSrydcV4tNrX00KTJ2mFfiZIrBulbGdfLFwE2L9kApZvi
yAIZjG7jZkGzr5WVTu9h4y7UL7sw5BsqpnDuKDBE7fcQrSXRti25sI9Vgk3At4SQeHkqyMLJVo7Y
OO/BIUI5BtoxDGADDaPgintmUWYfTjGSqSVke1jl+yxc0WGc7TOSTos7BbGjZF00oRLbmOnxWKfT
NOwpc/Fwo0Qr6nskuvr7Vs2y2uiJk2w7QHwrt1jggmHNRqUUqMBLGq6GAaFwkXsovf066dNw/NU4
E1cbnAify1JwjmKxhUt5/weJqKrcIoixU06Fo82tsJj8boom8eSuLYM0fJ7aIEueK15le9ZCJxsi
qSY3kKyimmWaqWRHiWVErKq+Ucm6nFq+fC2mfoFznQMxdIPDIehc2yWr4SNSMU5mxjaIMV/3Do7U
GnPGS+zR8fecekyOr2EmsXnNgdIu1AFRa1utzUyhAigyzV61whq/ES6uHh2YgYg3Mj36L6gxr9rn
MFH8GZsW7EFgj0UuMxNURyff1VL8AYhjEt/STI5vvaqLZuMm6aF/xznTuf4dpyu3dkpi5KXHOJVH
4RBm3wJung4IE0TbfJviGnkOFtUy+hZ7ORsGn9IsGM+1ooF7q4o5bW8UMZXYlTQs/A1DVv+PoxBd
Z4icqkHkbOknGL2Q8vB9jsoafe+yor9z+H+xdmgKnVoJJvADHG3I3esWamnZ1zhqGYXbN7NNTiHQ
Pl8i4jz9EvkIRwIRH2EWrOOeV4emEEuHtEtCfw9ZsezS2WXHOkz5jxib5S0fpxnyWiTtqilBWjgq
kKq12XCW7Gb60HFU6rPMD0ecHEAMO/fVXYoOrW2M/wbx4ZKuzQCSNvUauLiFooKtKXu68zWF46km
05cW9QXfHaMJKg+CBv8j6odOhc40Eseu/tqIGV0VaRz9ZnIqDpHBkZMRy3cxzeMGHJkGtjCTid8U
BuQfaoqrbZB0doWs0LINChUd4wJpFngKqb+r0oxanA3VnG51l4230BDQfdNE/Tm7wcCeqihbySwT
b3idwY9SZLVAlgYAUN+kBEbvBQUzhSH9H140wJvyxTXfQmfr+xZyrB2aDLGlKlpWQy0X9WOJhUEa
WCTTFiduTIKPiDJnNm+yhIcH1GjzfXgWTEUKivYi7jRaHHn9aroFylafdZtS4TJ5CayEQnaYQZoc
z9OyD+Y6rVZIIYePE4prTvWg7TGL2hK2SodUC4uDbuNb2q0ZIheZEwf7uDA1tgOuH4J7bqrwLkT/
wBHpT7KZo3OSzC7kidlabbCspLd1RKAlLUqa/SrrGBtX3s3hlpBabAFSiJ+SBabVysQd2u2jZF3T
qUpg+fDLoU/ItFFaZxtwqxqWc8npyjYN9OxhRy2BFwwCPBBh5sqvqowytLoP5W5ua3Skjfh23gdp
0VCokI7LsE3Ls17QTSsjJAXFlD5ik8xfi1KqbI0pQWvIShl54EGRpjkB5vynCsYGZHUN3TZaBrXO
e4gIcuwnGqBWsrFYVygeerJZH47on4jat4AG8x3OD8SPrJw4RPOpeajHHlWRHYR866qziOJKkKOn
OAjvQEiCg1uez7JavOfJeKyaKQJnbDs5HffI8UeoqPJIReDUllbNlBsnF6SkjLQYIWiXPGHxBlEN
zkb4RYlNvjIdRtByq2FHsOjPq4SMKTnT6ZCHbCqOclaNxkR0PnK/HgFIOfZFkvyY09nciRLHaEVV
J4comEmbCwTpcA/beDN3uv8/zs5rOW4tzdKvUnGuG9XwZqJPXyANMpn0IimJNwhJpOCxgQ278fTz
5emaGZ0sJTnBKBMhUoLbfv3LXCRLmz82Y0MNthzHcVWILLkaTc/4CiTPoVMKL3nxyyRfBZau1j2n
joPmG92tz4nlS2oLGZWaoMaOCCcjd33t5sZR3ATaZ4eV1hQE56EDJuC4Y+tiW4a90XQvfcw1YV03
mV+0oUzd8TL2PEr/bU1Ibc+SfxdbhvYJVzCv24IcUDnFn6ulnFNO/Q7s7Qi2moKtTCfkVcc+bNdX
xXQ9upa4m3InAw2mSmqYWKJNTXZl95DrB9aCyDFmB8phthyIaIG7BMprOvTCvMzYAQsrB8IvjW3u
O/kYSowKVpVqqgP5eMN27OYvSQdvWAeM4bTQ+Hu30tLbZUm+JWqcoZgRsRzkrUPAXUoRe/LHFWSE
nuCgTEZ6YA+rhvX1Mh9Lyr6L9tRzmw0Z3s86di3fFzbdnwXUoVWGEBg9YVxtDWfB7hClSij9zt3N
9pEGoJU4eOqpElFbeuSKIoK9HsapAlTp4gvDma2f5P9p10hjj3td6U7f1dTrF0Od65TvfX0TFEsa
yWE0cYfxh1vl5+M1IXAmmE5l+wRRi7xeu45uhJw8rXXnVeJy9oT71GbUt1HmyB3wd7Aj4kbeuvUy
7wMtIC3ZWoifzAOSxFOcGWUyUjFaslS9elYwbAP46Svl19Oq5nS68obZWhFeh+pcJtpOG9smRKlu
sMTqKSCYEj8NMXzyMYleDY4htilo/UNCPkXYJiC6IRNhTNEcNNWUyb3JQrvVTarpWJ+nRnYNgNdi
caCTWHJVS89yblm6ZbO1uvoLeeA4vqxHMNA+smWV8dLjkiPwDQui0hNrw07KMfcz0J37xdFzbKsT
V1fDtV7Ys/aFyAcltn3ujq1BrTWek3vhEWh4ZWFdwvkeUW0y7kfm+75cUxNUOjaMAghqvdQQLAFO
E9ubCGK3x7qmZuAkBaG6bC+fc5WNaiMdH9/tOjUVTeRnMBcysIlIegMABpt27PcuOcjM2RXfoDI3
S4c3og0lI2YODiVx7cbBnwezeSToMtEv1KzN7PDbsXaynWrrNL9z8Q3Pf2JdjA5Rd2uJ1U1PZar8
wampJNreUFKM9PBsrm/Gvm3JekwTXSaPUC1KQjagkyx7Exk+YbckJeYs/l1nFVexF/v5w6Iru3n1
0iGpXu1gFGUWGgGj7Gdtj1bFLn7CPmEbjNI113O/6NbGLMyio7CjGpHDHxiLcueScSh3dU6Eos/p
ZPDylciY1MUKY9Zu2Y2cZKq7lNzYORKBPtXwAkhUPMgkbdKv8+hI+8cEnbUhldkqRXxfdxk8sJAs
b9/mCJZOHkknLmvTj4oqwDzs2EqpHqqRrjrrRrdnamggzfosdl2Mhz4oXknCgWbOfXFFXy3a3eL0
sYK53lCMdEBXg5egsdrquqpN+nMlbZZ8y3Fq/anVuor6nzLUoGGKIObiGxhWy2KArYjWfW+9tu12
Ju7Y/d5gIW8eg1liTXlR6pilE3k3NPWeFghwtDByPOwFqiQh2hfXG7vqYo7ZZGahxlmp/WyVdeVd
OsLQlie/XQx5ZYq5Lzd0DJp1BVuU3u8H/KFeC5uj1zrHYWC6cPU5tx+FJCOTcPTEKY1XPVhk9shI
FOMnxGNHS98kdgk1N3VDh33g4qEDKu2rgHzIkaXr2XU6u3owu1oZLKw4kA5Pvg40DX8FzHOjkdRi
3hqiKLI7x8o6whDY4McKkECv+/KKI22rHUTmj+p6SYJSXXpzU7bqgmpg03fHIyuWG1apD8mTucR1
t6ljHSvsgTKkeWtToBFeSM2TFOa4qlWznSyP+OVU4PPI/NwU7nDVuo5wypB97qKxMSnjItvnXe+q
H+MIrsv+3Otm40HrEjHsUnvyoChTb3OXLebPSbxTdu0Bg1JwX4zHimysGt6JYxfE3VnzSE146KfH
wNfLqlmRx6snNTGxE7vFrFBBfxFn5PuG1uIM/Sbl5NHcUZ5pAENbv4otqnwOxQnM9+0ir81Nhzas
c67LQZ+C6Yqmg3S37dK8K+yt42Xl/FmrVBpoYWr0lhi2gFEj+IVYXKN4TtNjVuKqGxPGZq7iJLlh
X91NCqKJ5bLHsQvwPw+KmDiG9gWEtDJWHRAWjpyQKUQD6SVtcu1IqBGDf1MGAaD6HhpdQ7FgsXJP
dutkDAZdhRTb/SHfTJ49+A8yTrHfZ9a3h+Kp0WAy3YKlyPYul3nsvwIaB+Mnp8gs5zE1GCAPjRoK
497XOeAznlNlL999rOHnGY5m1QFxYZAx+9YawW7vH6ZmnJPLIi1899Kwl6y905tBqatSzOm0Kcuu
bCnL63qsr4q6GbqDynyVXxGCmXp3sdNM82c1NGlO/bezKXEPlU9FuetxJ6gc3RsflhJx2OpI4CZ1
N7UX/cU3jnqVHVB94VHgj5WE1FFqoHK+OTS71soce2viijl9DzrSlSlNBbF9aONihPTRWJ0zjXuo
KknAJOzqThz2Y9wZQKcUpeVKNl0yr2TJARgAb4FPdgHxwh6uFI43dXJTIzUpLjtHDv5TKwFfQnuu
lNi0Q99PG1GWdb2pC6VfwofQ7/MyhSQTSIhf64xcpOdK6+EbzRPo+6aeODHF2pJ8sqi4486jKmrF
QXavJcw1ILCmOVHBqQ0Og3AH68MRI9nbwGUqtAC6i2iin7fh0CNgvAAJs8qDMn1gm35sLQGkGpv9
2lUT5MLZbIj7ncrEcVgiAMduJRHbzXUA7B/cNhX4xEhAZAC8esMBypPVpatbrsK3p9HVoq9w93G1
R3NK5u9NST9zV2kPz+5ao84Al2YZS7GGHzXFoeZlnKfMYz8tV6NfuJe+SMl2w5PAB5EkdwoKijsu
80oPeEeOFrX7Qk5lot8BddrptoTQ9TkoMeIgqBcuOufboJnWsDdquH5SsVU0x840+5CyfsFuoVqS
yrglV9ydr+q67u19nS4Zh1XKdmC/nUIEZqtgGh8Sw2qesa0Tt0ES8EycarzpOl+82t9Z6Piya1il
XrEaax4nWixW9KjIvda5LFzeJ+SI3Ln3aW1oKoyJjdF3NisM9bGs4zyTlNP0hXihuLwq2tj4LEsO
m6sk77SWdOZ4MG8MDlblZStTu74VuuXlEa4VEipGBVfhOg5SK17JLhPNS+ELByB5JnBwR453gfq6
bTkDUWtuysjrE8e91WbIpSun9SaYTdSWRLMWTp4Hq75yKqxl2MAzCReO+8luPP0rJX5iojvZuHFY
TsVgrAcNGVA41ImRraXTxpww3EV9sn3RitXiWUuxikH93FDRS/W9CmLnc+7Zc7pJbQ3IU0MZoG0d
JnODAroxfqm9DsQpbSAbeaHbqbQowo58cDMaxCymT0VtUubg5InHr826qW1ThPLenVP7KRnwhCjn
22zOiRBYMiv7vizz3GxAtWM9dDBX0Hd12TfLD6atPF65Nm+8kX0KSpArZZibpMAR9yom2JIoK9VW
X13Vd8Umdhg3pV5BjYB2rEOFpBoJVzHtCELQqcUEG5aN2VvL2h9+unHb21e0WsHBI8/TF7s0XLmG
O0iYSO46BXlVclT1iuktBhCpQP1WHLBlfqECZ/B+zlNrHgY39VhX6oyKCVRs5d75I7MhkfSTma6J
JSUz3JndOVl3ArhpI1RmH2z8rCitFmJhdWy7457b0l0BL8YsWn9V1ks18cAg+HvPKN059DhPdQ8s
PGa+TqVb2jeNhIe0KtkVUe+u+Ac6hJnOelg6TlKryqymZOcITf/ul6L7ylpgGVu7hKu50rEULjZW
nzSHYYb3uxa9NpcrSjfBDQS6SgsnY8lfh8YTVVikjQpuGWTZC95bHHs8tysCyFdUUDgXVb7eRsRU
Bs69GDsdGh2Ij35vVVgUAMw6LZxbQ+o4Y5aTlceXg+kqHWUC09/GXsiYYr/eG/Y6y4LumRUnz7cg
yDbEOlczX9IZtzQooVPn5tHQA8WvnHwOyoMkFguzowlpw5robc3cVNO0yDC1lTzgrjOKvZFo6rus
bbYBSrWcxTiCL+kNczyJxsJIWdomg3SaNSyFnOAEnwI9/cWr5xsNrqC/qrQCnhzmnuNVwJHJrdYy
zeXynHqFfWflTfrqJjNAW9gi5KtWBgKu/ttArdQP55r+Ec4ZI22thhHGWhzbiXwYi0B3L2KAd8pl
S6WtZN55I0wY33I/of2kBCkw3a9xUmv9pZm/ajPrUqgFIu5UmLhZF1/OTdc2T3OLPtRnt2wF08ao
QJNnDq1Ufal390DdeeiwGFOyt2M2wnUIl3xAlznpg2iDTT3bbvq1cwaFDmuY8OJsI1WMfQm2kkB4
i/FZ80bNIOE3LUa1/o9p4ZzJhtqPYMiXK5aIBTIsLv05GSMRVYr2obb6buWoYbjrlaZvqjSjZN1p
ziaTLvx6tjrwkbTmdlLNsz77/ZbCzHCvF25wANcdvxLcFdySD2YUob6MoDiFXmySxjW2bWuqHUSg
+m4p+zoaO7jvumfoYa4Fzir31TGdhzIHXDXtcoCgcufK3llpHWSZLK8o24tmsC6SuTnit8LeAUY1
T6jQm0/jWI3rNBm8Q8vOxgpLq49BegE/ymmewMIz+QS9aog8+uCGCIFqZxG+8WgvSbL1daOGDmyr
cOTUEvbSAe0QdnqxeGw2jKQRT6UetJ8TrZjD1k4ICEukUNB1LXBSYRWrcjS01eyDq3lO6q66uJBw
ouerBVFNyJF4WccAfrf2MM8PLWzOiMNBvPsPufhlE9dWuYPCZmNDmsSJFbaydWB3Bjkzy9syl7+U
qL8TnpzIw1w23pWou3LTb5Mdqr5dsDWf9I3pruyNGbFJD+0QQWZUrMdVfDAP/g5Z38b+0ayYktbT
e89xRl2qn4jInNIaZ2oi5SZOvui+DEV6GOHxvf2S5wSMpwboYi5heWSetzWYGDcuhFNrNYoMjifO
omFKUe4zXFdj7xvtsGGbV4RNjdZ4miyIFB505F1fQPniBPX+Mx1Fi7/78CcCtLbOsC9WKAGDSZrd
tux9O70VrOjgriZnrhBAenF2plV2WTT2iTesoDSkwYoisHgvxOacyulEp5bMCwmLmvS2nCkxbs1S
dl1eDNmbDZS9g1nq+h+zF9RPJGuy7VRnW5a7XQD1vE+9QYzD2qigKeyKTFA+fbupzyjj9BP1GkX2
Nqgm09lSUDBhChn1pqWy+cGXOBGgNtIZOy8NnO3oVTAWDKCApAq9Rr1jD/DbUeAEpwbrfZu0VZPE
+BeBSYQoZPZxkF+rgXPRBz4PNzjKUn9Rz/WIP6E6us7Wt9sNGlC41ciqP3jxk6kknqmtOhz2twlE
gdCXIzNkCmT7sUc/mSHMorHg7fJtzKVyQ68HHu0W8Y7a77eCcL7LidDUlUY1ofqn26Sgti9dnR03
Z64y0ZCwv0MKNSAaB7PqneYj0bfc8mT8p34CWBZT5wMwdj7breyuc4OS69tf6y+J7L9NL1z+ZGR7
ubLcUSX2tvIDdgVdUB+rlwb/eSVj132yRR3wk9o2ajfKmvwhX8CC9S5OHqXI4vYTG6J0I1X5Mo8W
GUhh7y1gRW8/3W8/t2t4J+NojDlJ5qUto6nPNp4JbM2x/S6x5BCafnbFiXz99o1+Px3gVfz3/p4t
dtxJyA8R42lV2NCc/Q9mCpxaL06aNEvKXzJKq5GdoPTcHBSsQZyTm8Qpvf38v50QXFRaf39+h2oW
ZFyHD6X6Ww1L6jK1P1MFenj78uc+z8mYmnXRlS6VoIiM4m6Hg1e/coPKeufjn3v4k0GVHP1ZpGVS
0bKNz1Oe35tUq2ytefrYwx9f6pe5LJ3bhlNk2kWOmdkTcDcucCtKflbxzvP/fnE03JMhZKdJ4oN7
yGiZtbusMh/KtrmdaxHNeDS9/Q7nPpH593coOT6Qn8Ituni8av3kSgzzrs/eiyE8d/mT1bD0VVy1
o5KRtLwfOjXOleab/Z2RTNk76+25O5yMZNMbdWfM6KAcMbqwLQ1Ixk0ZNnnwjunMmRuc2jBWSDH6
GZPgCOBfhpi13sSpfpPK4OVDLXBqudgDpsILowU4rh9GZR6KtI78+GMWxMap02IwJeWQt4mM6iJ7
0i3nvpXNJ3dMbpr2vRS3M93UORnERKJKnYQCCqIkJzoF3A+jvZz96nKS/uZjH+nYOL8MNUKqeqo1
WhuxH/zsJu6lIii1LNovH7v8yUhGMlAVSZPLyOVbhUGbIGp1/ARe+MeOF8ap0WJvoYQAj2+jAonQ
PC93mBDfDVrw+PYLHB/03xZb13BOhrGuE6VRO8Akvl9SoU3zlpE2i+qd3YlxvM7vrn8yjoEB84X6
LY/fNo+LV91Kv0Xs3H23Wm3a6MJ9zDzqyHWLGiMvvAGhPMSPEirCx97vZJSPuePCIUUmtqBOXhkd
opsJmvKHLn7qvDhoNfDoLNoocZYUNoBntaJ59YOxeMeE50zrnFop2krAV5tr8I+mgxGCdBNJKmgN
Lskfe4OTVVoVw+DLKoZs4oBIrkEfG7Th4O/vbdvPDPFTK0VcH3R7wg8pyuPphZynS0jF3arFaV6X
0IfffovjYP5NJzv1UfS8eYaGqDeRVchHJ1NOqLu4olikoLzT0ufucDLO+xJIr7NqYoCWpX6laqAu
QJiKb4Waqdl/7C1OFm3QHAi8M59KpLkIe8DepjChbRkfcrsx7OMQ/WUqLE0xVZo3NBH4crNTnd5t
p1Kk76x257rqyUAfrdFSTTkdG9pZPusiTnY2TOv3skzPXf5kHFvMsjjT08QBcGC39QbKgaETC/c9
j9kzHfXUQBHJRCFq6E+R79V51BEAJaX/KOr6m5PYH9xXntooYr9gtoji6UZ2/ylLujvYuZ8Dv4ve
7kFnPpJ1MpqTWKHagdoceXXwXIvJAHK23wt+PHfxk8W6rZTnawPMzZ5Uj2fNNcz9ULzrd3/u6seB
90vnxLsjzeHlCJQ1mGMSZLOWpet+bJazjjf95eJSaVRuSy7uix65YO3si/rdyO/fOyEb1smwbTPI
JY2PCjqHr6M9JtAAWtR7kGute1cfLHnQ0hgv3iH2fHXbebHX7NvAdJuVYQ+Ovx8wD8QrwQ7iSUV+
0ljTeppULr9BZcWCqSYdjIWywI5lX01xAlEPRWOOn2+eOrdWV1DDgnvojs/YbxXZp4CDeb+Dd+H5
66yFp7SdZij/G9eB7PR19mw7vu2hfebf9cQthpey9igkNEUPUcUlUMXAXCf31KG3+nraIGqa1bqR
BiWUYK5MhU913MqtUVtq2PlusCS7KRgxV6u8xtX3GA7nKKopocX34MKpcdDbGOlVaA+WX7/TnGcm
Y/OkOcEfew/CN1/cofDtFO2TrOFeIRK6f3scnbvBSZOCtELg8BsRyb5FhBkoR+xNEuS/ciwsPjjd
myfTsVFnBsTPvIlc7NFnXKCy5hVZ+/ziabzS+u03OTOsTqOZ+6pFjJn29Hy7/Dk19gWqmHb19rXP
zJjmyZTcDNQfW+UJDgjCfagRBH8pFk28UHOYviq8236+fZ8z73DqDVrBdKSjWiLSCIYNxVSvHV+J
d17iTFNbJ8sWnBIUgW3ZRKWbP4/w2wIjuYi97GPng1Nr0JF8RRB8nt0ZYhaV8sITQbT4wTvNe+bp
T81AHajHyqjoQ2ZAiS3WAgyw5vzF98x39gznbuCfzJw4HKHZNhpyh/I8FKxY1qQ9u7l8eLttz13/
ZMXKR+pstaczlHVMRbHdKbc9ssSdQOT+sY3Jqftn6mb6UJtuF3lkIO4Xzzc47Ev7nani+KC/2Xqe
Gn/KCi+TsRkZYDPSAJtS5IETzrJpZ2nuFYL9S2y53sHYz9zr1NwRhupijRA5IxQJCyyQo/NUSO3X
vGwhwqEkxT9KhTMf8NvbrXNm5J1aPk5NXRrkj7Bd8dF4iWEiASl7L2/m3MVPmr7xpjhfEhZlS/Vy
FQwGJkDapEcfe/ST3cqkK9U5GYgXptgldMG6OKBD1Z8+dvVjd/5lQ9HldVLEQjCs68G7SGtLf+aQ
+14t5dyXOf78l6sT/NMuaOaaqIjLcj/gFxaRcfVeYPuZads4Wdyoyg1Bdpzx/Mq/sMvmmk3cs5Wp
J8Qp70UfnnuD07VNGvMwcziONFVbr3gjLa8LUsL+nUn73OVPJm3HtGqEbsVRIgERYA/jA+JPjLXU
OzFPxnEJ+82o/uvnv7SA0s0YIze/jiCj9MVtVuOMt4LIbTbUjYX2gCHfteZ7uG27PRPMhe8qCSlV
c5z3MsfOtJJ+0kqVpmE+4UMoWCaUC1k/RTDA73BxutIQiH2oF58WNvu0lAlS7zrCRcHa2MY4oa+X
9cca6dSGEpY9u9+cffGEHQw2j1UOCooyrim3H3v8k7UJYiDc95b9R4zbSHVZzJ0PzDO3/Xvxl2e6
mX4yQy36IO1uNOvIsoyMlXXKJ+QhhT0G4dtvcGb1O6UOuN1SSahodYRs/0vXFzvcHj53pfbj7cuf
e/6TWarsK9UHw1JHjawx4UisnwtVznee/dzFjz//ZYgkMMm7rsBkbNTtbWkWF6bZfWzTcVoJxx6G
YzdfJoJyvFwmujGvkd7nD7afmu/0nXNf/mTv2qHnFTZO+REL+LU3LofYNaMUmdtHvjwitZOPM+ut
7UrByMo1e2dh9Lcrm+ZjKAKSzL9ffcIt1B8Lq4psAcECbrR8ELk97lJvqN/Lc/r9B4IC+/d72MEs
LLfWobrhi3KUBu1iw/zUquXxY1/oOO/90n1kUycJtil8Ibx/Ln3ce9asQ+bt21c/9/THn/9y9WAq
1AiBgm2llcbmPnBsZ9mnfW6r9YRIzfv59m1+PwZQbf39Nr5yY3hZCVMccXKosuvAR6io6YQgvX2D
c+/xb6sA4nBECFVklsN9KaDK9vp9YsSbty//lzPyv69z+l+evr98JzG2vY+Oh31M2a19DRUX9hSt
XW103CtbxHzCsa+UFf/U8Xczs/fwmHOvdbJ+17mPX0MPf7dbLGNnoYrfjkprPtWpU39ogOunyeRl
VhuDbnZllA1xszW6rIyaynIiDNv8jzXOaRB5s2iVjqqkjEaUUqItD6YmMlCI5R3w/8xX8k+G+aD6
Gv4MD86m309XaI6a58xz5M1SBmJ8Zxo/d5OTcQ6vG7fKXpaQ97zvDnZwIk0/Nbl6Zyd1ZoSchpHb
o04pva/KCL5InIeytdIHb+jfYzIcn/I3/dc/vtUv/TdDWIQo/dgE0HfX9tC0Fyrtv+Sw3zZloaGz
xUnwnR51nJl+d6+TwY6XxjAvklcxpHGVZ3pGUIHE3cnAPMAv8P99e0ye+2InQx7mu6ccRHSRMcE0
W2cDku4QUXvbfYwJ5p/szbFpixu2z7xH6qo1zmX2TdfAFlpSo/lgq5+Mb+VmVBom7HASI5lRrqAO
uzbNxhneeYW/0JnftcXJ8u3aljm7mIRGGFs41Q2kY91Zp6QfGJEdG864RVSCNw71d72Ichn7zlWV
+6n4bDhVHjVI7VeVZ2v3XjL7lLqUa6G+gh6nlV8aYeI6NuHijbsXfO4fcGjtw9jk/QUus+MWH4sJ
R8AgzVD/VpmNG4XRqfwOidOicGTKh+Qa+rW2rC0Uwd2VJSwc3CyTXIb/2db954/5fyWv4vZ/3rP7
7//izz9Eo2SW4Crx9z/+94Oo+O9/Hf/N//07J38lehXX36rX7vQv/e3fcN1/3Xf9rf/2tz9s6j7r
1d3wKtX9azeU/V/X5wmPf/P/95f/eP3rKg+qef3zj28vVVav0U/J7Ef/x79+tX/58w/DNWzftI8b
7f/89S7/+ivH1/jzD5yTv/V91iXfZHrmH79+6/o///Dtf9q6buuYaFieD3ednj69/vUb/Z+mA7PM
JWDe0A3n+JtaINH48w/T/qehmwZbNtYMx4Ph9cc/OjEcf2V4/8TWFOYhLgH8U48c4//zkH9rrP/X
eP+oh+oWx+C+48JUL/42k2Cyhxsm/nABbsyBxQ1PJng9Ju+G/+EMMGAptaCwXCW43W6yVIbZOIgv
rUJxrdA779NbQyrnBvO3YQv5PTng9oAX75ivSsLiH51guJMYTiIPS61bW8MJFTru9TBNF3XX+zcT
llqX8yy24PvWRY5KeVtMPwO8ZHAiWAwumVo7o6m/l/riHzLbD1VXmrezS8gwWtXLAolXONvzFovi
p9QRO839Fi+jv04GzP/kLQnf1202lHCk9FVcOzAQfyqHTDvH8x8Zfu7GavBQ9ByIGBlqF3SO2NUt
NHSlki3k8kS4dx4GIWGL0zwVbusroQEiS5+HOb4kIPMzughmrLxL13V95c6tFRbKgMltNmQHwGCv
rXk9mSRTpd14iffiU+pjXZstM+bPe1OlS+hgvXWYAnNjQr+H+Z6FTYPooVSvc04ZIQjEykz7R/SQ
5Y59A2ZFcZRNzaMHB7fpSivyshhfj3HGLqXDPDSnlGR0Fn5TXvGtzFtcpmZYYmZlHpxLGbvjqnMV
LrVWf40dSbrJa/EztwyU23Jd1umr6Q3mZrQWuXIAWbfTyJd0Bu2T37UPMRknhyLGAVYpcanHLnPN
BpejG0FscihchZ9QtjYXdBeIgCNMX8gHt3CDrZpmi/DTixJUXSsnQMDbk6eAHZ13pJnlWD0wGTl0
tBkzGI9tMeUwlBKFa23xuolwyErDomsRq8SJjs918CxlE2ZF8Q3/kSUcu6O7qD5EZIWvDbpQblKD
ckN0K9i19AvC/2He5+hvUH9kXwY7h30vSif0Ugy8oA0jAh1NYiH0Md/MbR3sh8r9kmY44aaBfjEj
SsLZsrxCcbailedbAvOQJY9sEw296Tdm6l2OTKXfGR8PVlDsHUuXj23RpGsHf24mdO+2MALrQmpY
7Feb3Gqb544vnh4tpj3biL91yV2btQ9zOST7fHhwdTP/bgoc6Qk5oFr1bUxi+16ifF1ZuWVGvTUA
HXbVd+pYOCCmFszmGNVgiRk3PgF9BfU8ibct9Bn4H3Ba8C+bDqXK7jp7oZMnXnrXLZj2YsMa44KU
LLtqKZoLjZ1dWHoz6ps6n6KOzX0a8KnBG55wkCu8mOptkG8SndQgXNmJhtyVdfkjs6SJGAADO/do
KkEkWzgl8ucgp2s08ni7QJmVOLN6Mf58mW8iedWnTe0OyDEyPKFjvHbQJq4ak/VtpFJo3OAxuBuM
JKLrh7XsJSGR3UOLy1vYuNPOE9kFmv3pYNNBez8ruIf7Fd8wwg4QN8o0sDZpX5L829oYh8WVCIfB
Cy4U8kak3tjxeguO3FnzZUwHUmGD4QusGcgy/VI+O+Y04MGpR4UW19xBn2+w0vkU1F8qFzTKSvMH
K+9QoLhLvtPhex5Mc9Zwhb/smBg8gR6naGXkS+2bsLQDSrbtpCY8QiqkXUNQXVaDebEU1k2eTRgj
L0Ef9poXNUHdh9pR40JcIp6mCthcyKclz69qd5954mo2MXDEESmNtISs5HF6at1B7oys8y5cr73B
Dyi5TEvCvjIw1F0TR8jwnCtU2fcV1MVtR8sF3nATTxcWTxfNgfMjwIvmZtDKA941xndPti4mr/oh
tedlZ7npymq7ZZ36R1AfUvdelDhJdA7ClXn4lOvr2jPkdeO1F4XnVdcNDuKIOmvSZDFXDbUl7vcl
YgSrtMld6EgtcB7zPviqGlxEACkPXoqVVClLqjiCEMr0xRpS/O29mjRNEjtWQIEbEZuX+dCNKDhK
b40xSOn07TafyGWbA/bvmbzN8atcQ7vwt3G9XDRB+cMfzPu6bp4l8RrmXFy1V41T/BiSXg85gMUr
0iF060LgLneNZTcIaiD9lZn39mYqfawFmLMOfjNd1VZSHvrR4M1zchQwwu3W+UAzWDZu4yTyhLVa
zH2cxE/dSLbwYOATgOVptQ2ImbWT7GJwURr1XfwyussrEik0fqhREp2kNISfPq7cVOYx8NyPiuSS
0TXkmlySsHdeFscldCRVob9MP/t02s9GiS2seW/x8SNck/Fa8cSxQPHdLlux8WqIJwjUsNq0VnHB
Ft3hfLNKdMWi4PqPuPhYqHUWFoLh3upwnTCM4UkL+p1ZDHOYmAQ39cEEyweDNCIcH6qjBU/szwdP
a4O11wbZWrTJXZKN+rWqi35l2hnZHGlmXy25c6X7udzFo+PsG1kcSqNd4Y8xvxQWVToq18QpCPvJ
SGtJ1MucfLWxo86v+3q87m1R3ssJ3R5mivNBlMs9scHJq1PhEqJya23GVr/FRvVCknpwMSDyJkxy
um36TO2Ik/AiNP/dvrTw43SSfIwWb0HPHjg4GQvch47/Z7SxfW3R/Kr+EmMe9NAjMx+h9G+1grXC
M9t4Nxrurd/W5QHzM1TDoznum7r2N6j/y52d15sJLfZlg+R41f5v6s5sOW4la6+v0i+ADkyJBC5d
AGqu4kxRukGQkoh5TMxP/6/Sadst2e4TjvCNbxRxFN1UsQAkMvf+9lqjcKg+TW1gUKZ4VU4JladV
ybauHXsPIQInpaV/YJyonufkZ+Np1kZ0tXNF37ZuEnLnO8Ntl21cM9oBc5Ox/Dw/aUWln2k9Tnhi
pmHPQmWdOHnhI1n7LbqX7gSe+j6PPO+0xhaRL3s7QCXyswG8sw6ZmMu/mBfH9igy1Y9ELNar7O5a
ox9Ok2p+DCQfj7zmwBC291UkzC0WiI+y+7roa/lUgya3zPzidPGdGlqxr0ZK/HrpgHi5oYSL6sJL
I37UY4EvSdO2aV86l6gT+r0QxVcrqd7zljOcnrWQhIbJ3VrABG6Tx0+m42l3hVoWemprYHBf+Zre
DUfmrn8IuFzrvGeqDHgQzOoNmMrurWAIINZGvpNagLDJ4rfUbLpgQbEbDTFKIImDrU0sM5xsuQb1
QJwT0pKEnmQqn6ujndTS57shqg2YTu1ZDowKml3DBLu3rHia9A9VrcPOdof61HsxS1mm/EzvIKab
UrvmlnU/aW51BLAU39nOuVNmFabOuAPVJs+8wOIj/Jxtyn0CcDKbqbI4Pl/kRkKjznTtjBvioV7q
x6pcgSBll9KVr8Ks/Lj7yBluhqS2753ha5k5b2yTcpYNiLU9cpORc5/9M80NgLdt+wzQE/GAi+4s
Hex4s1pdc1BJ796bsNhsBn031YSKJ3Moino24/6eZrL5G+NzWbeWn5XzU7uy2SN2EV0hDTyCdqsf
m8FUx8rGW6wXM4POnCiDXMvhIvNXIp1ehKm+0ZmejpEdJfee6X2lu7GXmVE+uKtZQDVR6Dn6MgpB
YPPoThrGDyDVe09LPR9sAGCvMXoaRerc8wI/Wp5xrSd9fB7j+DqxTzx3nT7cZd4wAsteVrawNu+A
luSZWw7NFVdRFWqjTQIUzf094KuPGIrbm1chFkpGdZljoS6tlvaXWlt/WDljuvOgBdSN24fSkk5Y
IKTasMNs/Zal8TGGc+ODZZ1fI56ITVXOxtHQipd2Gp7xgAzB0DKtXi+PpmNdR89gfdQKiFuj+uny
fQemWJZALeD4oOINmzXr2Lcj/NYIh41v5QzsANzLSdPYS4I6OKdjOvuV4b14lWuz8Uu+wZAlIAgy
q1/0r5A4p2BJyPmLzE7YfQJydMendbHZllP7SIBEbWY9utdT/Tr1zUvkLVS+7Ysxr/lrjlxDL4ag
jKv+hDLHpBU4s20veK9UbKNHhu+vsazfPWkEvJR+woOBSz1C3LpNJVbQjZq1jIPFtjdrF6NNnj5h
7EGRkMNrUc5n17WZ7uaAxEi9eUwr67tKJJoy096lbeNtbCYT2Gsy7uZCIfIdww0g9ErfWrI3TVPp
/asn0vhM1SjZMaYOMUSNkLBmA4BB00AyVZ0TJKnOLJW7HAaQ8MwWYWCInGAwV/eqTeBd4PdUifEC
JafaEie7IGa6qNsLMzJJmEFUDnuLzW7McYKU4Vsf9Txeo8kmCdRzFZlh2paPFiYWSGzRWz6jNiNu
ny7lc27Mx0Lmz0wWP7HzS3ZRm/ojvRyN4DHkWfYA83QWzvCtj5h797yVjadufe24I4gMV1/QYAD6
0JjDwZDxYLdpv4MZBPsTLgOWaxYhQuYOwzq5ziofNK47nFNItbtB9s9i6uZyY4Ch3mZpnfsrip6t
y+J+dKgb3eETSza2BnekQpvhM6Aa3xO7hgiMNmebtuZ0gvGt96nltxAk/KqQI+ju9k4K7IC1io8d
r6xdiRSN7qkz3pUMwzLfozEDsE73U1b2bIM+y2p2TlUM0qzlEgstdQOLXM2juP3RmfNHbRkeQMgS
W8UYg1cdEudLs657ZqqHq+s5z63p1hB3srsMi23IHQjberYPVjuJsz0uEwTHoQ5MQJnbAeUplOYY
Cdkc0ZHQnUsxztpWGqq6q0dxMvrywwKF98rseKuMC0WKZTvOdJrXUTzDL2DTrn2bpPk6o4UbZ84U
eb28ZiJ5b3D7edD1wd3YbxHZ+n2uy72ilTY5c/aWxWiwyt5LtnIdLhNFF7grO+h263Gd+2sUl9HO
nUagV0V6tjy4wrELo9yrxrDq2DTjFb3m+aD55jAp9BagH0ZQs1vb6MZD5FoHADpNMFLT8Xlt6u3t
Vj/XsWEGdRWNrBZ6cTBLtDVuwnGHw2EasJTMz5oovyaJhb1OS97S253ZVuUJuuEAjsbID0qvu7DQ
VIYjA6ue6kwEHC1k0CaB96TrjfYxoGUyeYO8CmHIIJ/k8Fx1mbkxAQCUGjFJSN7TMeOIi4Oj2MtY
4wQemd0JtsoxiyhdtGu+bEwoNBvD0oCEFnZ28PQx0PIieeqzr9XijCGgrpGlT17hwrUHUpPR1siM
eDOl/XzRWvKHTSa7q8qno2uBHFmb+lz103TJYpiFkzVuNAhaZ8aik5AJJ+lrU9ff9WC+T4bQLoaI
7ktnqa7OWrlPhUi6MEKVsm1k8p5C4LyHVgd9PPKKL50Dz6hke8/siQUwbJmcswnwY0P17J2CqA2/
oc/uLbzQB4EzFMpfnu4ih8JvPYHUAd+bngTrba+LBWsfY6/NxEEDuMedTnI1sCw2C71po9VCWnEA
p3Lp+vTYzdGGppf46njVLuZmSfICtd9qQ1Mkfo9NJWKyv+zaY6oTkHFH8T7pVnMmFytvwoEoJNPa
H6RHtBJZXJqY+taOMiCsPWfibDKHL0PFY6lpVfsNvu8hxfByMG1hh12d/ChpEYLwZ+6UTbvthV0J
1IzjG94WB6pcWm27FQAjdESTBx2EBKjrO5WUd9WYLjtkD5D/pWEfOvRebD8phbTlJHfOUo4v0xIu
Tbydc0oYnFqg9I4slyK5a1IWn6nx7C06jJUXawzV09Mu5ZIZ5xl20pEpsnMGu89f+2XepybfpG1r
P11gjH7dZ3JTSecu7lUWlCWb0nTKJ8Q/BQROFBcnwv+h4+TlkVpTuUV2ABCrhsoSr255Ry3isaC+
UMLm3g1GDpWsaiSUbq8KKt1WULCikd1porNdwIMEqKcLy8XEI2Z3U2Dg9CCi4ryWOUI/dUMeuYnD
151V3rmjNINnSNtHcIl2tu08M0tWPkmeaTMLm2Fcnkpmp/xhlekpcR8QL+tPi6LAp3nsJK2uepin
4hgVjXG1UqpGKsLN52TtY6dzrARVZO+VO33rAfGd+mGyYGovbnHi9iLQZLwS3Ijl8m4Ui6ImOO36
RHI6y319bfNncBziCrkZ4CyL/1mkWyLNgnU6zs5m32TnBpghdrkq3mX8XFFRSIgYYLKNdEsDoX0a
7JmGr4gfFvt2hDOfSEMcQPFab3EP+aOweFUta3517MgOpMFJd8ZGDWZH/dRuv1EznpUBoEuCUVwd
NZzQFt0t6WTvkgLrVFqxcxvLMoTS0vmN0PuNMBHSZbnW37s05eVkJQdRdsaGPdFyuCUk4LYtVPzK
jv9tKrtzmk33mWbiUohaWFTe9DRFtbntjTWoFGC5SCImXBKbmqhebXK+rykun+Ise49ymZ/jaP5g
hufY1/IEUvu0iuzbsB7a2bu5pQdGuMafM+T3Da6b7EDQ/lQVhbtzra2OeybsCjPZpJHNr+zSFkjf
1gHZXlWT75coT+i7zD6SjJNdTQ9LxmvX7CQT2yRY2V8PjzLvXcgjVC8yO93WVpqGJcvA2Oj+7cOn
2DMbSCmrqZ7iJDsWsTf4o6a/GxyguSXjJzJtZ1NrXOh0KeVLJ/qwOu3HODRoVShjpRFTh6hmq767
E3N0Z9y43qo39kVd9XuAeQz8fG+UBgYP7NnmRpQuHH0f1/3dmuRnwkAOD3scJKPYgeeBIKeTL3XU
j9lh2+uNqRGkReIEhmlsU6fVKW2PC++U7tnD/Cu88WNN9PJYfpONdi+zZk9sDm8MtJaAo5COnNzc
6p31NPcdawUHPaoezlfYcKs/GXoc6l3kQ0WoQ89xt8gd7o0vVQw1LVskpJraOmiqmra5gARuRydq
MH4x/Eia7423pAcnXq+59jmAFGkdlJ0zFjc6VfFrmckvQEa1E2J2n7EnEfBPv681Rw/qfhS32uQ0
2ODNW8xyNPFH42Jn3ZUw9Y80K9R91gDOzBsq75xx2zAteQ/wWkke8gpaFHllH0byckpKnKVgyRRU
2WU5trc/siY+mAUnZBdLX8kpdUwy+yTtmrO4EZitqM+J90WQXzyV0tE5Fzffoixpj8zz8np2zR8Q
RrFDjFF66jy8tsp6AAPA48rWbKC0MpEMgASM3gnz/LG18W4Y7tptU2IOvhSl5PU6nZy1/7kC1Eom
8wXR6PvQLEfHNM8MHMEWsu095ySgNkQ+aaJ+i0R7V5mlgsR7YAt4xQXyuhrZ0zhns5918jIP0zuE
p102u2+OLe+TeVusw33TfCdGyiatQmFpWdEWMzDfm34AorZphdmDMdK/07JUoTImbx8VXOh1MTYG
vq5DlrF+ACwExc95cnS5Obh5E0N+lM0oOSmifYF4FO1Zl2DrS0r9sjFDuM6fqVa/5SP9FAm+8nXQ
JD/MfCjWOQSbzyrdxjalfn6gXcdP3iKfHTMnpNO8xWAkmaa0t/CSX0gF3SWZ68NYeFhj91mzOKWf
QIt99ML9gsj3rVtn1HKgVvEc0KvBMgKWNO6Gs80Kf6V+qIzGDaqJ5SD2qUdFoa7FXZA5Ly7Q9KDH
YxICUQ/cAbFEb1V3Iwjt7eqO3ck1cCt4emNsBlebmCakIlj3nEvjQnlbUZiK2p7rHpapO1N6n587
7wmZhrYxYzu61kb9ZhXoZWnRxVQD1PdakBTIi+lHzBzsVkvzd9VU7w5+k4evPXJaP2tbTM/x5Fy7
oYA6a77rhouQIduTLqmeB7L35ZByDZIJCHzCQ+N6IGMNVtVj0c4L9xKbBW1ofqCxt/ZergMnQgke
yiIdAq3gKOOZnOZHy4K6essBlt9mmeIqnZmis6qfGtDCba/oBaXA9DZSw1gcUz7bz30a+79+KMPC
q79kYwshNIE76M53idnyVoNLF1QWBcwotzhlgCTraU3uARTvVbyaZxqeu04rYb/pHRTUab6dAvIy
XHkz008qzzHFWLund0Jlh69jwbXAMXMctDMj9JDgETpD0BrdU9LiO61CSIIhimT9AMj/2uTGQyXI
rpKSPdMVyS4zrEqOa8ZuUvRYAKFvF7G4p1aJ8yDho4MDmx4817oWrSl2MyjjgCr+qzlpGcpJxNwy
b65AQ+OTh59i3+LsEbjc/XTGsRpl9rZqSZQxu0Rbk+vNr4xVNnGqGM+egBgoBuvAfQlJzMtuOrTv
/VwHCPh4RRQl5VVK975XKoPlX25nC6AnQJ63Ost4Kejeo4NOYNMwUXmd1AB1pFLHaZjNnd631KYa
dM5w+J682voBHeoGel7wm+rD65TkyWugS4R4pUFDAhUO+0d8LMzQ3I5sOus6mbJPL5LU8DiJqjFa
f+Q5p+Iu9w1ZLy8AR1lb0zHnwKORDWr5FWsbgC2eBBTf1mjwqq2LsFz7I8UptZnJ3e758raI7Z4o
5Uf3uAk8ygnHpjHmuwam4lE7qnLC/1wkaZhkyRpObrcDCCIKTgzFmD+Y4+Qec50DmgHsye+l/rnG
dR06Nc0Cr0jvGCPO72kzvuJbMc6dZ8FDbYxP1cTLSWCWBI83HHtaVjtHsOKMfXnGYtU1xVe90V9Q
SIZLJ+wvMjJfG6mckLJ7c2jqgeNV2wwI0mmtclQM86k+A6teg3lsztp8kEtK8zgr92M3PNaYUi5K
iRfltMZWpz5KGKS6uE11air7YzaX+uilU3G/5sc8jaz7YchIf0pcs6M3+QXUnEOkcO0oT+ihk+XU
TwzTpZDf4lNp2k/sDD9JFBnY6pIVPpv7xUBeQjRovddIHkn6PGpIA6t9KRus3TYOTPb4/WKX+3Qu
eUhZ5QPRi/fY4iQCyvhzdip2Sgk+5qGedoy9fAIMpBmJxXFXFqRaUgMj6cJJkLJau508uJr0bQJE
Uo9OJeOdoDuyWf3WAqqJWGvcxSuOJXIEPvRVXIg9fUTN5GRcU6Mv1+5n7owipOfp5vTEHYRbKmZW
elrqadM2k7WP+minL+Vwph6Cwjpu0FYN3TY3RLsfenjmhU5FvLxtkM0fPSajrQFmL8CKmm4nXM++
K2gpQS2vtoILvjEbGdHeGmF/z6GXummIZO1QZJ48aPJS2XXvY5szQqqU+966s7QSWVu7qMdVq+xd
0Q/rKdW2a/ETGG7/ZGVfmMfFQ6rcYyoikpFY1jZGZO27rOigA+fKB8B/WOuxAf2fQT9NlkCjlh0K
1ymQbbRmoKJu3li0plONYVnHs6ZdqVOwwh0kKF500b4EtwbZMQ7HVXZHBEsQbHX9RPGB1lifPBo5
x3Yh1whxiWZjrkSil/LeMShDAb2Nw86BTQtmNfHXJcZZyEPrNZW+c/L1c71lG6LM5LAL6Ssi1IDF
lW+qm3otdLxNq9v2F6sUR3Zy35txWimOUq6aneZL7FXzeaLdNBlUiqokmV5QPl5C5F3WkzJM70iw
YfabejmlC5LJote7nRxa+ZIV4keBjwFhAh0Q/SnGIAWyVr+ghP+m9c1rtWZ2OAzkFpAtTkge1LBt
fWBLdPqshfRAdVPYFC+Z6kkLUvomU7B1u9T058UYfbOQ7/V2MRlbb21JaZC8huemqY+qerw0RR8w
B/AxrDzCEeeTOSmroEcTHOS53GpaaQLHBhwma1TIdYdaTnZPYhFsGwyE3p3hvbkTm7OkLV9u9/4G
VmgagBYAS/phVXTysipXGydenhrd+vBKGKImKgs9yUao8v1DPSsJR2nUANIW3+XSoFtQDaHW6NV2
s+khztqLU/MQCPxjLAA9Oy2Kgo1+9+sxK9j286HVIQFEHNiS/bxXzNm2zq1dHlv2pRz1aT91UXko
ForD86sp2aCoZq18BUDVHjHPp+3J/uvUw7+upP14I7gGOZA0Ntif5UqZbZ7Ap80WahYtXb6IHOMg
cj0Mss3IUr567JbS4maGnk4xMKpLXiMtQgegxuTnUsUynLWeRWOhYZPpu6hYHDaT077FCnBxxzfY
CHIHkdPCosmGQ6sT75yPtGN1yuaJy1LSN2O1zRcyD1YcHWFAv4PvJfyb2dmJbpDpK57cfewYyVbD
iQJur4nCmjL+iWnE/ILjPQ3HMRu/yMbY1WvrJ2lhvrGh0bdty5FhaSzjTfP0ezXRsCqBoAc9TPMn
VZpbfu0PSOEjUF6h39nzzMvCOlIuHJ7N3rsWdqLR8ZjjXSGrp3qx1NHLMztArUozcpTrHTvdq7JT
b6fnWXpq2NF7kZqfEq0EdlsnRwf0/6Vhqlp1WX/fE29q8zQ+UDV84//OC6WfRRg73P7TQFBqAD9r
2zLCVNMOl5X1Ben3RAsfo/iSxZxQa/aTzjpffv0Bon2A/00Nb8FEd0fnDlVk/7SkpnvuGCf2dZXQ
18brd2oWZ2exDNiGuT4skf6i56oOdCbudkBpaelw1mjL1Dops/kYRZQeQZ2qBwqPu3605WWoinjX
rj1lzwHmDHTYnb7a0yOKTEtN9MOUfuUkkLDHZpVvoW9FuXG28ubRS5z1ImKzxIbXDIHRz/020q2f
rhyzy8JzglOXKh+6s6aOp6DoRXNGARI6WH4udVteYBJ2frGuZuCpYd5R6p4xEo5Hw+6MsFpt/d5G
KXyA5Y1ReM7CwivTn0i+XkcqqWdUa7CGcf/uhhXoKnLdo+rj/jCn3kPS1vausbCySgHhpK1pa05Q
ffdyZHSs4QU/rqZ1t47JDl1Uyt/Y+n5sJeLOW+EpQk2xBcfj3mtSfZJGMIOUYkngdq4bKK1jxIkN
TlhM5RLUOU0QQrtdaHlEs9Kseei9ippYqY5Zjm/DysChSKLxx7XeOalI74Cjsf0eYojL45Deaekw
7rnYXyCaEqm7/ZHG3QFos9q7luY7vRyphYJ55s4kVdKec0+qfUGKaZtMJAQS81IiXfoWHeCuzn4i
hYtafKV5Jdj0WH2NO5riR57l39jM5vt8KUaCwORgMs4RiKadmzRr3na0aZ0m1Q92VNLCbfP8GMV9
4ouu4auVbwVRqpj003Of8piAl14Bsn4s7cXMvRcSJziq7cy4UOWUe83rxjDrmofCBXs+z8K+H0pl
75TnwGPo36l7KtjmVhoMcfvTLPWSptbkBXlKDoU1pLkMvH7uurwKqCVmZ8ddPXR0KCClnXcHZ3bZ
msiIM10G2tjTQOdHTuWbCCe+SB5s8olFiYte3wq0nC/1kJ0cXcv3yCkJ45XLPf7ddN+2sKUnwAcb
q+00dvk28vV0uHSDaVMPLx6TlN2yMtS4bcskrB2xhNbAFlMZVNHAtFM3WQ162Np6KZaSGleFfEwz
I9R3ksb32ODOufExQQ0GGdkT9IyKUNZg+5xKaU6tfBoojkddzaShLK5eKWQTUnYstvAO4nuJ4R2k
5HjBT/Go0Zk/xGm5YbJr3adj/VgbTnnEFfa23CjqizVkO7MsvlI5rwLPjaqdKdbqYlLA7g345ghm
lx20nDLAg0i7sa1hOzbrcq0QuJF17E/dosKW9BYnTP3c6tDGEMTDRWw/xUMfrdH9jRWRdc7tjNN1
z/Ywfa/SkWHocePUVRCLWfksovF2qJtPjU15b4ovFjmnfZKVBIaSnlib9soV5hyGGjGzXHMHw5s+
pBZ94RwHAY5BWLQhTPGU7Val5uK7kTi0NCMXZAUbR2b1frC7S2fUyV0rxU1AgfuKuy5UjzbozRs3
XiXqGhWOeeIbxlY8LaS7bDTUQ+ceGI8rUKXgSfiYvJJaJ+/PVWV8HTQ9k2JEdxqZvmsQ4VKuYnNI
gq8T61nXY95IEqEwjZ7J79rYCLypMveeIl6qebwMIkQmxorWvZq7jclp+g45XLqQA1dYAktDvtmL
LoMUq2zYDMWn6bFz0CKimZoZ3+fo4c+Oxy4pJXq7buCj37JF9mOyZDurWpJ9o/VbpsRJpMnyFXD3
BmLld8Ae9QmAf4uWapOsrtpjJttnE67qSWTPSzHUfrFQ1lcRZEZvfvf6jOBkMZ0Lulhjia4KE6HT
kGYoIVFtWsPSN+OY1pts0XZ5OaCnzZB8Vac61uywtVELD/UrDg7OSj/sPs23SMu+zVa3nTnAhKzA
csstnujWtrSxZ0t3zLadsFiD2ln4A2HMJJ2DgQscEE5he3uTHIucT0V1rFi67tRl3g+L4vYtX/BT
hxKKAm78IuD0BrTxWwrB2ACJQI4EgxFkaZnxKVZxXFeB2qGc3UDozhSGg81XvxS8QMzBWo/ucgUY
ZfuOlQ5E/bicsLNVM9KDyav7iSGQkKPH0NZ7D8g1wcw6iMTwgkjAOnll/1HXZUDPfCtF/cjmjDnz
JS0v9DDZGa+cYZuiCePEPWdZZF5yQU1ZT8UeLx2lEq8dfWhkfPETmTSh2FLSmyg4aNM9XKWk09Hj
i+9JKbfZuFnrpQ+MUWLrdB6t9Ns4Iv0YJnb5BS3KfBrQkURiYdNuRIjtyOh6XU4+wpP3hWMl712d
vcucPI3Viy8DEBgjj7a6jM1rtnTR07B6RLtk/RpTO8CTt/dQOd+kmt+tW9LSAMr41Y144w079jXV
W9dxGs3XhuxX4e1dzgCBI7x5n4wuLXHg9mHOBQ5QyZ3yMZt3Soz4YSIKKRTxrQ31S7CXHTnJSU+o
tsdOSf14XB4S1a8h8TMz+PWfZuQsD1arUyKKSo2UGv0Vt8J+QDT/SXkMVrrjj5uRyDTpWQgLqpUu
kMfRWraX/knKniJxd0qb1jgZjfc45QBlnG4qw8hJsTvq5GEbnR0NBXTR1vm7xSFDtwNLE+OnECnO
tm+c/1f478kDPgO329dZFIVRU5xNfaz2BOU3btR1+2ZhU93U13j1IkT1ruujLj0KQ6vDCTMI+iXc
o0QUKGzweinFy7gSHjM4z2rqM6070hzNxbSsw5Qa5nNEwe5IUJrFfq6alyHWyIO17kmg6iUXkZV3
oiKTvaxN2GIl3i+5ox0ii4iRC9tokiSqhKu722RYz7NJ9nUt6unZKFF/xGi3D0s1EKqxVy7MggeJ
AZ0eRTFCUSui9ssgOJwhauu7vrwmmW6ffv1BprLaJe34lNqSZUG5F4681snFXbuzEIr+NTj2/3oK
5ZJ+x+5Uf/Z/jqH8Nrny/9GsCvY5ur9MZ/2fJ1X+W/XjvXyv/vFe/fjHNf1ef7x3/ziogv9U/z64
8j9+0l9jK571T6pLuuewXluSSRQmw/4aW/HMf5q6w2vXJmEtGZ1grupfYyuG9U/+BsqLY3MgYYCF
WZN/ja04/ySoZDueK6E70pl3jP+rsZXfx9+k6+iG1PlkBp+M0Rp+2m8jd0q16JfSmcx1ob3yQt1n
ovxAgMh5W0q1SQl1bhgFIfk+Jh+NE0Zow4VjHE1v9evoNTPJA5UDRSwnNzeMb/lLWrPSiIeVuVm/
t/GacNLYu4sZGmtyovSS/HXH/jY29e+TN3+wKH/9Cq7l6ZgTJd+Y8P74FawxEogcIJti2EKcpHkH
2ScfuSMe4oS+s5NI2iha+kE/NiCgN9L4Z0Cizf7uc/w+4vffP4dtkXHkSnt/ElbBfjXuRBdqx8b1
yermvbXOVBwMVl4tIwRN2brFYVQT8vOVuEleMJW0NMYK27r3WrX/t5vzXxNK//69/DGOdLuyruNa
umHzltVpdP9xZe3U7IqyaPk48bLxDPk8JOKKw/RvhuJ/Tb//z6m9v35vx3X4Z2zpeab1x8yps0aq
Z66l3dlp/mG0X1us37xkJ53DtnPw+oFUqDiYIwnBJCIoTT9h42Gk8gs8Lw3UkqUdg7XW/WS07o3c
2a/ZplCUuttUPCS3FiOzUqTe3tZsy4vq6vQFmQDx5hKM1qoiD8vI1UKbyFPqOd9GEwezs3AnMAm9
sWfKbSoTU5hmn4gW1MFwH2ktZBsrp8rV6VyLm7WEVV27qlp3yeoObwwKGOhxms3UYl8xjdl3azZp
VfrRT30w8JoIJ9EfLF2+JFn2xIvOwdaaiUDX1m1HovF2uzGpjryaUhUBDa/UnvVOuQGTY9amSh/Y
TONu182HuNLcjd3euo+3y2TKkniGfVbrFxMOnb/i9NqMJbeQytnRUPRg0oPjg4sTodIoNKr8U5V0
GeVSB0PzVqzxs2ZLfqSWn7WV0PSQfXpayRvK3DHT9/Gf7zHjNr76+7VnGdBdXTccmzLmnxO7jIIw
upK2za5lbqnut6phvaAAlHJj8yVTRd6kRLcj0+R7TmJvkywNEwAadSQZPf/nD/MLt/j7h7GF5TjS
5U37a0X9/Y4vGaFoiERmu26BYRExmGaYPIGW1F9NS8NlNmn71usuFqXLTWwpFYDyP0QDRbkxHpCq
uE4cqkHX/Eyo04DJ1p/WxQzsvjiMgguRKO1nkRAIS5yPJm6ehWR9sQwzR6I87eKC2F8L9c9yuIYV
KRQ6+N9qJB5+NQhMnrY41Bbtqgn95KbJ/+5i/GJa/vH7s++VnssDfxuG/OOJ1weP4CD4v91Q2cXN
tk1vjTW8LOSzhTF+Eyd549PAeozKiSkaiuOxakPZiV3rFPTgRLaPe4+cz1MptdAlT8TBgKvYzO4B
zc8hP055fByK25hh6Rx+rfQkZqAKnOXtVCMMvg7Vec9L/oir4IP92PPgSpJb1lXa8jmnOGg40d+s
P8bvVJ/b+mM7JkhEYbL+C/tPwUDPSVfvsPXtJopCG4CI88bVvTxQTbc1O7PbdHjC/T7SwCDwnGl2
Yf7NR/hfV34+gW1ie3SEoYs/6RqDWUbT4DF1H42KnO9AhdtLexX85/v7Nj/65+VlsfHQ+PJLsqb/
fntXBcQDreW0OPVTHVhmfbe8ku1jImI3LvO0Y2T57x5v9ur/m3/U9qhPkp20PSZbf/9H65IYDDX3
YlebxSd+qk/Hw8Q1Dc4mKWOE4zniwahev2ME3jm3jF1cWQQnptngFER1Fxe8LLkJtTT+aDUZFmu0
8xRrXhVHzyXGe08frpQLatIqt2lRVHKS5Ti2qs2svcPjItw8L56f52SoNCZ6yl5o9AL6t8XotjWE
CYzvEd7ggQfLLZ5qgzjKr2XdqogwONqy/S/OzmS5bWQL0y/UiEgk5i3BUaMpURKtDcKyTczzjKfv
L1m9uCVV2BG9uhXXtgiBOZzzn38QtvMA9HtZxuVkzTxiPPbuOqnj4zzdNy77wkmBaEh/VPtjpM6h
By5WGQzgTMc8I00eRfZepgEhaUHpEzTNJT43Z5S0D2NaP5XwLRXrD2oe5+FKWifNjS/C4ZOYzlyu
t+IcgW5p1ZkZ+Np2IVDMizatIGsTXa4bR0gKGrxN79sY99s8t9Zd9RRCH10XVyjAyySXRr5HavIu
Zfs6ddxxshrBA7rkI1/iDysxjvbAytc9bojGuqRW/JELdLKleGznm7bRn8bgNTB4t0XyFGCLv4JR
ypDfK0i9FJsg4R8T9HT9TkLyp7QJ6QXckoGioZXmsS9JDrbcG71jHpkO+BOSUcTcwQMHqYbybqiy
j+sTmAv0AsWSbN67kVwXo1ybLb8+AqCTKgiuZ5LWpXfCMY5R5f7o3GTrEa7nA6ieNT03VvdcdGe9
aD2/cFGG6E+2FYwPQdMd0ji+easm3jWute66KtNmZUbtPjVZA21UvdV2T7gpHbavN8UBnMgvQ+e9
fyommqdGOuk6G3ldwp39YiyQQ9cS1mNR+dZety30VTrL147n5oCOzVhBVeAADU+MdIFxxLGJ3fuO
kc2qcbKPpA1O3M0f6ht2suTChO5gV9Zt5O1AWNpVlvM6c95U2HWQwtPfQRSC+QrUUEZ2V1bWASCS
u8flarEmaHAxFYDJvVDDbijRzcn21+zYO0+nBoK9uc0D7FVYRUuYXswAHwJycSmT0jfC5h8w/aIH
NoyR6RQ3LkqVFes4Xo2SaS+rwTBZkFZtx34Uauul1fwhjS6pw29pxNmdWICaQotKoXqtO/xiYrUb
YpX1NkiRrQw0kaN0b+qHMKjeNKB03IgN0BSDF+vYDTmgc3pZzN+e0+ypyXeoST/63thdv9ExL3/n
2mvbo+IovMdSBxzyJn4GacYQihFqlfmixnPuQR0yOXokKgTvpncpB/P0woQIXTTJTeuQufMKnhFI
Z3aOlxCcDgUHOhoOHCN4lMJ5mLvlu8UAVa8pOGJEcEol4jdaeiCFk2BJONdBxdfsMjZvJ5a1geqj
gEGzStXpMQ/pRQu1U+NMV/+x1eyEl3yyjtfvu3OJYBsDhzmeloLbL0fBxCSmLcoajHeMeTslc+hP
QXgpPX52EVGNqYNurvixEeTuiDDasdpGqSqBl/wDQkdCqCIKfPjvjFADlK464JTH/20nQERD4hxF
Z51bmW2xCf5wCjxRGk7WiQvWRv4eFPhPYGYL2cQ5zdI9TYFxJEaSClyWMAiNR7L7WNZTcqnKXwvs
dyYSzoOujqjFDC9OyMLTLXQ66kyZRzbeTHHuo8wmUdGMnpfwlxuwMZG2H4F+PdoJtSTn7ANU8KFs
wm3KIaQT7chZwD3LN9aoyiEoJihO3tpqwIkE8bN6bu/UA1akVJNvGvFXzOjpem5YjXWHkPc0L/Yr
FgknLRs3ucGopyOFmKELd0jCIcHpJRHuUZrPL9dNzaCehlPjo8uctUzM57MeV6/oL0BLBEdc2rJi
sl/5nIIDCX71hXTXUaC50scgZuqH+kHAh8mCbk+ize76Epo2u8k02IRd2D9DK/ZB2ykusENGLRbs
SfN5DTOJRndgZhIZ22UYbTLfecvL4narcdBve29UzLXoeYqnX3U1edsW/WLj4aMiPbhNlfccunxp
ZLjWfise1QLpXE526NwHdRTDy2Sld9+zABf8nHmjxnUBdeZYKgHrgBpYkKKNAiHezOnrxDAv55Ke
pLXPu/xd3bhDcDLJJyYX7LhwzXBkpOvr0s+FdewnH4Hgi2F7P1T0klod/WgeIUs9BHXCsmR7NtZP
zRxeoVNBJxr45YskTCB5kqPdZZ3n2zYr5NTAs11FU7a3iC0Bsmi53uiumMet9GT8LUzjqE6gWNQI
MKi90yIdSJidhK+hWYosPd3YS3W2ZHl3reGyZdjYLWMY9ZROepEQW3wbPgCZJVzMGUtf2smF4GGk
WwYkUC1d15XdrXP6IT+2F3MDQPtYTvciDQ8TYQicrxIKbvcLk7i76gkS4rc+9k5uwrLCGuRUREwM
LY34IcG5IJTURX3l0Q6T1q0B6bTusos+h5ekaM/qrC663K8M75TG1ZZU6oO6gKtEoPLu0ZHbD0XY
SgxnRo8Q0cdRg/4S9+cx3JZmfo57+yGJ7QdVxVzL1ZTbRRboCAKug2aie7qeu6320AfyZdbixHcN
ToMkiNiCHUyR/r4SOsYHnL1kEPe+4M4ytI0qAe3SeZgcflBqWMeZMK+Ayak6wlQ7rQ4ix5bH65Wl
6rKpA4jogkPaV7fFRPlVG/NFS2BgsgxaAfdfL1SlUtZ0xeR9tgV3LSd1idDUjYffXfByvbsxWDlZ
TXLp2uzDE6wcL3eOenvwvPFXI9js17vXNQFArMg9lbPFfnU8P/dGwCFOQlLkyW0N+ntsXMg7H3If
vjAhmSgMJo1VbmbTnQyX3h8L8xjifbFiijSttGp5THTIac45Nxhk686tTqIxRJDH4p9+PUF+P+8b
2T0HboWEsCRZvD3HHr8rsYIcsap1ERN6zOpFz8tL79VnffFO+byJJ3rE2A4zBYTzvL5tcWPkSGyN
59QWD3mQ3yGXuwxh+Q6LNCKHs3aoF8NVjpov5akp66IeJf4wcgQJ89Vh2gqtlwdXKsxugSQq+GK7
jDeUwgyb8gD4mmNOixd9E5una9lVeoJ2RjOPRJ+EVMm/g0Vi+8G47/qvr+Xg9eMyW0HERcY9bBz1
JtjIqa437djvjYA3ls58cybHJeyf54kZFaHKkmvNpdh2aZQq+FFqiley2xsv5vuo2Mv5wKV4rQ+X
GaKhW4Urw6O7UdugTZpzXHAzEFYEf49fpW4euir/eS3Ba0ZDfsXO6WxuEyMxv486E52ZnydH3k7Z
IlFoHRhkLLF+mjkUBk5t5jMdhMeYwaCfDLjNowWgLe2nlj7bD+b2xlb1hoQ17pOzmK41/oJfFub3
njWirrDUOqVudI4iGg2k8N1G2PbvxMBbNuJZO7UtkQPeySh8jB1KjZlhRhRaH0ZEB0kU8sd1/7HH
P3Qvg0eXvhSDfVJ4TWlZD1LkD3qlBCC1sZq5P8lW+rDt6sWdkCJ7vM3Atr9LOIGrum3OrWFsmPR+
x6GK41s/egBIvq1BQDKTX8aULPBKmncdzAjjMfOY1Fm6Lra4WIao/XGmkepir+FPkyT5kLXPnYhD
fNPTF3zdHkzLQT1fR/tQYlwGq/W+N7t0LRqIPgYJ6Hqe+4MDSQPr3h7bnvDFHNUStIgunIxoYpCX
ef60aMcU2TnfxO9Jdyq6I+RgY/M7U+ZBTsFBnekchDUXti2dwNcSBz6u250t1Cnc6KLea9pwKPFo
ZMZm3mEk42y0LrxNS93y0+NE/F8/84Bu3O4yN0Z4bdI1xVN8sYtg10PRiKw62uCItI76yTuEvbsA
vIgt3AIO9y6sV23QUxr1S7dfZirdiddTJmtgzt4PK6iEAoM4YnUQy3TktsI4uCO2pN+Nqf4W6yqK
GpmPKhRoX0pli+PAe0iU8zbyynvDWNCBZFAyU/N7O7E+9OgODcJvznOUMKygUet3maBMqGGvsBSe
hyruNlWNDq7QZ8brXs6+IqsVyMiP8UfJm+i2kSMeOtnwJLBPSAzGVuqsSxnlr0JK3QUHkBbnm9Fg
mom9DNG6DOfUD0Ax9pFyR9S4wrA+poVCaaBiDxg2wSZY2Toqf0PE6LigO2Jc5S8NeeYVZ55X2rSq
9B957uKSaQq/dKp0jSY6XdtLVK4xSTpEqmjtazJ20/ABiQ0jKm1ofeRh2mrOMPMpEubtSxGQbel9
m1rN8GfnfvDEpRvyXSt6FKNVjZUKM9sVcc+w3MzlPMjm91BOj10hDtmCK0YHiElXEW54ey1iXvAK
yKjRSjrmoeOghU3k4NRRURjZRAlfEy7rqD8PRjmsICh7DIJvKh0v9jgxA9xUkoJK3cMcUOcJoqXo
VzCg48gK1pOdnQYjPentY6w3kT9K3duGDGNL8rgNbTibVfEtMvgBSXmjaeGyHifcYkASf1bOuEnC
+aetz4zgmsnX8NpgZsAThZP2vczLrUYB4PcxyYrhdCM7RgqdS+frVVhC2Hq+TxITkyUwh3Vevle6
eE5wBdo6s3bKu/GQWOnWoEuEp3Cca/uYevqxsiiQxbxshpDRp7C/aSNq5spmROjGa97wFnw/Rhc1
3MrxLaeX5Ji7R/15a/feu7ybEZV4g/HAkPRWuZFcKyJ1cs8BAGYuHyubW4OckbvcQZNtMvkOtccG
NjaQ7PCKKPeHrskMYXH2nnQKMu4AS3vDu+Whm4bw7zKDZCLuqqz+Hb3RqJ1klt0lFHK44tGIAQOG
sv2ROHhQjY2Elwnh08tC1k99cB0ahGwG44YyJZYFci5YSE+1zz6GQh9wSkcUw2zdECp8lK+tuAZv
1LR7zRLwcE3nMk7tj1boT1bivo8Zlbxpmfk6NNYhkuLHmBXehwh2O3O6ybuheyhabVOpXDCpebqP
fpsFVkMsY5jwoenc+WZw0hvzMGk5gg1VnbozRzIybu72bg9N6N5Tw4nrN6sBYcw2pyD38zolf36d
wV9C+5owTEnZH5z9vdGxmbjMQ8/MfI0jirndyoGfuukF+C86PV4CgLGavChEPkofsBz6DieQGzD5
nS5OxSXAqwgqrfVj512hwq4qSNLIOV0nCJZXIaii0/JEflb/m9IZBL388V3a4UdBFWgMoCu6Ra6o
oDmU66k337KBVkiSQg6X+rc+5ivPHs6Jy+Mo+U9DM50WwzFywdKiQfsdFa0Dg3q/UCaqNzW44tiW
k4PEFqFka+sgvqrjM8r+TbpoSqOPSO6GMjqRiPFAHXYZAEeiYXmoFyIfBLe95lEAh+MS+dpW13lC
q/d2hVgUgEaXBNj84epUg4z1MFQby00Y3go50wkn/MPr0E7/4fUN7nJze04oqd2QejXUvtOC3Axg
c0wzCt0+jQ1rvk6bdEXm0xoW8dgR42qU0FiJbwVnH+7xmNmp19Zp9l5LbzqP5yuZGv1T6bhjOPvQ
Du+vtz85SxYOC9GuVTVZ0FNohJ4BCek96uVN/j20jXU153eRDr2nqCOkmuqB89k6JNL+JrNx2xio
mLORO3qgfFT1RaeugRnOhUsJYbkdVVgffowiWJi3HrUaZr+NTgIU0TuRG/bQ9/xOLV6T2PoUe6OJ
TmXOSFbrYj67XKA+8Ue99oKPLxpFM2uRcCS3egrW7mRPXWsoxSi+5l4qDb+tnYa/7JZbPc1+NG3/
pFnUtXMO+1/o1XMAiVLwTgHNNZ+UzmEbYjog1OhknKMPoi++uQgrDykko5Wr1U9SzTXjtD2DE55n
l3LCmokiam5rm9bFwQJEpAWNSfYy9yQeafRkQTCmN0ipYBl9txz2h63QDZmz9IcBzZjtbJK5m2F+
NFwnCJVXyciRFIclxKWmbNQmJbPH/oWwTfOzUCdYqm8PhWP4wAPfGIVd0EpDkMEApi0sJEoBMLBu
bP7ZCEV2HNL2SbW1xeD9mjWE/a5h7CuwQRREoNa0ZGFKe01t8jKp+Yxqh6+TtLe45Pgc5YRvYDy+
yXEqdgq69DLgKTPaY88I/mWla3J/jn33FFY/sOQK/esEDlHvznTTOzQlJ1Na62Qq740uvg0UBB6q
8dj1CIoWhyqLI3toznPJboMPeCqM7q7/Zg3Zm1TfRW8zLo4z/SSKol3X/cDBph2obnwt5BKa8Dvd
OhTLsWKMX2v2ocBfp7L1lwi3mzbNfmMRe+eZs7tusMtxFBeqtPPKxwvqdo6TfpXxQdyXARPb0G8H
L7n1XP4kaA6dYKQbV+6mwYjDX4IYkk493SwRlfSc1CdXGHe91kufNpyih0E7XUd0WZL0QjXHOMRF
aTL2x0XBSiUImI3z3kpztP20nMNqWYcV6+FaHPWqBZm8chtx1a5iBTWQ4P1mmrvJ5drN6Au8YDoM
7faK92hF8lE3qn1ig9cxKojRaB6d3rqxM+qtIrOf3ClGFcLGS0x8a5NNHc73fcrte4XIEvvWnKzv
apI6IFbzBU+HLya2Ljh5FmT4Opr9sMQ6bDHj3lKT2jifHtQzX4EyJ+Rs60s5gLIIfZXo6SPaO6Ou
tslUzJg74poLQOmFA0BeCy1fw6drjnknEAPSDRjGcz9q2+tbcsZ6WadGiYhPgiFp7kkhvVrCeQlM
uW91+QgYo3ZdUccfHZO2wiF1uOeqCgYH+bsfdOPN9XYWkk6mJd/Nx19rXYZQoFVv403cJhH34J9H
U2oK9Hk0ZQtHdwwXtMQWn4ybe9mLKqIl2ZkBz4qPGH0gMK7Z8baSAa2zKWkJLfMIp/qvvIvrT//y
6QywhS75bPE5ABt1AhaqyZzu1DGAidVWK4vb1FANftedF6mKNd6VnJyH69dwHcJaotrDXKH61HGA
iqGEgebYOjvJC1FyZ2hNIPVnWXzJQ/3AEex3Gg3zFbQuPGqPxas+Yi2FgBx/9I5A6gMEwqX0rU/w
j8ynVw2afRJ0K6CVH+YAjturkkUBr/PNtBSXMa5gurMMw4hPnWnUM3N5hfh2vAIEsgtfgsjeFVV0
uWLFji5/UfW+OaHRM+8K/LToD2DoNdUem0QRXqAPnKu280vIkI0Ja6A2J+jrzq+eqOLcnBhUVxQX
fbwwjkqrI1btle8mYiuZeiH0uo1sboY+ZcanVT8CazcDAyAQVdsCeHtVS/1QeVRi+Kv8P2gbJjgs
lsxnB6R+miXwwMV77/6y1ZEYDQJHIe2EuN/zzRC0ZcIcFJNaQ67iuqZGB2p2NYv5VPoz1SFa/Hld
yq/8BKhSDPilAzFAQK749/gSVxrGlDzJLmhZmLUESi4NcbYNfAQrCjmF/xVrwx55TA7jRDwpabS0
MgokpImM7TG4RWCtuBwYmarY2xAYrtdXAXcMkLeCMf78zJ/c+6/zbNeDFoYvMcZe8LL+/cyG69YW
Sod+x8OZq8lG/ZrW2kZWDQC9Bm/QJrE51RIsq+w42gZJcSnqbveXp/iPLe0Jw3NNw8Clitnvv5+C
lDO9j1MPhi6uakz1a86Nuf8WdJN9s8hpMwo0yMYyPGcuPgXQDWCrwKQIMCQbXqdeXkRll/5Q5q/1
APSt1wwhyS98/stjfmU5mZ4ulfGyAwmFGda/H9MoOgGqTZvvGqeRZnPT21nmE6H9ZPIoXrxs9Kw8
TW0DVqaGxcmCjZcVZLfFjPvTPMlxN2R/8Un/j0E9NCgei2nuld3372fKKXJJW9S6XdsgOvkwapR7
KUM+VEj5qTarBy1/+vNr+M9PpH6wLRf+wRcWH1J+aUEi7HaLHpu+WekO8g2AaVNe6j5NAe0Q5GLq
+rft9ZU9CBPB8liSHibbhqPYAz9/PGGggkW2/n/qogkNAr67XfoUTDliqJh7UHTuCS0diqT44zpo
7tDSJ0sASEjvWC4A6aN7iigcV5WCKVQfk5euUkCPuGSK3TAx3nOauxYT2ZVd2BRJmr4J8qP5ly9K
/w/qiCJm2hapKyb0jU/31ljmGj7AVb8jLfk9DXGg16fx0DAo2F0BBiIKQf9c7Dpjh0z2oP1LFsQ1
2/LfV5dlcWWakIRcT1E9//0Ce0lxEaB03Lmx89Cp7hGA625M10iLj2qaI4phjT8S5y9oxMoUzGhq
9xFZAjY1D7lrPah+zlPEx16mv+Zc7gOzuGNwf2d6I667vN8q+hvTyP76vVsWpD3EyCx03f6cQ4mL
ajWHTtjucuyfFeGFg51RmqY6tSGaV3hR/fOwCsIyO3kzJmASWjNvA82mMeVqW2SzIawEvbJiTmgR
ilFlYwGwexmhI8TGth2H9zynt8oaGu/GhO4B/oxR8SXCeBZqanm+LiKFdS+dc1BjGuklFwMtWGk8
o7/8CVN9W1UmYN44ME9mdAVrnG6bLixTDNDBZLikLTewvCPuKer/OrGf4sh8tlNV6MHYGt18L+fp
6n/RMpjHIflekSgL5JqQXXDyBj/FfOyg9D22tpz0lDL4z9v7SqH89zJR/GDLhC2sDOs/s3Q9fZg6
AEpyGwOwClQAAs0OvCYu4TFOMKo1lg9Hn3YVntbo2sj81uAUdIWHjyH/QL2hwQs2SYoVNV65ABbY
vSvvBNVsIYpUyE9QV2c8p1iBTs5NqEccG6qRlxKlewTlsVHeO5lzS0wOlVXZeDhuiYMaow1G8Kq1
3lOW8UX9+VfXv3KrUMoJyejUglpkiU83eD903E8N6Xm1rWa5DfWJeDVrDXEGi0CtL3Dfhd+q2Sj4
I1L0gDSkHvIqrJ+b/PLn5/l63zgkDbDkJXxugcP4vzdsZFelHdrIzHOHtzHyKiXLTu/+WgZcf9Kn
79yBwus5cHgd6Xw+W6FdBbXMSMVbqiPB2y91CUOqVAemp4CQaWSLNUj/we+3QoCdJZZ7qYfuh4Mt
jB+r94DQCqLrSP3Q8Jy9N+Nea/llz/RorICKwJiTtMPjAy+k2a1wVM/hMmqVeI4aujO9u8uj6aQQ
v1JhZGqgBqvj7jo7E4VzUDRXDw07MALDZd24uEEy/X8sAKiMUEwtR1hkAX6iFxe4kEio46RWOvTM
Xhl+UPIxAIHTpw7IvFVDfwW01Qw/pjZ5Vm3enHJ19HV0mXP34c8r4Otd6zi6BcnSkIb59a7NZN+i
hSZDtckYtiFbxq+wPuHus9cKlLwZ+CP+bn/5UPPrTeU4KLPxmxKGLpzP6URGqXeusAkLnUfXQf4L
ZarCrfz6DWMf9WHp/YPhMDgUM+YpnqfgI/Ol8BAoOc1z0Ds/0fgxZu/HUwuLhNNu8uL9wOZNCpsp
2vJaI9LB8nffNa844Rb+FfO0luXnMtxdAaMqhCZFJfHuLtZPqdhEsrJ3csjfvHb6DhTP1AKHaisa
/vLL/wfLmF/eUpxex+aW/Exlb6wJWjQOIbvRglYgAM/E747adSWAJSB2dx3SVARY5FBQgwKfMNQW
60Fkf+F5Xomcn/ckXFPWIy2FZX3e/RkV31gqtfN1HHrtBc2SAYhw5XrwumDP+mfPhNukLe+TPB+2
WABu2ix+ygXXDS6wfC8cW9ihvPQefs1dx3MqaNszwCfUhPPKhTGKd11/GPsOiDZj9Mm0pPa6CVOc
2l/U0g56+vgODfl6fLdCmM7Y1Z8QY3xM0Lqi8PfQQXSpZ21zpcPHEMBx8MOh0erOzmAftMo5XRH6
QhGxNMyIs/ax66TrXy/cbgS5j7ujaz1j/lbsTRH9zIbhLQ9Reswi/yVSJ0NGSPOILhtxcCm/5QlI
lJO8psJkfNlyveQ6M34dadPKxA1c52YJ09pYLXp4wcTb8pm5msHo7YYowtyt3wtyrQtz9P852RR9
yJvDl2jRIX6lF52bXQvbozGetNGr/RRJYzJx3xhYLKBv47/4429RkX5bFkrGP29682vFw9ozTNQy
MH0FYod/n/uVu8RRQ6u7M9xDOxl3Vg/gajjDtLYACxsDoCU3m7O0sP6l1rmO5JPYlCR7tBKb4A6/
LJ4KpBcWEaZ/m7B5GiTfXw8vbcObsPHJ03p65qDHTnnI7hR/FaPk9Kboqm+T4TKOsLDAj/NC38yi
eWkFGBOT3w/To69OxpiJfL88p73uX3mlhccPXnBmA33eNhFOCD1g39YpGcsFev/y5xf0H/e0y3VI
E4YEREhhfbqnm9A08LkDjiocYK9+ItfbaF1ltBigsPDAyk15GzZe7reLox8nWImmbm5NN3DWOlsD
55n9nx9J6ac+oVKuNB3LQJeCGEb/LMjxGMd7oLXlTmSju6b+x21WgRUoYs0RgomFwG/CV0mL6g83
g9GAzLReYeHP6NqEJ+BV2MJb9Zu+3Dl1ba0awbfMrWAjH5Q3VxrMhO2j38N0FJHx0IYpcFLhwe9C
eoLJ5nu4kA9O+QJ/GZRYJJg41qW9L5zmjOejH5fCV91PHA7nrgQlhlRjt3B5bHffjwiz7Wy6v87m
xgXHbJqqw2IPjFrLEF5nJp5mC/oqXGvQqMZWYCPD5pzZXDNB3EG/jm9Bz9A3K9nk2OKt0jE6tCW8
rRqrhCR20EnbwU2RhphfWDOLcoi3sNlOhgFTUDDYwrc1XdVeKcFdywVWihoP2xP1oYcHFpHA8y6v
zDsxYCowLn9pz4z/+gLpaF3d80xqP1vVhv/TXg41c4RkjMpdlcLEGFjminMCjqXclsFTEzfMMDDC
z0QE0YhseeVUDNc5pJaYytVG+9JITI96B4Zo/+3KZCIGllYgs3hbmNldB3aLpJCEAkLoMJdaWedQ
d7PuLXsJZ+rIwjYrPOrSv9T0X8sIV2JJaXLMCuCez8BF39Fb5kVIprJLoEFARacOZ/TLQDGc76o0
z6AX/XlLfOk3HTYELRtgiUlFLZxPxVSkt8HcpAC1IqgYPS7xGtc1phuL+SvOF3ggFJW5637kSQxu
Sa0NgAMxG8VzbRgO25qOQ+G4deC8yxRTAK4t12nP1z/wqukIM3ZXTfqR4fvfzuAv3fr14QnxMjhf
lL5HndH/sxzs2U0SDe7grsH1FM/nm7S+s8aWFUkxi33BrdGX34zefOyY1fz5xX0+/vlodbyhLzJ0
evUvFUhaWS2stpQKhMZK1f6zRu1PnjAcdY2r6s8f98/Z9L+VhsNNwXGKJhVZHZlin5Y+OnCsKZs4
UohjsMksk8ZTwz17LgcYk2bjrCcTekMORaECmhNiFHcA7Sh0JsTX5Jnj2OHa27CBSFweYmsMUNNL
aqQZG/QUs9NVFMM+0/paR0bsMFtso03UAkLDcfvZpt6wrm2sW2JU8Supt8eILCeUhJB5bKhIpZMw
HE2Ig9GW4dQ5Ertw/b0lOeVW3xdGwoS/IxQDXsoHARzFNrOQRaJWXMVDYysSzhFjyl5d4N/LavwG
h/HcL2O0z43zzLxjO+g8qzAxJHJCs8LhYGE95t1bJ9th7UDw9OkJ8VIkYccMLchf0Gg27Ty8YJC+
Ja+m3swW5JGp/Rk6H7Oovwvg5g3xXPTKI2zbPn2cPYzmKxRyrmPsHEkimk3DtZrLxBc2VGWA0Ru8
rxNmdu29TGaLgVR2JOol3RbRMbflDLsluCPay4WX0n9M3vIW5ckZxB1yGEenJ86CeQgAUrZQTVl3
RNgymvCIAoneTF0/5JTxsJ0GIrjMJttw4He+KUHJcIzpoy7eogCubjtswPvYrrBnFIe4CjjKtWIH
jamizPLOi5oXx26OvRyW5ADX8xr3kK6OvnUDbRJed8rgWt+3ptPsFklmGON3yEjE1a2oIApIyRGK
wyKFRRsYuySo5Mq1ppL31Oa33vSsVUEIc+S56szHMIrl2o62oRVjqQLaAXdHhjRanb7WaoEvi6Xh
126W/IdhQuvg9f15Z1yhjn9vDJc+SCKZ5kIQII//PgS8EKWhlnnuVl+60F9K6VH305xSmh5ZW3Sp
rcD4255RKAmA/zlKMW7b2rZv4HmyHbLsF6qco6HCImxmwfwWMUKX1FwT2fj7yeWauZU1PgsO1vz9
gB8wUWiLhtIB51+imJLMz6ziw4XGs6K8wNxI+T4ZOUBJHkGdcRPYakT/zZ2BhUmDvWmqEbcktFsv
bOeN4KFdndSpgRe0Mr2m3tQBP8qrRsxz8SHuInlKOvtFj4dzYeKkUNMNrsVujA1yeqjQPWt8CuiK
sWrmHrbD/P7Pb/gz4IJ4kgOO0xUhIZeE+HTyBF2lW0adYmPQLLsGMI/m/m/H2+eL/foZjuOCpQiY
ap+jErG7heRrh/hBteNdzq+6KvFWJrqHxjSzHGKa7N+WxGXE096NmZyPWYPc9+ff80tXyUNwEZpU
9AALnOufrpNQc+3EjhqHJB/MFqOZtF9YBsTrFAspQhN2JDCNiTj84RqYcEjkYzvS6NdlI6hou/Rv
em35ucWHqa6aW0kfz6AKSPrfK3uu82xI8hLXFrvStlX+wscGq6bTtt4C+YiGLkn46NByMzojGxB4
xngl7+7SyX1q9ZK6schBOD1cCqWzbPIUYxO7dTcMIqftn1+e/Z8Py7BVAoGgLb/W3v9zF6caAcOy
0ewt0TmQbLT8bZjrdk+SzVrSkOBOniawCQVlFmrrW73Uxaon+y+rcf8YsdJ5RI7B1j1OcWM9zIGV
YsAaaTtjtOE79sFzPePXPOD96mO3+myQSaOlpBUlGdTgRodrh1dB3TUHfbgmTNICj9tEhyk/Osse
mZOxyrXwe69zksOqafyOmK+e8C/Q5vrY699GltUhp1fNoyjbo8LG9RtDJB/C2Eqvp2rPEr0prXnB
X7V4TCuArZ6B/02e2eZ6KvSYsCac9vKyeGyUB3Vf0sX++SW7X7Yi/aZp27Zh4IliUCV+WhFxZ5sY
o9jgNTLZF532OI+ateot9EqiCtGoyx4wofqRYV60vr4fMvTWNbXKfVToLiwy8iUdr7m0EX97qpdA
OYC+BhEj70y9rIXEWyqF6QU/uqc0I2MlEQzJI3eNc6O2rqaW8z+/mBWN0bRITA2NH81EjoCG9zq3
brWXgwx9iRjA6G5TmePKNrvCb2ZqWAdWxrIodV423Fmi/OnmrbVb7sFpGbd38cZNUcRolgKwq/A7
6q4Bd7FuWeVYITG26J76Egc2ufh5JZd1YNtHaFDo9VyxMcvmNPdZuzdwY1q1kJ99MfzsIN6sXbX0
Jss71SOlE6ae33FsebVipPsx0ZFhlVTrxcStDpPFlUMRfteY2oyao3xLc0w0YxPhvxtrf7m5rC9b
hm+Tqa4Ey2VQaXwGjyrPC+Il7rwtbn8PoCg3Sa81QCbDXRyOz6Q8wNotDLyF6LHSmtUfY2Pgy47X
06Wh8HPW/ip1MwcxLVE6E9dKkSsWkAfyArsbqrjV/hpmzIOxRSQittyUju+V+nJw6PuWYTqLxVtu
sdTT95OsHjmBtXVssAJIR7UeDJIMp3DcsiQv85j/AOMSDPNQFRZkSa16+zFA2b/t8ATFn+0FUvKj
VgYBUveMOKPYgBE88zv8eQ98LfoV5qI7JlNGjscvRf88xRH8Hd7akKFqhSqbCYfJ9zx1mxg1GgA6
/unijBcW2bpa8DcGgf4Fh3dMQbHyf3k7j+Xm0TRL30pH79EBbyJ6egFHghQpkvLaIGThvcfVz4O/
Z2oqa0zNqmtRWZWZ+iWRxPe95pznmNq27pIt4x/N3UhEClkceo7laLhZZJQqSXyvEEC5z/pChLhU
5LYMchyNfyk5tWGE1LfhV5zJ7Z7Aoo9mrTokWjOtvrl96Azsh0Kxb+YSvEpbvLUGzfw8NjSA5hRi
9htf2NVAhSUgbtU6X0oGRAAH8OD3Y53VTPW2gzHtX7M0vsxL8cFGYnUblGWI1Jq7NuWyilqC9rZd
GB0gTOJJ83v84o48fmgEQpgydDtE13yGZGQk6aw/zzWZg11NnG6XU9b2waBwH1NXYZxHsC7nM763
TtQ94Khg/WruynRRQLHPl4xgjYu56WZ6IXQBeyDRxTvDLggbcz69tmYEaEDXzpkqQRsYAS3kRe1V
CZwGIRlPsprfE33c+YasX3uzhLdoWUG9EL6lt3gaVB0LA4Tsj7yPiY1txfuYNBogwgUYKzX1lVzQ
0ZTKx277zQGV8AtgZGfUDe+ZA8cm6PdL5rTjed9ublnDbCUb5FqRN5Kw3fbbwkiZCM07aVJQD1Lu
FoIaBxIKi3XSCk8TysXF4xG5qSAiyxjA8Ucw/y3VXPy2FN+bjVGqD2LrpKK2gGpUKeQFsjGXgr83
DhC455DKLQ93kRX+dCOFaANr28btcpotA3EfBpE7vWVW1oQhxga1w7gsRMqOBE4YeRMExtyU/9le
8R9nEHy0eaQYLW/sgq3s+Ov90ul6nhV4z+H+orBPDTXyoyufZMZ4BFhX4BJhrKX/5Ik2/7deWpXY
VFDgKBoEWtbvf/2uKfHkOpstzR/luNgvU/+cQe9qZCs+hgDpxBpYe24g6YAm2/rESEHuUrltsAPn
kNe9dPOeCOZ8KuZVsQXScTES4SAAQHldVrIsIvAddtVWGk4facMD7MgBgnIYhyxG64l8HUJ93MkE
RZTwfrjrUPmVlLd+VM7gx2us0THqHCyF5Ze0b4KFAstPRVpiPUR69efYhBJ5QWM3kHWmbfFeMETi
1DhZEs7TPyf2zhRTxn5F+zEvseRIsvowjcprrci/bREsloHuNvlmZEpiFQANbR7MXYgFiDGlQd5A
rniEo4HuZ1LulY15we7JB5vhDhC1LGgjDA5WruIAyDGP16Qxw9e+iBbRMfE40Msy+N9NUrUfs7Jw
yfRrHfKLgAyKxaXRGJslAjFq/+Sslnnn/tKb0bWyoFJNVCgc1f84cGVnXrTCWmm+Sj6EBQEeUUJO
uwyLziaH8pFsgp+10YN1WQsfQAzC4U46qMC0/98/iPwHS/HXn0QRNT7TEoNDFInWP9T2Jh6zRo4i
Qj5Rh3vJYiGus8ram7LMtMOV6GOi2pHsbzrT1NTtejB5ENXEG5DOjK10TK2KwPGOT8d2AbkSFSdh
bmw4JqIiTx3hMs7McJJhMu982ocv4sjpI1YqLM+wfjC1NnfrpuCNr9VTVwwfhBWAXxwJWupasN2Q
5Jm9asGqhS2oIb6snXwSXApfK6uPZfvINCpXuqx3d4nMwUq+q08CcpBup2iq9yy5ZGyjYXEDJDnQ
rTZ+zOXGg4HA1hQ7JsXmyRxqxZvbQKSBMOMvmckMhVfxoC7V81BSOMu4tTwBd70zKcMr1P/xmF1Z
1UDrGuaC4qF97DbtayWwnrCER6Pt6TBgsdcZNfU6xLIdw9WhjGIjWUw6SxilehAKKH8GKeyFMR7n
mWWi0QoP2sRgNSt0fB2qxMoMYEMNJ2jFIzmWbJnH78Lqa5geEOnLLKuAPYOPQKGMfa6gpOPBZIKN
icPpTByeiU020iwHuRQBFE+wFTMDd4wZwH2y+boLmWaoM3EFr2rpZiP3QiProcu8jApJaFNS8ZCj
oo1SZfAiSe0aSxwRXHVR8mXxI6G5Jkkm+KLSAgYWDWQoVF1DQVKuIUa+hJfBrVsTGSbbKAOeF34D
OLZliug8r0jny47FUkx+XMBpVVvldSQmK+Pu7qQUeT2POHWVwi3Tdful5avGUPleWf9iaWOPkIDu
ss3P0QPrLNuNriHx7ufVRR0Cm3Rj9kT1eNATctba6Er/cs9xbieiHu81rFuWHraAILtr2xggLKNC
J9e4h9W8fPY9CtEBo3unK6srTAKZ3qJ4J28Ti8hYyfGRFm9F2+WMs4LOQTrwZiPN3175P8dNQ7iK
3bZ9QzbTinS7GjpSfbtf1Yp4q+ICUHZJmJgM8NpLJpWBfUlWTKUA9s+JCJqX/BJFUevJifULI+hZ
1OtTH3HbEFW3urLROxRCqS828uKnC/7FJhdcCnKOcGw6gz7mrqUPOOIyY8OJifd/hmG1RT/Di03d
TA+0RJPuEeWueH+Olv8yPuL2jb6qmlkSlN3uP/7gE6Ofyv3oP/7yfzxgXP1yHX7a5fbTDXn/H//+
n0S87d/8//2H//Lz5095XOqf//avH99FUrpJ17fJV//3wEJJRFBAAfB3Z+z2Tf7HF58/Cr74hCK4
/Sj+z1/2N9ChigLQ1OnFLY0hOSvS/wU65B8oKicxCwEEDH8DHcrqv6kKpQf/4cCWkPr8DXQoS/9m
0fwyIeI64WsRof3P1+Dyn0c9L9//lRJI0/zX/otZlsbfQ0GkIxjigrK2f/53IwvFigRygsJxrxI9
gznuWRLZcrDeGAVYzWeWCQKBEomnLwDrHLx2GFPZeSF+tocMwRMjB5s7s/wFRpfqpHPYKYY9JGOr
16rPqDIkRNetpzG303ezcaiLE9t4OcG/89hEjwnWP3lnHan63y0Z/Y4v5ZCybEE8o0puGV+/y6vH
MDF8wltcTW6i+cXstrpXm/jI7Rjno+Lhw9SLoH3t1eew8HQQOACYBtHDP+qFGlcb1fuewcqIl7bb
j/Nxwq2ZHyQcmExIcNJOARoEDCR+pNPqBupEK28TTAI4DYBOT77DWQZYPxy0OhBetVfGwcM7wUfD
F3UY+JpustlhOhL5mU5/gYc60OQPGElYV9lkkMQYqJ/kjrCQw2zuoXUIlGemS2aWI+WwILFV2tKb
dK98N9y0pYP/U+q8XHZXF5hwOhG/wE1rd8/mu7Bntqy+jNewwh3jKU+YaIU3qnCwD2eBqfWtt1DV
xmtySMyeX7433WYH5Vg8zUf9Lv/FX2wz5IZ4TUOPSN3mPX+pJY+UJhkhBla5hZmZ44+U/WRpT3ji
z2N9XyYACplSYfdKUHH4m/eVLe/o65JnDr/5fIVSbt7JlZdOTsJelnStLxBNgG8KaQeVkNs8rNy4
uZNfVKHZZauXxz0moxm4r1VqNqEYHYcnn6Nwhcp4KoXTOuy14taGp6Tcpb0L1/fUToE+Pmn9qYVE
SMztQ4UndAYjPZOvnGsQeQyvz1pHRRQSyw/SDO6K1uxb3A9L/LJm8hsPgWemp1q9kNeiqwEXIebS
+oSh5Jvwht94dpZC+c3V6qAZmouqLkPTox0bfmK8ib/quIXfTPle6HEEjI3V+TKaAwf5JXEqBnaw
bNF/hVZ4W2YimsvhOzWm7+2vY1d8vmtp8b1tgKS5+KyS166rH5Vl9lW2hs1+bh63XMcoLgIC2Sme
xY0xD93wAcDi4JCqw/aInJtcsh0JXEI1f/USrukkeW+gCdAcANZW9NM03GnpxOqerm3LXZNZSYXM
BsrqTOinLTc/ioYL7Chx/yfNnTmdkiloSFwhJa8L2BcXjACReLbGHuMNqRjQTgGI2Y1xFyKaHhw2
s1SBhtbDSHhXsZdLsMeV8Ajp0CG7EpI07IDhPGhno38o8tjheouHYxMdNI7j/hDlT4jVTjSjApT0
iiCfWQX+4pfoWwCNN0dA/XrxIGi648fRriZaXPqpxKCovFkLyvZhQTDLwy9J1zjdt5LT08rWaF+l
zyh128ap588wOsb1RbAcMOeHngRRo5X3vHIdWb2kewy1aykomemhibrty3gPmJps5JHP346UgWTA
Crm+CtOlHw7pyDBzACnSZohX3hXE273xW8bvLKlsYXmWpoYBx2GNjt16gO9m28MTOCMAH2fSpOmv
3+V5v2HMCbA4EBO5i5D2ysaEw7tyFOlpVvcttWPO6ai9NxN/pKdjp5gczP5S9pTMcOPb57Z8F9T9
qt3Hy5c81E51mubcraqbUe99rQs64UWf7039kcAMGwf02r4CKoLlf1yHh75/kMKrKb6H1Xkpv8cm
yKMzCB27bK8uPeU4PtI7OH012KJyry1g19jz1IR1rQEiruFT0y4tw3WpuNXSg9x8SbPgFuu9AerZ
GjhoWs5GeS1sQwBFzmWxDJm30ZCqfPyOYbAs5vCdbOLIpvve/l6Z6b+iRsZkfccA/KKJ8L3GSyXe
hFz/7Yfuu+iyTyXnXx44+tL0M7ESyBn4WPFoHJXVctPws6kLrpX12EvTqZvaALz5fZkCbyeQKK73
avRdJ3/0gbuE0EmBSLOYQ9EcEo8OlPha0kQMZxx5lkbOejXlR870a8gSWMGEvjW9+lNUebHi9stZ
UchiJolEckW6OBII+BjI+W5m45vobk2h3MEWrxGQEHYlLle9+WWLFQEyV1JtJ6IlEOLRFwlT0ruH
1ii+IXd0+mvC6Uv+wI6p5k4l3Re351bhZaP5nFr4URPDDWXRNU3NwRNPNocuX4RUtBkJeXIUel0k
XYo5cosQoUQ53kVzjigBe+mzP0j3mcYRnbwZQ3Ig57OBYofw26UZDVbs6SNrnZm9mZziNBTxZQoi
V7bCfGaT9hCXpSdeOHG5buVxA13BXG5iN3lVnHkaDuKuYTH4vEY7Sfqe1KAE9WKWXwMhO3V6E7NA
Eu7pxC6SxMyclZUwQ8TfVjUyweKZ6FnZuxkRAYnGPea+qa1XJdO3CEWvlUunBHs+a7euqtn8zPuU
TDxZZRTOmXxUkQoZHXlysYxJHaHrcrCkxi3podUeMGO1M7SAdAe74tbq9cGX4+wQm5IT8Y6V+ce0
fiwY7GknHfJhXsPpxBhA8PoSdVMx7CvZpFzuD+MWzcAwo28rF0HKTfYI8OwgcM1BLdxnyqmRXolF
Yj8tIivEPAV7PczttAZ1Ijtq8VKGNEjLXB2biujyXhwTVAHy3VAtkjOuBRm+6jWcx3E3tg/xUiyM
TfqXVcwOipr/JIzB26dyIchT1l1jzI4g39yUXC44Gky8Ob2IGosH1HMz2LQJW/jkGXR3WvcoA8qK
k9BZ1vtae5pw3bBL+IYDRI+ogfVAy8UAyElCMCm4g0KJo24NOHH5LEo7OIhUNvTa2sAvr9dXHa/x
MFZuQ1rESqOthYajp4k7zo3LIBOX7Xp/ypP5NMQXex4u5Bba2zQexQO2uc6x6qCJt4yMizm/Mepy
LVqiPOo49xrAJjhTo+bApviB/a7jZj1RCKxLcJ/gP7vIcYtTKaceqz8GPb5kBvpLZdnNC2rjKCWt
mRzykSkoO3i/J+CIWE2EDNrK/Ndk6U8N2TAMKysyt6xghGHmzJ8a8gEaY3uL1FCprggCna4CoYMK
NL/5RY8bj9RvWxR+BbF6QG3t+Sod9pXUACC+E8m11Up/pli5I0c/BFgSW3TRGXwPKXxNJk09xm9T
rC64cZ24JRxNxkSf8IgL6F2TT4E/vCHvpskuDAcdMM6oJPm4ReS1i8OXmH9LFTa3B/COoKrEvYjp
wha4Z/2CHaYClkVZJntNUhdt54vAW62Cv1+s6JBYr/jh1foIkJGcyyDv+VNR3ynpR4PrmKGEPLyY
Vnwm7OKETZgsLXYiynObyeeGQLokZG0hiQNDDf28BUqn5sEqrm34NJgPTf1Vwg7Du9iN60PuCmlz
ZX7ob7PrSTF8Rce01IrEDTusJYipUKOXVmUQ0z/2n0ZIK7FqzrIo/lDM94bc7WIiuuuWmI8OLsks
vkmhrgGNQuBSTl7UxF+hNframux4AHFxpK10isliYwCFIPmuqCen6bX7xAJqllnv2AKDZNC+q0wK
SAq9VpmJkvQd58ZpIf0XMzsE1m4T0gA/s7qgac5ZXu4Zad9JZfKRpWRGAyy+QE66zFEZdFrGxmhm
2tWmNytvgVludV4o3qtRhp8nil+FfZScBMuwO8qtavmsp59sQQqSnCNRCGbyxmeKrypVr7GSNbYd
Tfm7PqqXkvEMCzjGWTncYOUspAQmDLmrteHV7y2h5gN7Ajd4ouJMyErEVw8kizeW8Xs5lre0jBmZ
vMf4+vISW61Ko5Fe1UV/LkhzCC+NEZ2XgvpQTjM/NQpci9FrWCz7jjmujtaTge6+Kcn+UXjlAYz7
CRtDn8RbfXiCyTSCa0fVf2fwV5jgxwT3XMXmyyyXAN9c0OrfUTYdJIg3Pcb1Au5MuHAltWzxdAmB
q3431QIpqvE+1yBgED/ZMB8j/jSL3kXBuh80YWcllb8a1pZW5VI4gw1abQPtoTmlu6X4FZfhLZ0U
WCZUyOOvJPbEJFr7qs1/ojzbbWxcOlcPShvrFERvhFyI7eajfSE19loaq9/T1yGavJl99qR1W2Mi
cCYiy2dpXCyIj5r3LYGO7o70FOMyKqNnTCiN8dWM1Y6gSV9ChyQaIDaQWlowhZg6ZbHqyaZB8Buz
8S7x+skBjOUYOP3CVX0m0xCfRMHOdrQHEoenXvfelLGCn1N2V1q+MeoQtpCrTgtmxNhomRaNsMUQ
22JxF6CzAWdhOUaBofN4FCMjxZmxlXRsNZ6Ysg2qUDnFg3YiR/BIYNMNRZjDRvJJxHGw3ZGuaNKw
QRoRVWEnJcJeTRqnEQgcbjtP1t/b7IyTyUa6GNMRDBljzVMzFN6AfUGo7plCeEn4Ktbfg7jck37k
kTmFIMgr6tZegb+lI4WQKh4M/RvI0pHt06HVBH6EAQDCeEEcZMeUkgbqHQEf2TQbjtFU4C1ljzhL
bwX4SjSuCvZoNmYiSO11oZLWvjO59+uVFWx5aKbBq8zXqv1EwO6zorJNgnzq5pH9PcaY50Z/i9nh
ShWFm0QkLukwm1uL8SgWrI5TlLA6TlKU4SQnYZLC+X5t6SrXC79rmjyHaeWunJ4yt6AwwvDu7YWI
8K6+zcOx9hkglKXP5VJJp0l71WHFWeJzbwY6rWYaPqWga9rALIDiYkKQ6FtppoFi6ayfV50kdqVD
kfG7lkcNNEpn7ir1ZosjSXx3xbpLmiM3vd10foOvmg3gQWXFzZYnqz5Xc3PeUzRdOLH5hhMT5ZWP
gZF8MG5eJapOjZlB8WgmBxOLhEiWw6NeXrruMs13Uu+2W/wXbAi8r7wd0JNEcCuFaaNn9CUqyEJ7
NETGPMtJswJ8LXZavqsrXN6zJF8WiTBlZMXLgEGj5CI4L9HoWZKTJoBVGfMDlQ0Z0nzXjWS/F+UL
G2deCNLo2ZE9Z/OtifAaFjQs5oE3IzQBZrxjLHalCQgncrp8Ne7JBHTVKd618k+aFc4Sv5rNE6HN
PtAVThG6CEsFR6P7xjQCa/nMCIVH2JXG22TZS5n+mAUAlGQizu4oxDFj9aE9yqyDCvmhGgO/xhCy
MF9A0OHLCGHCtdnrVnEI6wsKPCQDnhp9Kfr7gu0gr2nEyAfmPG8S8Jwj7wPhaGjPrPdFUY9lfAlN
wyO2zFNTtph4hqUODkj/LBZ7c3pql3Q/pd1Jz+Lr2IdHi4Od+B4JOZQo3GaFKO2FcbyWoiL5pDzj
hS88y/qqt7C6zzBpPHl8y1jrLporj6FjJ/ku79DMtTCvBoAKfLGMepTcpAZao+CWFZFjQnQNhcIb
U1f6Vs3Gi9Tw/bGC2sSuNITFr52sCHllCiSU2t1Sgn4NA+Emmr/mCGO4PehMtoZtlwvHSWXf2sst
O42ey+2oNQIZSe+69jaqBDtub2PRsd8NzJhPj/qY4flk6+OsVvYZrY/rHqqcD/KW52BjN/MyPpsE
JInxd6X4meUxTcLWwHbaZRFmdvqdwRWIa6SkVV4K3RVQd048YBqSJ+btBx0pahLM5mdnRK6+JJ5i
1gDWDtJiBKTA2A0k4DpY9DP3GouAFVJrhVigGDMmEW4TJRRJ+oMostvU0Fg5CbM+WoIlOYfJsmuM
BSoDvZSrGYwthGHfGg3XGuVpPu078ZWROkROgtDEr4xFzhgDq+zmnToBNwa5HOZPhil8JzNIl5Gd
02QEFfRcLbvVYD0G2gGV3mtlhaZxNknSF3qxDcrqdMlvll/C8qXhLpmayyI/uhGaH+azdHU6pxp4
H9Xn3rqLgT/xQDUNqPfQZzEq1zdZBhMByBBbO+qH2cU7zE+Nba04ziLk0ZjPQFBwpOrTVtxT6yHV
z6SDfoq4DJT0S5tUWzLuxKmGfGcXxIejsnI1cgezn0IOeChgvITRoZuQb3Q8EQxJNXijGhYOq7En
K7YtvDytoXN9XpZW/9NzJsTjSSGApHfJjB0WMcOXlW2GtC9aPAaJ6lfTPPTJd5I/AmLSwxdBv8Xt
vSinDgJzhrXEvBoUWYgY5t8VK0ctQKtcIII9DMmxhdUnWMe1eyiFT5XhdLz81P1GOC/uV6IvS/Dl
lTx52eaOBskmPBK2y62U95zxrhg+S03szAAJt2mV2ia2W2uTY878GlSkjHzG6FIO2S6OGX5VnMiS
6go6grHlNKXVDlaNOJHD2b0yuRX0e62ejn3+uLa7mmHs0u3SpvJlge8bAOnZT4w5DXjuvBAyMg6m
N90xac+rCooJrz8cuxUuclE6VgPDHYS43L+P6rMsHdr2fTYCbdglcbDQRXTTfTPCm7tnmJdqH2P5
usDIJvUebDfplk7bBFV13LxzzKpnzvg4++CpUvPlZYq4UGDK0ZPO848uoOhiu6fUxOYlt6RGxsAx
wmozRH+49UQhH+/2IekaW8yOdmIx0F7f1OI8M3pTpWDSxt0anwWqMxlxdsO6f0XLratc/iddu0ip
bxI/I9HiTPGpYc25fJtQ2jMEyKiewYQF7twExHfbkfhGY+mGrd8O28v9W81o6+li5E9ZgZS3klx2
qjLmd7SpocCxnNxCVq0sV7wQt5cmSi7KR0ib5EGqN6W5V8bDpB641mcTUUI8+EAH7Vb/1eSvmpX/
RvIVQJnB+Rf1l6U0cHK8lOY36HJY99zZQJsazvNovfYXPXrMgGDU+0ogFPIqL5dsBEd/HKEsTF7T
I6/GxBiQyJ1N7trkbiMd1jZQsrtlZrHNcPuQ6+/Z+mqRvNgcN1ApGc0VoUcUQCtNJkPFu4i1AVk9
yn5sPooYn5RrVW89s8zF4EkMBKrphTUw6AOJF9wSgWEepPQr4bmrotKDv46JJCPyVmIFqx6y6icW
iH8P6Z3YRqM6EyiPmuWjN74jRtvEKx+yWeEUUj1/Ms9m4yOkRd+YS5SgjDiTB7lAeI2fUWRtTbYl
AyrfRwGUNDfFupbmThu5EO0lOVDOOsOyi9XdIhSUx3xbP+v9hR2FwK/YrMHCa6QGpso0FNaP5OQc
hfGNoPbcfMfXFXePJNORABGkUQ1Z65NDetUYq7O/EH/IFRpYnJjZsUKJJC6PQt1wpNOdIoE0T6v6
FGEt6PHveT0hepELPg13odLsGDOrjr9NoWfSP5dHpAwy1jNaR/N5gEk7e4YaGMa3pZ+scKcuH6V6
x2efaF+8qCylb5P1yimjfdMjMClh1rATVbQxbMGO0ewxTxTNOzPleHVtS9slynVqDcakJzzvZXzr
GDNrnqqeTetG29szqZBMehR/Eq8ry56Wp8hXFS81mS8fo96ta3digQQQLRLuLN6OBE7wZPeRp9Y7
eJY1e+sHik+jtwfyxLimMW7JfOzvp+na8TqaTwMZ4iyh2+uq3VLpmD1zjGJcaJbdkENdOoLDbcdD
YbzG1b3KeKZzFfVWQ4VVDnl/AExmEqC8W8Lzin/GwAtJs/6wtVGJdC/GJ3MbsFtnUvrY/21Veo9l
VwxI9+XydCUhtzV0DYzr9dQ1xSNUUZ7QJLrW9PeaqwwX8kCS0luNDxFtqyM+FfOBitKV6XcXWtgZ
BbNNmVQtB1S007voSUkMpfFCIpg2+AbBJvJTlB5zyVNbz2Iqmtm8MewXcVxpomM8QSjVfKXe0WKb
P+JvdVt+zG/lLAfoxYYfVd7pmAomKCm2/Bb6aYHPF+kTU3yY0wiTHb957x/ai/FVxp6CvHn1VawT
gJ6f+s1Wgp7BhYrDLiPu7fpFhtnXHSHy4S/FG6EIx34lLwL52jUc7kvByWZAAXZP6vt1vWonOahO
FQNgZ9F9JCXjZfgZiaeq9hUHQsRkyu1jtvrOsZ6ePZZSxyihO5zcmtnoKXnqfvIHfvj+U7hxMB+n
siBYYi9/hxk8dC8vvJqkgJaWm0wxj4ELoigT+j1uWR6cX4DEzJIgVfYGaZ3EF7slDzoxBG8LZU4a
mAAl9X2R+etIuKWP0ZEkWoJu+RBwuSxsBdF+2MoLO5lOQdsKVt+pcq/R3TA7Zpmrph5CEcZ7NNKg
2dtPaNK9N86XwpBfxiYjPTp+XrZ2VyjqXSEyhW0jeQf+5qky07e2zFvCH91BCSXAvnQWpZbexq48
S4BRCTNY78Xeei2VPQWJWTlpegNSEjUf6rKjup5jNn+Dn5FDThlbwfAJksQTCC4X+Hz4yEGy1C2i
XSyy6kwdmeuFRMh8vsjlemiqhdp/pIPx5/En5GoMC+ru7NMi70XRbjNjPZmF9myqZyhSQROdysGJ
MRgxd+Cxrpoj8/2O7J8hYY9dl25H2ko9/KIYdCMK3IWoXk0YiFZ6Klia93VPe27YqcESnLojWiou
Tp57+mF9fRx7dsUMa0zeT8vfhCDR8iHBVRs3ZvnmUnjs2CgqzK0nSh+MSLuNFQbC25N5Imx3kXjs
+qdZ+iRFdz5W8cuwWh0gb4YqX6vxLQw6KapYIl7vdS2C2XpnTb8J7NMVUXpznnSnZFzcYoO13fFO
6hDjiW86E4GUkR43hK9YQdod5PlWxqLbd3ebUEvS32aAoIzQ0YNtS8ZWGvzAn4tTv9IfCN5CCRxp
Bh/nZ2oR2QxymBuzfJ37uzH0YABHyE11ZzPFX+BpNI611y4Vg4sXilYU1Ng8v+k5miv6eboJLA7M
tRni3+ODlO2RxNYhcutyPwh7BerLtJvKHVqDV779YTSgnTKnWI8qP2PfLYwq9+VtNp3lNc5xXvBK
4oplGu5X3Z5o8A5nWOpoxLJPz7wWk+Tz2XI5/8dvblTEDuB0u9BrgYsO/hC6JaBb1dWmXa7+Wstx
nCbIMs+spHTszKwa0S9ts8AGywEiRaKA3ZXMLTI/LLckt3bcnn9p9Iv4gKEijIPN1EqN/cbV69KZ
LptVnREkkxaXbKgo9iftWK37lc5MET7Uzi9Vp1Asjye7So7Lvb6BTdw4Y5yGWMgdWGQiDK8PqXLp
yENmHFJwce0Kep7a+gjlV2OnAbiPT/QqzSuH6iTsgcQO/CSjA6JgprYzZ5fwM7N05u3bO3F/IQia
NC/C2U1HzlCoLTxd2XkBC83C9Fn42rAftTenu6466AhzOwSGT03xMlG0DidTjX2DZj2Uyuep0X/J
Wp9QdGZenNEWPiRnwSRCl1ZukiAYtNXeR4VIXgHzwJpQ3v7OZPBWhPotNx/9WXhiHccIQBjFU9pA
Pa1R+QOcEK2BEorBhjmcgFexc3DNfg7E9kMTXzQV8hGaCZLexGmf8ODNX4YucEd8+p36WqyF11h3
A6WLZQoOw0WGInaePbQ91Lb3WXtu5+8ByFxp0rZECMaZmUu0D2vTbkMmW5EobFrKbAYg+oM/ap4Y
6oUjGFJ7X8uacs7LIK+4rSsQdqdcMp9rS7uIYy49QB/Cft2Mqz/O6XBAFnQcraz5VMVW4xinzsHa
R4Sz7kFiZq8ZMx+vzf5oqiNVij7VXi2sxSFiwsquRpoOYL93DbrsXU36Kqs0FQOFxMeuUur5JFmB
ukzyDZHbBvYM7xVzZS8yHiRGrDKURmG9pNHk1WP62KjLlxJyT8sJ8hxlLs96JgLJb7XCj0FUeLRR
WfQrjQwWzTQjZiHa0m7Qx2z7iXpRBaRpU+otE0lcRv4VqSvtusbpNGXDQZFz0zHVkOmSJuV3Dfky
d3/+F0C6JOjJdSxXNQAqsb5APWt9seolX27mwCp78KpjTqwTsIw9Tg6uzW5dDzhBip1EugKzyRq6
HZkd8DKSu5Y751ij/HY2v3tQDciqSXg9NKPsa026yBitAgI7Y3cZu/wZtAqmgynHHdQVZy08A6xI
AimakY40MsiGlV1uPy1vQyauZySOxlMvLI9JV8c7SW7HvTBKUEhoQNzmdWX1ejJ65JGWWSSH7DLr
MkMoK21Zn8v9nSKyXVuGdl8CMWH9hRdA3bxWa2w6eikPj41W17uhwvCmZCTnxCGN7rawSnozurUD
mW2KzILW6I9//kvrVJqLQjcZRhpU2RomEJm+oG2WYyO1xhF7VNwigiwxW1odRVnzMo1Vu+NmTONn
HVAv6y3ubHAqj3z17CwarbDiFiYrukluD2W7qvscsxvAnHXT7ExnbWEICg9kt8xdQjLI9KgUCliC
ovzRVJZekbrlzYQdp7cgM69XzV03Wb9jzy9Zynw06waUGc+KrzYxNePPMEDarFXhfczSmsEvEaAJ
Q2R0UaUa6AI07Fx+jZOcxFGOpVjXHxMpfSxDAUIkbddklLsM7BBmbsTNILw6VKriQeyMzy4xiD9U
MtZaoMsohI3hThhwY/136s5jSXJd3c6votCcR6ADyYEUoaz0prztCaNMN70DCLqn15f7nHt17lWE
zEQhzfaO7q6qzEKCwPrX+laDHEfMR5rkMmDPEBhEbwYkwi62tu5ieJYQFA7t7M88M0C0ECkdgYRG
LtRsHHs++5E5pXV4PxJAYgIs000jwHlOetc70QOp6VWHG/gmyrjANX322ol4R5MrptBF9ttr9CTx
uFtPrroAcsDzsHi7EBGd8OWqsUm5DIyymbLwvKXNBOcejWuegBiy7EsjHuKivjFqOjcztxfJSR5P
xEvbTK+udi7xnGOmsrmsDsW2gj1+Zha1d0J6Ekssf0wpcJgtiFkO45R1tyzheRxv6TcbTlUh9gOO
PSAqzzqjSm8IpoHLRU2hQ7gFP/+jODwTqtiDx96Q4Id8r7say2C8CoACMCz2gvzWuyoJYwngui2e
BodroJ/fz3wzFaUfsSY8A+3k0PTdWzLpXx071IpAS4xM4CmWlNAs5Xg+VZ1OV+5SvBI632VL/atr
AxrJQ7zHiB9+j1YwqeemtqJVp9L9ot1vaRkKT2vrpYNFLIf0hArEIaagHio3z8qmD65vUWWDymVc
j7JaB/eC2A/hDyaVCweGxnrq6O/ihB/AaQUMVqpWUMR1T2fdBOWvfAxDmuh51mTI0bUn9r1G41/8
7DwISRIfQuiGQbqktoQxQS5vdDQ8z1q/0RD9LePpN541RrnR9X5CWqH2WiotMLgX1czYvWs3RaXB
K7QI60F9tBoKfNteu+ucSFPbmmG/jPIlw8+6piOLhIVrA0mFAbCOmBIwzsR50sUY1KvvumoAO3Ir
WoxPpQOKd8rgRY4LxfBZzcbFDU8t9wvRyNyVz4NXPk299THZXDHUNGIOwZwmfOBFDQvW9jimZW6G
Q7z4IdTtrWY1nuJUPRfsnGu6MmxmZs5tXjbMfJ33JnkBx5Lr+aVxsLhc32m5ZPejDfHW979Tu/nt
efwOi4LrAvFxRknvufbUMcIcvfarIkP7by5WGDgbYQd7UU8gzXjTyLbQ28DMAU9L5DFnbwoUKUGc
YXKdc1TqD9ksCmG9gIY19JRJ6Srddg5D7qQrv0JKLEErfHmOdR78/GgjJGGoq2+0haudzWBotjNm
1cHj9mSuLQ41QIiEdqPIpeGjuJ99frMZLQWk2jvE18k6J4F74nPYosCq74ByNzxGySbQVD4jJcq4
efflcDss+my3FBTmzYgeHDQXT8SHCErqirSkt1tYGE0sUcFtLipBOT/b6TKuqe7K1/1lqTJiuKG/
bY3PO0mTSJkzLRb0ItOZGFxmy3/KyxJjrgf/Tohmz8ZIlh9SldDyBmByf8LEcFhq3t6AZB3XwHrr
Bu2dKsNT5nOHCmV3wKoAGxk5NQwQnrowvrMLBnk100mX31Y5YzxPTfzlQiEA9MOU3qBd5emMld95
H8p5H+VpdkgS57Njx4jMKkoy7ClNSKHHXCNXdjOKQnDCTCEhJ+QvVTpv0/EVma7exrbqSQwEt/gS
Pgo93coQxklifjvKecjQATdJa+7dzHVvzTQwbCUIgJsSv0eZ79IkZhysiFtk+pkHFOcpbvUxz0Cn
1dAkAhwOvI58BNxSjDUmScoaLCfub+gs+rnOJnlr94Xz7GLrud7gQuaQHrSP4OqqmBn+Yvq0v/zv
qzc0sscfBkB/rm7P9sCI9Fuk5pEDFMgveV/E4/oKEEZmm75GxAzYgYhIwUc8YJRJrP5HEi6d9SsP
nN+0sNET1iSbpcYnIr0GOHPeJ6uku+11gj8PpSs7unl4pjb96sRmA0VJ8hXAS79aXw12jYx4V1Yt
518WXbos5cktl/AGI4lA+pvWI+O9KNj1ndhbDXZUEXPUds8ptQqrq3PvLxMed9LaLukT6wgLxs4p
UHJPf8OfYNI/oy6+4RwLvk6eWRws9Ja8/l/uvinkqYzk0nSgJ69CwlR80e8E9SHwwbUOP52a1kbg
POVrRXytPEueB46Qf32jbvI+2nnn5dEf7fIuDa38AyafTbt5oSni56+/NETp3dwUf9l1r6/3aizE
3UXPoPeDpxalaPxIwvlukQWjMDj9HZ2ZdBBONVbW0IWyXV3dUCPuTA7y7IQYc8qCFo1GU1sS0qGn
dXDqem7DgJiuEFHv3SpzpBjZ3UWTfVrgjKxUmW1pCqLCKf9Nfw5ElcbZMA0LUW5r/Xei2P+1pMU/
By3+y+53cw0y6L/yFv+av/h74uJf//f/mTgG8VOPVOR/+pd8w/8Qx7hJP+ufLPlU6b9LZPzjX/49
kRHIvxFMcq4RT/iZnryyUv6eyOBPAjt0hAC5Q7A6IKpRN6pP//N/dMXfAtpFI4q0Q/eK/4ZJoBvz
jz+SYWDDnwVFYEsBMONffsD/jUCG++9ioJ4AYhmJKwFE0OANYvzfxjFMKoNKVPm8syV3qKHwM5qi
uhaVJgm49KWgHYk67UfBVC9cYusiRMiDogxwKVviS1W4JwYeDafUKR9Su7112tHATNQz/T/Ac3pu
XOtGF9D10FsfoItyvNIUzUBY9FFUnqZ2tinqnTocV2DaJn/YDlWbrOOOSZSr9at03Rd8fWZXF7b8
v5wj+v92dUPx/Z+t7P9a/6Tq8z/cq8+f3/rfru6//uXfV3bo/Q0SccDiuUIBbE+wuP77ypbgXKQN
MIPQ0BUS9o+lbUd/syUgURZwaAO2kcRX/7G0bedvJJIjVj11Q54DeuX/YGXb/y4GS2iJj4mMoNaF
ANl9yafrn4NGUpfciU3eM/gDovSUGmp6A2MvTM2yXt1zJILVMrHC15WpmwcvmwlzOG689USfb8o+
8f8X6Ambt4bv+U+BWEhi8vp5C1ywQnx+/8Is/FP4iVOszCyQVxvaZfRrEXIVjmUUc8Jr2wPlkO5D
r67usWJwj3CF/J1fVdXOGtGHprrm5A8q373JOllhC0IQs+M521ktyeWEqPGpsBfG0nGuzl1EqaFV
6e+pN/MmQr1jWmYZj1O5tfQ3U1LGm14H2XcqzPiOXcWf9znFL7SaFUD5omuNBKTw4uoOnuyDiuX0
6bhus4XzOY04x2oLR4RbxuraIRVwrcfpjOsHg+SPXSj/uYxJIURlloDpipD0i1HfcxbGcaGdIv4z
d4O3FvU1HB6E+mDkoO5UkWd3XSUh6EDy2sKg7e8T6QL9MXWwmem1vDHUGF1Gu02qXdbn9bqRwnmh
/YaBFtjQh1aE+OKoTvRfNdILNbZMQ8eh/KWtRaw5l5PQTTgH+X5Z38gxmkB++fW9ybxk045cegLT
OfRnzFb7kfiyf/Y7QWgjQ8/o2ZJPkcc8vazxZolwCd9SZ862MaWkx6pS3ksautlznhTW2zh2w3aJ
PLW3yjBaxbBU19319rLkYvwYB+TGehHe1o3bfpPosPodc2W8RIGkugbEBBreAEXRx0UZVCSTksZO
binkybcFEJ23MLbUOs254ek+H3YBPPHddeM+CjfJnhJDCBb0BPQfo+v1WKlsPy+GUinLyu/boujf
szzpd7Xum5slwQzvTtR05a2ZDwsxwHWFneq+8gnaR5xRIVyG5ZaANeYUV1dbevxs6LcyXaM+l5dE
9dFunNrkbXEsXJSWPcwXS1bNqig7h1rw0kbcnqb7ZezGswYjvsHlbh1Fz0uyotw8eCWwQuz5lGc3
VxB9amG5XSpGCiQZHydf9OdAR/nGdTJ/Y81td5MU8HqdGj/D1BHQUIO7vJlooYpSB511tMeowi7R
Iw+FWbkxOYkXk3aSfA8Rp7739GZKJ+/QKpDqlfAqbkKuRnimCiVvXWZwidNOx1AHyJxTUR6DgtiE
6hmB9HlPJRD0xiIGn7G4v2o7r+4asFjsHfG1FtZqp4BkH36rfW5K9zinkEhaozCZsEgi8vidOnmu
Gm6nKVyIyYHZd4p+3Ld+ok6TW8d3iyinvfJshvyNSim+IbQXldQK2dESn2d7FHdL4HbvCbvvfoaD
DQsjLtdqGNpLPXq0Ydd5ehJFyyurcLluuqFMTk6Ld0/mvb/vR2O+6aXpHtkgw8PQ59a9jntkzIBZ
aJRITAJtZriw9KSeKbfJfUVvVMCoHHWoJ2g551aQMkkFbUnzYzVb+MkN6Oesa67BOcsmtlIJjT8q
DYtgl3kuqL0qY7Lh+FeKaZteaaHS76bwNRp7vhbzLtyrtEsy0ozjNu45Dffm2YNr/FpF/MKvBeh9
vV6imiTjkLakLjUoBXAnakGGjKr5nrooy93McZm0R7+R5WdYav89DLLrZFy56EG9dXGmhiKCsaw8
PLrYrbd6gv27qezI7Dsfp+Ousvz+07VwLwezl33UXEESmvCS5r2pU0PsBJseHXv1OR4zRjwIjofU
4SuuucNN+kY1WeZdxWiGI1U8etNB5vMQndsqtgusMb42jywa72lKIpQJp7SYxfQtRT+aVfkZx079
GrLAT0a0lCROmYUUamZuhVHg/Z7LdsApRG7lkgzDe1FFzIUDasnZzVFtb7LBYiRR6hBHgLyuP8/G
/wYxCDEbcFG07UvjvGYOQ9ElvrofTVkjuPRaNwe2uOxJLb74TpJ0ZpRupyCWhyrq/iSVdgWZ2t58
WFk7/c4qtOR4hG+5lLV7gEDm3RbZ5Py4zsDEHMG42Se2mLlAtzH+FH5UEffqdkhC55tpSO/dLzUu
VF044h6sSPfo0WD6NFddt/eY+iC4cZCuyYbJq341KbGPmyk8LAC0VoOHoybjS1GChLDK00cvL5qs
DAYFkHqHLu8QJFLrl7I9jel3cjP5yL6ZfYx+ToofnKH/3VuO2WqDMf/Q66FL7oyX5cygBoae3ezh
Um4gwLIVzIBx5NTojWXjf0xHnz6P0J5ePC2CZ8YDFSkgYqtZXY+7tk+zbesmmHH8YL7VkR4+5WAp
GBZmpL+y70MCYvxM8+x5J3BL0GiY/TxQ2I5VUOZNh+N2crYhaE7Oz0k8vAALu1h2YtNdk3eMVYuR
hF9FvJ/DMx3CmMPTofJvgoUOjVHY1T1t2jMFNIiO9TgG74GLpoxdlZF3RQFOAvb526sW/8f0zI8b
GxvngsELhQLY7Mm2GgY8NA4pwA9F3PTTKfE8XP9qKNrpk+gDlbIqy4fo1TaxfK4aLFZIjHiV+Llv
hAR04Zi8RT8fFvM5TQjZi507j5HS04bKvGWbDpN/ClGkzxABzUcSjBnJnMH+HHRHKa6XmE01cUJK
h1hhyiLBWFbqJRRVsoemUO3USPdT5VHdqay5xO/RWCRhCf9m6FkM6IGyAUXmMS3UF607Dz2fRpiP
+wKTdFPEp6qSQBb01kgqhd2vJfE+1HzCibqe+gOwA6ZL7XOfyIc0eVbmNF6zg9fAmEHBaiLzPlTk
J418yGGkRzp9qTvfWrXQHQDnn+fZR2tzzvlcn5q/VNvnpiR//tTH+aaBiIzShFLV74PSPQTQPvsc
q9w03BpPH8QMewM7hLana20MJV0ENAE9rcmorFoHKyw2AZe0sNGc4OpsW5fWjvMm5isH10gYn0WX
HSTysbACXPjje1pPv1vnpNz07MrPwgW9vbQfdpmix6GfBbjVZv3AmmdKXVS7vuj3Cot+mWMDM39a
77fhiabHB49v3PFId+pHlWBVuKov4cNfAmT0Uqqn1hwNoXOuDs9lRn/y9CFG1KL+PgVBUuu7nPmD
XXzmIa748mGmp8b1HyOP7DjoVhGLYevWRfjmzUVFxj64TxcM/AAe/wwTw/jU9w5Z63Vr8Eh8l8Ax
eB2bnjy46jBWcPGudtJlLsjWuvbkBJYn+yLiUh8mSpAucmzKk45bxrWcWNCwIGDQEsBHCV3waczG
7BLK8dJq6yyLpXkmzgJ21NX+3unIXLvSHDsV21sNvGobWlg9coF/2dfVA5UdxJ9nZl7N0lxsK0p2
hctbpqzgZEvOw17ZkhisoZ9eKsPgYo0R5TPtw2bNBZnmFj6moD/s4TbloXcY7ApZs0fZz1CvhEMe
3MdHU1nVsGNTwabjGNwcfeDfdq2F7aGI79tR/65H656nfbIfFRl/l5HrDwUhmbdHuZ5/D05VBjfQ
xYP3HPQKAKepeyyCCNN2Th19ixkL3mfQxh2HnNxTBG57SpyLKXN8CnY1bWIrnyMrvhVCNYcsTPmH
Gd+X4EArtpRaBwewFe1WdqpmnXV0hNAZRfYBEB5TmxSWSooD/gvePo+p0sMjmqWa2I5uneEsqcwl
ME8DCmuj5j0tBIbFacgDJh9lA1qGZxPzZ0KHBKhHN7G31L3ZbzotxlMt3Wy/hO2068FVf2s/BwXn
TlZPZLzgeNw49WExormxMPBugpK7VahmFOVYKJAxKvTefL9a2rWaPHoBXGUivGctHl/t4tP00nx+
UFPosHoVziUdXf2NTiPxFQKjIArMegyHMD1PfubgcQqwzY3hotc28ugrjTgLlb2gcrlocBmk/RZP
e1D63SPTEw/lvsc0qGKGxDkgyY0zzdHRB+f80KD63eeuAP1K1v1GJoJbKx3kex+RZCdBBB9EaLAY
R07ofjReR548wu6YtQkwzCxGh0/L9FUpiAmemqZtleM/svMYOwF3of6s/KQ4yUIFA6L59e6XK0Hd
aOochOfPfOD9ktRBfSqb8qVEO6KTRNh3TiIcfs2czho6u+h0hD+MHJ7xeGCEmJfMQWfZjyc/j4o9
p7PlKxNEXY0o593YhuIw0+jNWnOtBcqsQ4pGkk1hEmJWHDHbveXlZ8se7wdTF48wda1VJsfiVIeo
njKHJhTb1ySBTIeARAunYSR1IH6cEaK1AzpDY6fPc+TUlEQtw5HR3fc2FOwAHNMu5rl1MnPA/IaK
jmLn0pdxiKzwo7SB/obe2K0niskvtILsaba+oTyPUuyDo4JmQ7usXtfLYhhqOz4F2bFjf1hBiTWX
nsm1JGH4nEPMXg3L6JFTrsrsjLufjFEf9qss7vN9XOhsF05J/hJY0dyvWEHsqMZW8z5NOtygfuvt
XNDqB78N8rVhJknZUsPxsSkddg9tvyXLEJOer+rmNRgd8eRmwj5Yqpdbux3UkUqKeMvbOL/YhKkf
i6Vjy3XDCbhSpoCi8Ky5pBXHd7G047dt2/Uhy93kq52ddEs/e7vxjajOtYWfaSgyTeHWAJNrjPSe
J21wUGnBhdYhBg2aKXycF0jXNpzXm6TvKZwETHSeRDSeEQdwFtuy9tZF7E7PwZTlH8LNMAWpfNrY
UY+1Kur1sUoKs0qC8N1O9AXQ1TdDkphSVYjphCj4sNsl/SUI6Hs5hVSd9yNu6JBYLMDyah/1kvEa
6ipu467eB1VvznHU2pfM1FijVGptAN2U+0knyWsKkGevUEqOoeXiA5VjfLaZmL9EvuXcznnMwyKe
0kNrZP/lOnlzLq4ukJtsrOW6GEd99nUTkMRdQF01frlrLC33kT1xu2viOjnSX8Y1Jk+m6XZxK4K8
dua/FH6envOh99+42XAmkQa7C8oBE9EmsjCD64EsCLCGyuaE2Ddvi+FKEeIUYPqECUEjA5wYeFVf
gM8N1siOgEaZN6d0CMvfI7GC2yCw8l/zwPSyaK7VQm7BTwQLigROUE/euxzydpdnMnqgDAY3cCuy
Q+hzXY9iIkzKsepv8L7gJvmp43NOhxBoecMoK7Sk2qalCS5FPjjPwTBGm8RJ0s1YOWQCjJ1uHDEk
t04szZPPGfcgcHbQrpHjg6B4Gh4BSMw17T3ix7IY8mhbNVv2cFL0dupcI68Y06wKJ8doHA42HU9v
xYANU3vPfi7731EXRxdeFgiOskp++9FSAxyZs/tpkO1Tx0rgKdtqRk6Rf1cmQQf4c7j2dVSuwiQB
OCG5+rgyahEz7Z7jqvYPbnOVQ0Q0vXr92N76XpsdJ+UGT0QvuJNOItz6FegOK8MRXMVMxWOTlltB
vo5Te0+8Ow3xv3BLvubolH62ZkW0N+mTuyKOnIuT6eEgaZC5eGGAmhFiaQE+V+9kfsXHYRRaexYP
740erXfXFOlnmdmd2SRu4MLhntunpGum95zesU/MrZhtI7eq7oayWJ5HZkt7ERXLfbcMyS8lq/yC
WeUQ2230TcvmsOEDEx9ahyizGyTE1YqwtY9+MkDYKfIZRgf9dckxamr1SXM1TyyJvLd3e7e77eif
fqEqw1/VXccokTLbLa6ufJ2lmPDLkWIW223TrbXQJ7MCM8+VdhbjE0RGl5deGmKAC7myLitPkduG
L4Esu4M9l6AbXDGvY8HNw2gXMkpvFbuordW+Lcf22ZnK/A9EluqpsVz/HMaR3EYxLpg0d5c7Db0c
6nqmA+Z4AqrP4KWWQwka95VNMcRpSK6EgdpxmS3xww29u49d14KQeq3iwc1h33F8TsjtGhJfTdBj
9vRHt9+4SQupZEK3TFcM+swOk1j8ZiMu3o6qhkmQ4smsvGlgCaecWBdyfelWW70aLtzuhuScjap8
K3EdcCDv0Iq0ZdvPke/bM3ifgmhf2VT5ecKhdgri1t7Dao5OU7tAfa5qehFX0yyD28CVFJEnutv3
xezsORrFR1o6nddxdIZqnduNdQ4auA/KEuMu8GzCeGlnU95kgYcJruv5hh5qjw4DkTf3os/A26au
xbNN+c6TqZzkWM6OA6KlqO/yyVYUombjjyDptXPyyu22jQA9iHlFUlFhBeJprKDbUvlw/QQ1PBw+
7RDwbh4resWYYmELLcTEedoUpv9qi0QX+z6pIQJQXPardVR48D13eonneXySrYflTtgQQ5OlDfds
i0g8Y2FdmeHKf5uLyLuNk94+Okuc3/KQ7N9EkZLZFAWHF9oFssdu6hJnLZiyf8Lrb5lcS2ZHdu8m
D20+Rgc3n8jS+yq5FH2GtaieUEIGE0bPNvsGmGIYT7+aOQcMYQ8lOVusAX88K1WEdIrq5GTN8Bx1
wt2rZfJu60Z6rzVL2FpVoDQOdNfHq7GfRswQJgZEbvO7qgMrORZJbVERMTpPOheC6T+tJeEO8GhD
Ys6ulkcube17iC51zMarx3OK5vFnWdr2IVq6EEKCwVqfivSZAVrGYaGwA3IHZhF7WeNAyNNAQMJW
YYYZQ4REGHRdYT5sIySjIYHThEQKF9hCPdvZkWpfTFNxYICeiXkT60xMO+i6dkN1QNxQ+7EirE7D
YEOAb8ET3bp1fulTHd+rBSsjzYTil2vpbjvWU3wIsK+dhmKEFQ47bgOCZDy1+A1Zc3GxN8ms7mZq
fm8oo6qP7OHz3h8pLlrSmCoybnyvvpPLa5x/WnOeg0TSTGrbpa23mYORNcD8RV6yyO1+6jpvf/Po
XB7LoK3PXq8M8CPeco4JY/dQ0eH02OiuODReMqaroRvQ6vpEzWiPTXFE/8AqivLFE7NnvMLzL6mS
aDXlvTw54BQe+KB1jwMDmQRnYT985Vx/upVnLTY7iSfcM1N+64enrQ0IqdcYCYZhmNVmdFNOk0Ln
NpqWH3TQt4xuv7xqTD+XWjTnbsCJkwbA3kbH+N+i0h2klGnB8J2nHvgvnrfgWSSGiowKpdu6d9uD
TGP1JFwMQyt/rqfXcuyIjdq6EjNvSi9+FjnOLebaEr8Vv9XBWqnGKe8MY1yoGa0rSTCnvlgtUywq
zNE5Jse0LTSOwzHu38zkLDM5M1q2sGvZ7qkBqXppLS/ECOQCcwpk7OBN0HCxVxRYU6VmRHganD6j
6ABirwJ3N7XPVpbXD64r/Hd0TYId/CqNwAs+wITuJgdBC8SJtW1oTXpGWQPgrjxny4AKcBiXRjxY
cS0frXbGgFJXfhnwZyY/+UHi30NMApAmHG6bQZoBAMjnqxUtkZjPkIpuOl3UX70lpyd8oUTIByNR
VuIuxgm3WO13JCaMjYGc0jV5jgpztEE0dxkqcj1QKs529UjrqB4i62cQzkxfShfqUzrOvMm+UQxf
ujqJmZEI3yMt7V85QfQvEsNxkwUgn+Cbrbxx6I7KcbBY5FKzrvGDkeJiTuYnB7ddlt1sRE1eMshe
x3rMtoNxuwfRtAC8e/uDtkHrtlaqeq2zkHB5EZKoj6KMFb0QEoNDQ1kB12S5EKSR5YmnQu1d87bp
Oz7JqdnB7kw4ATsiO/nRjOG8Yhpy7JsWwywTM+/FtGWz80vPf7n+jlOaBjQCdtQvAbJojqxDu0f5
oSkvovshzc9l7JKmBpR9mbNKnrD5Yq7k76HoJ8OlwLT0OTc6/YQME+yLtlUnHlcZAxwtHtnnSGXO
DldaKhXnR14qHx/wRfETmp68bRIHywrjIPueV+pdUydze6HY1r9BcLXGzaJShMGBxvI/sijsckdA
las+asd0jOnN9VcWT7wX30KTjAxXim7q5cErgzxCuvGbkxm8/oTl2brvBJWYpK7r+OgkMnuVtYgf
oBzBYGpc81NWEkK+Vcb7kptehk5EhTp4K2LM0EgHc0UmVBFw3ARoQlCE7lewDOa2GHHmEQhIfa6b
iwfHJHBibnuexykdSFs2bazRIRap7OFkIuS5VeP7wbtf5Dlqnq9JZouQUidRuDmutZksad+FbBsE
+WFMTp0gfb5YVfbsFz7+12v7xX6RaJsEfnCRrcowzf9gTi5vDAahlamu812fZ9NDVY6jvRrDmbg7
PR0wZPvUpYkqUkWx3NSui8c8rSMAQxREfJqkKi80VXx06NUv4JnpcuI/1xxssp/WG/QxnhZiPfhF
l10kZPrQthx38sTXT5M3yp1LjH/fiMX7MzUFxAQj1Qt7rXuuknF6D1U586tORPTUz4KEs82UmSw9
wtj1yAnaPbmeRiGAyz8DYcrnbrFIMNfFsNwsbkhkUyeQhvxpvuO6z8HaK4/M2/MvLibpRkGOjblK
aT7QtS4ehnAOXfb0gRw9pQ3Ptd0WlwBL5YX9kONeEOX6JpGeuxvcEmnSsrwBnFThYplmSd/mzsj9
RqiKgYEfZuu4rDEy502ESsQsVrKG0+WSSUUkWtrOs7IqQsd9VDWcOQrQMnbWo2DVM/twUiGaqlhd
AwbuhBsRMRJ8QFvdO/4S3M5zNv7qhhCcWemSq9XhGD44oqhIHHbJ9CAyYHY+uPMnx/Kme5wJ8msZ
Z/UxNH3NqSlN9jA025/JhD0RhaH8UAu4wXiYEWqUUctFDcGwnvxmPCCl4FAOYw+5hu36VVdTifs/
nPKXzqnq+xGhndJpUxavoCWrX0hqNCCE7NiBaq75pt5sCsdCpW5T6d1zf2W0adwqpOeraqkHUxEo
Dz5OJEpVBVWu1Prow1q8JRnBpJEg/1stQpuAYV8eW0yde5AnnDds3V66EFpjkcTgJfM2OPf4mDkP
q04cwaWUHIXtam9MNkL+ZMR/aat24DPY16e6qwjZyVGWG+rmy1+p6gKk1yra+Z5XvSDDF5inmaYc
Cq8ebxF15nNmOx2KiIzWYR0t+wBbMXphNHjIjzXhqdrCrNDJsdwmXZLvec31cYRYyPCXcOVY9IQd
JzM7ApO+y8zXZ7zB/oK3dWhhTeSAjx9bZV+pkIm/j0anbFZeLwQKXQt973qnQd2B5j70yXSL7jPu
IwMhB4NMuQnC2H7i3kG4fi7Uo90ClK692YaEE8bhk1Nm0Vsa2eEfOdHfHV1/CoQVU1LcWhdvPLDw
8yp4SXvf8WKuB370hqthPk71YkjfNda6qLn3+7WfHvKRlrkOaDcsAZYNu8QIPjM2hwYkPUWRSdEc
BtFBxSlHyZkj42C2DRN7frCi0T4bdA8Eg3l+Qs4kGmWWmQkEj3vnwn2vgF6k0mRd1i1pcc9xll+Z
8Zj/qCWMjrXMJ4pb5pL4ajhl7xx3kSz9FoM6fhh/HToNL7n3RucxbruS7TSPEXJwjjKPtrBV+PCR
d6npmGX1obmn2iyQMBFncerTvPjT2O5AQFkNh8mZ47su6nx4gW1Z7auedJ7TSfnbpkAB+SD26xdn
CjlSGvYVnLMlHgsObgSNuUWDb+m8p8qEAIo67A9rPKPqLukm+9OvQdDi0idwWDc9oZggs85Oj50+
CDJ9wwcGkKDB5oDFtQgM77mbo0OWkBEdWi+wwF2nDK1lmF/OyAb35FCsg+cX1q2XOr/avhpIzbpo
FLwwWTwmUaEJQyTzYx1nT47IcX37SX0Dy3Q8OBxUN/6YFgD7yukl61KCFwvkkqDJiPMGOHqduFRr
sZjiLcpb5l6dFafvgxcQfYzKfNwiiOhrByc6mZVZeEkEaJnBrj3aAG29b7yYOjTOP/+NuvNYshvZ
suyvtNW48QyAOwD3QQ36ahVacwJjUEBrja+vhczqesxIGmmvrHtQOQhLxcAFLuA4fs7ea6813DIG
idn00OQ9bO8JYXtMc5uxk9k135MkBftRBM7DXBFj05P4Axax0tBKHAU/J4eLEefTusqYTmBn8nBL
mx1aC3ohapdCadopl3ZczQh8yS9KNvRq670KImOf0+x6aPqxPHntDLkiFOxq6T760LDEZH+fQxnf
ZMWsb0Zi79Y8cNG+x2PKbRd3ID2yUtzkuoo8CEjKeOr9qWm3sIjb13Zy/JOTpnSr/7ei8xjHdorE
ux9Io6iW3vYIN/Et6bBJ0SSmhM5jop20zyvQrQYo5oo769myp+pOOqF9cY2eevkPVd3/a3Xt/yTd
LHEiv2SYHz7X0A4+/0Ux++ef+U+5rPcPR3uWdExFtKD7o6hQ/gPRnGuaFofQf8oN/6mXJZfL1mhm
7T/h5v8lKrS9f7hCI6W1bAS1ApHtvyIqJBzvg4TPsmwtLDo8QpoKJd8iO/xBwpdYdmgnSZjvI6Rn
5Si33kBotmqHR9xcPM5+SkB6PdefbGqaPrZX2QwiNDOT90Im9Gsx9ws7wNTzamM9emJYPNPz5RnH
/aOaT12pmEPaEGPtuL1ANFnj28CGab/6urP2/QTSHzSqe2Br/2hOMTgm3nzrSBftrTUhvW1wDc1F
cpWPjQMIHUzZaLcYJmB7u6XXH80Og3thDSBUKuIU0Rd4x9ZEtDGGhbUbUten9q2nfTOPWM21l20H
WIScG3iL7puhKXpKh7D6psPQ6oX0C20Xmq07ktaAHcfe5WNPOq0LcKATbvMZidC2ksV8ZTT1fdcO
5qksoGP1BZWtcGd6Qe4rq5N4aetMAt9IbwfPym8CusdrwJfexk40Yqw2eG7I3hsrmnL1E5PDR7LG
U9y27SMjCMSNFQq/zuuunIAZXV67yIE2pI3e+CzyjNjlDTzTUKDz6trPfR3UYNbxMXttAdDEAw4B
F03ngHz4Hd/lxM6QWn3bVCLZmDQpsLRfORHw6i5MXrIkBCBlSDIi5mBdjRiwnXlv9hiEMRgPvX7V
bGlyHVCq40xGfFnudIlUxfLyVyJVj3EKj3XorVU9MQOq3apdBeXCc7O57skL5FM2Jy3zgUTG+Pmo
3mXn4xuYklunBtxUeeOuJmJhNCJ6/9bBGOkRlPrGon4+ybr75seAUzl2v/g2V7THkF1a8BiIPPqS
0RqUTnoZ2QrvWqfdsTmaSO+0HqP4lhN/r4X1UtRJejRoNrKx5j96IE1MXYCTakiLMTWCKLaO+En2
JEdgFhmjC/l8jLNi4y6pO2dvM6AhJ3jtqvkQEgJNx3E6e3Z0g+gJCmatHluZvLmIDFd5WJ9pX35l
prZkfdZf5fe6vspDAAUOs2CGquZ2qq0zok+mBC3pJQiygBAxK1lLfaI3eRN71ec+ikgK0cd0jmll
gV72rQjLKMmFpvLYUC4sbEO13wnNYxN36QycdnDznaqMNwCNSnIs8lNR4lCdYR4Zgu5S43Z7SH5L
N3Xa9aa8FUF3l5Y1bSZ4gWOVhncywLfhyy9Dm/b4yuHBS1SKpYJNaMUW3RWfzncrd7WO443fm48j
8P50mJ+GCIxRgEHMDPIb1TlgrDroZGyCbfSqA6OcU0jbd2WaPHBNvUyDWwVv1b0jDYYyQX1P/egq
XegOmhC2lLUE7IfFrLiCiuShbO4qmqI0STmx8rtEkf8EVeUbWp/miXguWvhxdLuYnPdFyOAjQQd8
zdgeLmfrgf/qsnwT192jYLSzhTCp8V5CaZ4shb27gmJhm4wq0ifG2uXVYHrxvu8+l11R3PpDdZ5c
Kzl101RfJUgE2IjfTX6fIt+aXAyrAzCDjoZ7VNlXbsAwrRtCAAJx+CS5629r1d03vulf6pbY9Hwi
N7bpnSvfaPND0OcMcYvu0CGGYshhN+e+Zo5RwbDeytqoThWs3KiM2scEBQhKvzd6uP5LlQR3k1U9
JFn6kjlzu4ssAx7IbLonup6nfAjil5LANT8hgktr17xiv+bDRre/BcVtz2OxI3S926rSe5Rm8dz4
4a1tl9Up8Bx8Ul6KirM1gSYWY7nvHcjevpXhhpfddY8q4MJwMrmoGV+FjV+ZfXzd7tk75UgAHLET
mG/3TqfkysFYdkIRzjNeMK0jWRCtVAXNhJffzWiZZ0b6DzoNunOT36o29Ha0DcJzV9MXTZ0RSKHt
s3EKxTkc0cZYEEoIn6yYvt8GDkVeMngxW2nmGVGm2c7y/kjCAffcMr20w7Q/FZTKzOXBsLfOuy3T
x6gLX90xMfd9E8Ifze2H6robCJ8oTUxLmSNfh44JW4ByyVxap61ks27q1za2vghTn+tysIBKKDiB
bgeI3AjX0VQMKzNEPMqW8L3lXbBuYgKu5/kBZAoHhleFGJUZPDqW1Ziw/vvXBVXeeuj99yQmFEcG
wO5GnFyx+4nZbozhPAfJOJkAY2H05GhTt4o6nFUOSETjQMQZoZ45abXvJsHiWBIh5tUkDQ3ld0pJ
jOFAk0tMpiQC6Sh7yyr9kEcBiTsOstUcImtjVRi7p+6OpakBys/+3nK+OxnhHa4ZvI6TBXOurY/1
6DwFHhsjluMH3nhQMxCQAXNvg7cIKvZoInhBx7lDW4P7Du6MCy4ar926QVCP5RdccuGwuJWflVm8
OIb1uSxdFLgOG1prRph5scYchJxBhHi/x4fH/T9MNCOr6qGxzkOYXbz+VUYMVrCMg46xoRqzR6RF
xRJNjIBc+NtOMy/8iOouEHBzAkLDYcXSgrd9DwgRHWtWsImT7j/xHFeb2RhH3ol8HwYxhPtxaOc9
uLM67p/NVH3JnPwuczpyYp002aTMBZqasINeaP5VA89hycReN9zsQWn7m9SuX4jUtbAVVANyNvQn
WCNRabHl7m+qAOIRayfhU0b+yorG1NzyUtBfBHR1Yby3K8z/sw/fAxm8XPfMijZS0O82Y6axqZW9
OxkwkRxMvjed4yi/qwRUniJsgd198+uR5hr89ijmzc/2E1WhLG6MAQVUixBn1Td+QExtezFMDxAy
Dr8IzP3WzqCPREJBcjCuwzATmB4nkiRkg3BxEP5K6vk6IJUhcZ272GLO1y6slqH3FIif6CB6wrzC
MnwDss9jTTvIbxx6ssSC8dC3QXppI+bmxLDfybJ8hxbbbYyUtp0FnydXIco5x8c0QKsNSR/0cEyb
xqVQjth3MdDfrMbjToF2btxc3NjNeCuY1+w8+JzQlJpj6HyTirScKsdKoZH2kH7RPNadQuXiKaIO
Vf9K/RmfZhFcMf4sjpZhhtsyEc2VGbV3kD6AVGSGhRhXODtjgVD23kM4PngB4FOtgFnp3njwNO4F
I62/GmMIAlup+0a9EkECZZhB8Vrg/4j13K/cYuvo8Fs9zDO4fecIsuHGl4n37MWfjW6E1TLm64nY
mKnz5FZM7fRGdPoGSf3F9cv+oTRjONEY6dbopzG/8t9VguAjobVjC2c8+E3+4BJjS64FxdFSNYwC
ZQ+6XiYjPozrcCEp6U0EkE5W6bQSg3qSpY8TvTQPKV/Vzg/T+3hST2l6h7Wa5DkfztkfP1KK61U/
BIeaJt4w8MDiIwKcznuF7GpSJ/NyJxZgxLZPv4Upt02hsNhFs2qusMZvQUEQ2KM5obHPd+HUTeem
Gra5k2AFioPokLvzRU19sJETceZ9YRZXdid3SR08UyKHxyBPD+28yxGkPRfAQGa4GxcndL6bqOHX
7Rhdpwmc2MJn+sFAbDN0NPQ6Icl9SMKCAiotH5dAWae60s3FL0f1GE7TIZgc+OxJNcB0SN+iIa3P
KuD9z8AZjlwsI7QZuGppwPi3rZmQeQcEXgupL5BExsNItXkGxxGeJqgdR51OgK9S/xQ2dnkXyTuz
/lr7RnEe+zq99MuPGMO1ZzW7IQrBkgeBdcJ58ZoxtmQAZ6XnzhLhtpMYJQplvZlpGL01EfSJigln
Q5gOyE0jAXJM+Q2RY77z2NysQiOcjwH3azJp/IVWAoyLnUiRCpMnCGZUPi/BOY45bVFMNRDJdXYI
E9Z7D5JwnI3t9aAye5fgCGPQ7SUMY/CLZV6YXHxaieu0VQOk0VTcNxv5UqXeK4aQ6bEKu/gRsw29
1/DUEw63eFmIQ1oMkdZijQwQGOAZvmNKR8rNYp9s8FHai6FyXqyVZmsaV4XnmawI6jDCdl3PGbbm
oYvq84y8AhURqEM9jo91SCiB6tpH9KjR9cww2h9iGmCqCXkXAJrhhYvGdgCH0HWBt52V8QmP5W3u
+DY68Q4xtjRYo0PrwEgg28y04Da1BSzHjCsUXbnzNXULdXShbGTFUF7ROM02EQDw7cD4YltkzW2I
W39f2KW7DcOAYJMEkK0clPg0iOTeNo6UmnCi4pB3JWLuLdSP8mzxJiOQxCsPQ2qHe3wZjGIK2jAt
JWni/HH7gcRMovngD376uJ1L+Lpl41QQEGb+D10/sxPRu5lb7Ng1or6fR2w7tkAX7MjhUY4WeqjR
orghGHKH2FxvMyfUez34n8YGiTu5zOoqynA7efn0kvamvrYqfbBUDrkQVI0RuDe0AZc9Jqw9FBTl
rC/M68QV6BSEoVB8vUmLe4J2xX00VMQRF1/t0kHi46n8QiPVA2wQ8uU6XINUtJeANMs0CZ+tyAqh
2kXO0SFn/oWG3y4v9dlkOAXGmSBDu26DA5oYir4SdpjTYr/ymtm9CwISvRt3n/a2ugNMQ4jaREpi
gIxsBNwyxt5E7aw2vm8FlyoqPptlp64StM2t2YuHNgXeFwXC3TNAt/d5ZYljkEDr6hLjgWXKBODJ
MijYJ3mO8LezTVBWkEr6yICZawxmGP50e23Lor9x63mnR/oYWeOab5Vn4IizvK9NnBMQL1kd0tEF
b1YiF014GYx0dzeRZkddVnMNSy3OQYOk9mn0ywis2ZCtzNwEUG70xRYsvf1Js88rCX9/14WzbNNn
+nEMuLaVYRh3RWeQ5TjufSt1HzN3BoClnnLrpDs9XhekBVwX0QBPkAL1ehjuVB5kn2Iy5UZSbNd8
AfrFToe7IJTlNybwJ811eg3dYOtE8tKy4qO99ygw0ElFO9x/5VVfIoDJRsZbRbAMNTsiOHCcFCis
TfM6pM50GfwmvTSO5dg9j1OjyCUm99tjQr8hN9ziAaqfQ4bwb4FAJ+CYJ17Z0IzLot34Osju6eyc
c6QGvHpmsh8ANW0T1M5UvAjeeKLC25ikgD2ico9gHwiLLavQowfoZk2LG4J0XX5jbENOU2gepiK1
vtYxW9jeiK8LQlZJDbHJvnKxdzPPmp6BP6DeBPgBWq7jwwgJGo6PtErt6AI6yuN7xp0UuN2GSXHB
BfOBGlMB0O8qxEGU2UsX1PX11PrBPWbQ+2K8c2YRfhcLgupb2ifyFffNuFPFmPJuJpkO52Fzw1R2
hzdvgntG1nWeNdZNCSQD81RQ3XhplSBNidOd0tMb4+TrYM7jvT/icjQx2YwsYxc3SCBADcXByOrg
qavaDkJa8tbnubUXlSIZeiAXCSMSJPkK2cLgy+oGj2F6rvLoexXsqfqGZ9yEbIEd12CHj4sudSJS
aSeUpmYw7O2i5IoE+ykZSMZrk0uFiAaOZbxU5g+0DcL7maLQdvEY1laBKDMxFsVShIa6ZkjTIf81
l1G8L0riZivgygGuSoTPjLLtYnCPYirh5diy3HRdQRQeOpBjoYPrFiIzns72ktpJutUN66Ea6Swo
4uFlPoJYjioAgpER3govO5dZ+Bx5qbv37PTgkNJ+44PbtRDNXVpb1htbQeZg3GLtXPTy69g10Or1
B64X0VphHV9M4d422F1vB9psCxpTHLqBVCGziPAdj4s+oaOFMMQ5sjj4q20WVwc123rrIF7aqQn+
XoUxdWVPwnjCtvYEUQQ3kInCrnRqrDIJbheV6fDQUtmvApqYZ4TSI20ANM5kNlBtFWfHTfTG6DKK
xUmsC8+VQGVls6noIcB2stQ1Nmv8RYQV71AzOHR9GF+x0NRn9D71Nm4qzQsmPuZTrS7I4TalTwAI
BBUUCgj5ffqY+6yDW2k0HYjN8XX2/fi5ymFctVnnHGvZ6M1UuOOhIr2iaOJ5qzA57rrGJfzUT7Yq
W6Jl1bqo54DZDJTporsObfslBH10CnDUhGl7rasqp38U5qfZlNZ9U70VE2E/BJstaHdpnP/4gfrE
OBPQnO3JGqj34s2C5H4V0rGhoVoMvIW4EZy+eAihoncBfRPlZVcWGIdVbtNQFAHYODU7NJpKPg1I
MwtPOFpqUzTmDmOs3hn4+RDA5bRP4pgIArb4qedi7xmBPWdZeppEpvmQvYbogkBXuxOMOvMlQ8fF
mRGMl8zqIe0Rx86jdcNYeGvawQzFXNGzcpMiO/hueyvTdqB+EyS0J9OxauQXEl+m2xInzDrXvHqn
xkL0a3nFtQDfJR4S6XVnw2ac5MDf81v9ggJ+jWAm2Nct7LLaRKhbdvZZTk50RuSJep6/UKHjIrG9
Jr7IqU22ATpwhFLt0K+yEuDpZLIwxWsQ0bShV3li21dauO8+zZWNTzdo4+C3SmVvH4Xbe+e4Irk4
p1wnBTeAopo1n+wWy7aXkIaUt8N7YFj5vsjHTVIZ1t6ZJrR/1cLUNpU62stdw8jMfKaLVqa2tUpc
oJmuYQE9grkVID26CMttX9BqrWcSUdKm8g8q7z1M16FCS0CSUloj/yr7Yi3NCRDsogfVgfmJGKL3
Oe5xYufi3mHisQWdRMXunRBbjkiOWbGKBkdhpNv3uUGRabh5d9FTzlPaFrBN1UNJXpyP2Ne1XP8m
65v+JDUbsbDPq10iScRpnYryBDLtpQ/ZI9dtA1sT99WJdb9hU2vNtEy6cLcigLHGON3OxW3Q5f09
hCJ67lV9M3hdf8OYLeQbs9dZTT9n8KLb0IcS5NpNeEXv1LlUzmEY6dp2WPOIQhCfMN4nVxPi/4ev
ge9lhxxm3ykKx11ikuMYuPgDcT26l1Ls9Zx+D+Iou5kY9+2dYMz3hnbGRzGwZhRD8cBA/5F2Hq7R
Qp882xwhaxtoIzQVc2aXD97MKBVzEZUG2sIVHnTaA9lof2IDsXX88CvJ1N2l1Yl3V8IqhzOGOuiP
f5zCQgP8Vg63kx/uemQMB78M57cW0Po4AOFePnLm7iOdhE9//LAH+Lh4C/v5LoiTYGsNpUBiQeEc
1DhAAMLP+OW79lKmHeGqtDZWYzBkG1gF7cntS29tt2zHuUW2jAPA2Hpdcp35xyy3zWtjThOYmRTS
f/xdqwkJrYvg4MXk5ZpJc3YnBKHKnT1CTjs0BK25rhiIPLjvVghXihdLd0uJvk4dvj5fSPWSlhhp
Kbrzq2TCkO0NbIHG/EVjacFhXjXI56rHGRfqCV35kzdX5g1IsGrnRrvYc8UT4taJyc41ZgQDa07S
0OXO+GIomHc5UrONk5D9kSof5HuX1TtiutDCUB3j9uw6C8MlimiKpuJmyguD5de9kFqsb4MebK5v
2oeCyPgTnSFrVaD04Qn7hAapvIN2+G6V+XCD1hkhz3D2ei+5Cbuyvm77Wq066VtAr5tyzw1TbkPL
exQIl1fuhPMt8LBIGVPk7gJhlFs5zgR4xaTFDVq/Ao77BAA0uuTTcEGe510CYLJzlIcUIt4BwfY3
st+COzn4x64geEsPfXDKmD+/gopbMbGQbXVIRfIg6BGe//gxhEseXQJSPCrVORmpBYMw+dpCB7jM
YrhxVWW8oBbeTflcf8dUdwo7wQzee6KfjSmwwK1PQ3c6WiAl+wLrDmUpS4oECtehr+iRlMCFQq5G
CAOJweWCHK3kwRlpF6KyV2wDXhVarHOUdcQtlnl1liHlE9uLbetw0QsDk37bg3+VdXp0KxYCc4iN
QyxbbLMqG9fmIHbOELvn0RDdluZIgomV5bocC+ZXTkNJ5C6W/qi566YUekEXv1qL7wVFKNZFwUsO
leLamiAijJRsqIf6o5RXysMw7HXOFTAsacDG9BLzkawUeZ/i31hFjAouRk1GGL5oppOmQRtnHJv0
KNv4yDnz/unrcy4WcnSbWuvQcNnUBOUO/CEk5Wyc7l1UqLuAUVxFr2stnMV35BrPhsxIW2jwaTE3
Qkdno0Cj5d4dw7jEC6Lnz/Z0maHf0sHAF5Hfzby/nhXFfz2kBWZwHDYiaZ4ziypABjLZRbaBPQl1
xnHoemoQtDSqI/imyN1jVVrGOfPNEDXEImOk9uuQv5g2wwMN7cs1VHJCjNPtfJQTq0qVjFrsZNqx
cF+bgSnuog7RR213KDTG4KkYKP1U5NOiwQpHnhhYZcu+VcpND2mXEEXBvOPo59WWmQDKTbrUhi4+
hTMBO0XRW8dE0yUuzYEY135a56j0t/T7Ktj4IWIgrcDNkA2RVPW0sbEHo9Ao7N3ihoyH2Dl4k7op
M2m89BNu3glx7LXhjPJo8CLds3VKd32rvxJRbCQpBmqr3AhZlXedC3SZrQVGSHfHLKDaejb3dEhA
PEsF7c0CzffGppLcxGMebsJWEOYBb6Sme0YQ1bhUKqpowSnj7TukcfcV+9OlTMz+EZ8WjosReGPe
qsV8GraHSOpzQWrgNYhB3sjS9na+0fe7Yuo4lj+U5ybNSZBjXb7zkDjeGNlcIYec230Stg7v/Xnm
nvV56cTx8+RjvMlM58v/F/XHVfSlLprie/sRm/Y/lj5FH8kCz/TH1eIkgm/F39hq/6fu8s9fcD/9
FEL1X7/gT82I9v4haUsBpxG2gzZDQDH7E0SlrX84UksNxNmCtYb64/9yqGyNmgQ/Bog1Cz2FXlhN
/8mhst1/uFIjSvH4qbQr1b+kGfmYeK9cz0K24pkgglCMuB8Qa4YOyzGNhDyqRhfAndIaU7vOnIXL
5AfoD23sUH5u3FuOQyRFIwQ1R4/s8Yfrd/snZep/0UW/hbHSNv/+byDj2BRNQZEfv/77vyn558dA
Eot0Bl2NXoQtPwhXJG9zFUAUPHYR4XCG/e4oxAW/PsZfxTF/HkNatg2cg6XMVh9O1dfTiEsidIjE
oLm+0l9//et/dgo//voP2ptgmIzab/n1aRZizU9suVEIan99ENRKf7tO3E2uYubB9lcCSvvxOlXe
ELCZip2jLImrMqKO/OKaWLiYAVLt+v1vvpYFQ/bxa5GOkJ6S2oaQ8OFrGVzWeV3SDsSEqq9G0y2f
7NSS17ixysdfn9nPvh3XshwhbIWo2/5ARGvMLktNtv7H3o/02nCLam1WpO/g7KEhaoNfAar+60Mu
F+uvZ6dNy7NdV2B8k87He7+jCxIPdSePdUFoRm48t2HpcQczPvdE8IiW333L4c7sYXvkv7kZ/363
aNPGRwOGbYHAebAcf/wi8xm8Ah5h4N0hMpOiH98xyZjbX58gi9bfThBhGagI1/VcF2bdXw4iGSoR
p1fJI/lFOwa8CYCZXx/hZ6chHEsIjiH1326Q2Jxc1zAjeWyKIb8Z+w4sRBD85qb/+UGUzVMrbVeK
D9fKa8OMstMQR+x6gMLGfafKu//OefzzEMtH+GH9mWqs5wT2sQzW10HbvI81s4xfH+JnX4ZQtu0s
PE3H/PhlAIildbLc4HiOiDXTCwyhD/aZMt/RT+24RcxtqHTzm8P+/bnSpoCAuBwaquHHFYPevBkF
UcpzNcIOyGnpPvjDkOyaBAd57pTVU8bU+vzrc/37uoE018ZRyMPMavtx3ZBk1cPIKOQxnaZrJTCN
ptMxLszffGs/OzeH25oVA06oJT+sGaUuEAwx6zu62S2G0509yv/GY+o6yyuSZULKj1cv8U3ZoqcS
xxlt24iQD6xAHoj8y6+v18/uDWUp1/ZY1D3vbydSGqqrFSh/33kh/wYb+W/ugp89Qj8eYHmv/HB/
J46LrQtOzbFws/QQIARaeir1b67Wz7525S3lE9dKYMf+61FM0U1JJThK5UzBbZhH85kVdbzHZm8e
f33F/qBRfli8bYvyx6GfyUvD+rAoGE64AOhY21qHhjgjSv+NoWuPZFMSGt33GTG10s4fIqnQOuTj
WMNiZGv364/xk+tqc568RUyb9enjMk7FV1WuVYtjw452ZWD0mhdBxb9+EAgxmjsDk6D3EYOrRVzJ
eOrFMfd6+WliUnqchd+c/vWjOBr5MiUqO72Pq6zjlnVo1q6NUYNBkyOevXAIf3OD/OSBpZr95zE+
LLPBQAs8zzhGryBj+W7JRH80jPPYVp/d0DwKy5e/uXg/uSd5qhSVmSu5NT8+WoC4ReGHlX20OnHq
DXGI6s2vL9xPHt6/HOHDszUxbEfbzRGkLpdn1xXXiGYJiCtyXF99SvqK6Mhoiv10++sj/+zuWzYO
tklFiMXmw/u9RuyKiCcnqnRyDOS9MB1ii9btr4/ysyuoBVxSQisWyfuHp5oOEdkrnuUcwygGsTkP
7ZUAE3OsSTn5zVP9sxPSnq2V7Qpb8mT+dQEZRGyRcujwjhxBsA5m8AXHRPCb7+snBxGEBlFkiqVi
0R9WjiqcJSHLnnNsW9uCdWK1Wwpg/ze3+k+umuBaMY3Wtss8ZXkUflxx/aZpht50j45V4G6y0NE7
M9mrQSLa35zQTw8FcpuTcZez+nDVzJnWikgLCPmBcx3omyqpL2X/m3etsH563X44jP3XM+pwUfUQ
3kirFIu80BZg1qIsYYBBrGj6lra+voRjgXOTHNn4timcCvpEyrhiMwkApYjg5va1zpZRm8tMZl/H
5UCaW14B1BOdpVZJ3mGjSempzGtXltJHv+7GJ7fsrPfBj5gn+LPrwVStemYMNQ74dVri+oHzFTck
NU91CqJsCuu70ku6hzEe/HlrB5P1pH1dtZtCFAxlzClprju/qm7LuPbgLjLtWTtDSb7qbAztOz0o
+9RlYYEiI4i/+FkWZwB4lowh3qOQGbFz5E9xOsJDs5b3TqiU/1YylJjxsOYR806T+W7Sivx2pMn4
Ftt++Lkey2jXdRrtqoPeLdo2HlY+Rhl6go5h1xnICgtew2q0rBgRxrLnHpfdty3nDuBZw0BzhMCP
wVMN12PpmYR5aGK9pjxXW8tQ+X0SxQqMyFLTtUt1l2iXvTxGv2PstRP/T1DDX+hQcc6AzCevat8Y
K0SPBvKnZwAXhAOHdRmzG4H/4BVhd5WZmD6xPgiM8TwhMG/bbYG6fjsEoXfrhVb8hCwgwQ4Vaoxn
KSdA2zRXCBFNmW6z1oUJm8zm3vVCU6+CUHf3ZWrIqzLRwdkRIKLC0Va3iINJNc2qHljzOGHKWlf0
fpekv4z8xsgs5m0VKN1upDQk2Xu+RJdNYfZaQDQGYasTGrB57VdfkkrPfK+pv2lGwoGYiy/jxRxG
x0ttjekFGDfiDbQI0VtduDHoY4mcbSNyKd1VLaMZpKNpTGJjAbRBbz6TfbGKTZ/BIgrb7EHMdeJy
osVo7aPIJ4mxa/CHQUVgwgpGqrMewqk0aemmnayPg0SDsS39VBCbqEB9kaLDrUT/W5jp9zRo64jJ
ZOOYN8qKhzLZVjNJDNBQvVA9GviWH6YoRYQX9AHUHzu7qUd3uhlL19uWlp99DueR7Bnakc076q/e
uoFYhYh/ojJfy4WwbNFspf9diO/Q0IkCHZAwNx20jsIgBsgofXtVVxYs5EUDlvuy2zPEB8qJU2Xl
YkHfVU6MFDdwcF1iJMTGiiqf7jUPIxnfsDDJlnXj+lyxn/nGqipplQfNfWKN3Tbu52TbRGF37OOZ
7D0U9mhyBHLIpPPqDQNydSYSM1/HKZGVfQ2KAc89I4Sy02Tk0cLP+6y61AEtqdnXyZeWtvpeyTx7
iVonvzYLhrhzq5t7pycEBMvqsC2VYucuzfwzIAtvU1pj9Rn9Y/Ea1ulNIUb0w2lsDCcnC8WhUKm+
FFXgbunc5WvAvyiAMUfuhmp4r5u8+aTFIugI8eJ+wl5KTjADy6+mQ/t58R3f8IFQpvYSkjguPWBC
cTbvCgPgphSmuKkiwydkBO6KFwMKIRbINDbBFKtPkSfq74Gv4q8dbOLvNbk3w6atJ9yvsSrTV8aK
+oyjNcMd65bv4MuW3L8wuLGdLH8ZatmfzVJ4q95J+u9+aOK49pFigBfMscvGNPxBsW4jsydTa3KQ
hmvL0KcAafYRuosNLpFcwKJvGJVLvyZlR+bBZkor4gtdkRhPHHBYWZlnXbtO0GI1sqOtDh3nC2wN
IgQ7VZGqR/JaaEHeai1JIK9gm9fP3rgpajgQNrCAr30XTzsT8jFQHjfJUXzTFEPPBmjWK5y3kqyt
pyo1rTvyrXMTtnI13NKki06VP8/IfpcWuZs0u3SwZxxhjvEtn9Pgy6/Lm9+91j6UA6ppWBKQxB1r
XptGTRmvXeAUvz6IJX5S+grzh7fn8jF+qAcMGJL5MHEYu4/sgWlAwMxAFBjWAUE6K1/QQ16PGVLt
XQQu5EmH4s93IWmcfu+niMpEi1xjzKuBP84cLNhW6H9OzqwZZnkZ8FIwy9reC66Zty7Zeh8pdABk
LAYZSxKoM6SeedX2GaitkLdy0EsU4Fz6AD9gMoBI0HiAI6PM7oiUm55VkMz7hlna9SAGgqKxd0OH
SmskMdHs3+I/NM8ii90HFZLYmHgYrNfuEPmIsnOIsnbc70JHGO/YCTqBRDqVW9xR0XEwhuZLaRJL
OGd2vVXJooSaZ6OqyImsrGJdNUGu/oO5M9uRG8m27BexwME4vTp9HmIeFPFCSAqJM2k0Dkby63u5
qhvIihRSXbdfGkgEkFUpMdxJmtk5Z++193U6Nle+pOt01pqzNFJN1sLkUtjVAuYill79IatB+8g3
e1OBLTTg6s3vqA5z8lWXZtDYgRsFaYzhprVJzaQ7FJaBIh7fyeihnvd7t9inUmC2c7KajEbdAvjD
NO7B1FG1iZxgKr43QFQPZm8YfIa8cpmfW9030B9IUW1M9Eii4o2v3P4KxiAbmNG99yjz1DqZRj3c
V7B4TsJrzW++l2MrDJfiokcx70JR+U8asfiJM0y762xLw+8fWoivLrD3+RrKRCf7w+gMb7/MqTwY
tHc280IsvVjYqCZMLyttMLUkLnvHTY8jy7X0tm2snyi67FefW3LCGuFc1K/NkGDKcJ1fd8jqulfS
TrOHHSeCNNg0jQU+jjhD9wFMJzstxwOLIcBiWz/lr724bJPOxfpz3aNNXZCgMI2MDBC1WjGD+sE/
6MqJpz8co3/3dvIy4ZHlsfX+Vr6F4OGXpK88xtpizxSQCX/7h3fzd8dnSwQ2RXwYWH+ropY5JjYY
wNihbpc26nwc6z54ld4Xxh+u9NsP42IeDm3BqCP4VEnNtWDkCZ3vkCqIr7ROuc1d8N/X8b5wqAIo
eGmPfG6MQDhpMAMllKNlKC9BtiS4xzMHYtA/L2m/+dr8f4+1QmGaf2uNxV6GgQICz6Ft/CfAaXpt
So4HDuv7f99N9F3mZg7VFAXO59EAh1x4v0ZtHej9EmiOfJqyoFujj+z/8LT9ppT3A4tJHU8cc6jP
V2JK3pcGUvoDz0tHXHHQHGE/PQ7LhDDTtVdzaZIVbTrG/+i6NLep4HiHP5ekvIYunNDBPIhaeOAW
8/BGT0gd91VZWs9pB9Mr6lI9ITExjNd/vo+/2ZgI77rOIR2Bc/3zQxmnlhWXabXAcu0qea8XQk8Q
g47Nrm60urJgSXXdGmP4x9fhN08Q+TumK0yGIHSKP9WtXSYHXFk24j6w8O6ucUfZbCsnJWSpz//w
KX97LSKuEJV6117dp1evAbTdyULPB89R3RH6LGmNzNc2S9rf/vP3+ZuXnF695aFuDmxe9E9NGR+q
bD23OaekNLuMXRlxUF//P13CvQ51/3KWCMJx8tM5mw5jeCHR9dQ2+g8f4ncPxV8+hPvp1rC6xKLr
i+kwEVSrSjMCyMtpvPnDc/+7u3IdTDE+skEX2J++KzwJmQ4KqOiz8tUFdZz3OvfufIvYP3n+5+/s
t5ei3+MGPAKBLT59ImxcvlTxVQiqyYrl5LEYqyKz+t0CCPPxn691/bU/9aYDunIM932YDywm/3l/
qGjTwF26CeFJiIuzqKZq43oLLQrwwvXRmWt0h5VtOTtB1q1D6Og0/6GT9rdBMQMRdKUmXTRWTX6H
//wVMPL6pSAWBUFojLDFdY1h2xCseJlSD297gTHzDw/lb68YuKbPFINp0+f5VlUC6nMcPRy6KTQu
RBd4iKDHbr6ZRdZBmmjN7//8Lf/tRbtiM+h6MTNm/+Hv/s+POLiLXafNOKBD9DcBRES3mv/Q3v/b
Q3O9hG9Cw7VFwCf79Hw6dKxwSQ3Dwas5dvSiuaRDeWjgPfzzR/nNd2fR7BAW2hO6hZ9XQhCLBJ/7
CpXXFOztoENLaV/DWtDo+/t/vtRvvjVUI5wPGGihuvjbMKFB8zWQ9HQo+6xgd3PlKcRZ8T+4SGhZ
9nX27HifW8Zp2hYgn2aqUmxbOfN7rH5Ohuzpny/zm9sTmoJ5hX1t7IefPwtjzbyaIWId0m6QGaYd
I8a+Do3vlfYuAtY/XM3+vCryiQIQL1f2C5lP/Mt/PnFEQLVpnpqEXdjdiDXG0iCP+qyZb2GfOs+6
oesvyW4uoHLjKcn9xPoCFap+qtF0b1SK7wUMVIgWXJQjnRRpeVffsLtALseagF1DeyhiA5onqLm1
LyMCmgAO2qhiTIwk+CrdoQr07SQweBKLseiXjnr9IcxNJUuE6HmTnGW2BBdw8MVd3yIL0TQdIDnk
jkNQCFjACSA7XcmILANaOr4cQ6wuYRdfMuT1e3J4soOE771upPEB5inbTmqmPMMfjHTTD0ESjBon
P81Pes5JlIRx/6IrUg9WwlxonFqQNahRBJJBasra8op1IxZJZRgu8z7wFOGqK2CmY7kzwzrDqZIs
jn9JOjvZW0lIWIqFOmLbdaiBygRdaWSUBvQ6uQB4T21CUubOucuJoAc2OeiruxyNoELomEkX2kFL
SM4wENyMm8c9Z/iO7wJlec+1gep5dAJoawkQed3oOErMuYcU7s13AXawiLrSf0YEUkHairk6E9NI
F8zkowzS+7uT8BeqoSFeDGOR/QDBK3iiO+ztGfzx/QlQfLM127DLSG86torUky6fvTtBI/Ru9B3j
q7Zb7yUtmxrrF8SGDEPCfZO26icL53ATirLIgEZ2xYeArEMrth6TsP4oZyG/lMIjioDIqlBQOo7u
jVzkaK/9EqRdFfVxJZZHf06y8Wa+VtXasrFTmeZYvUt3sKzjNISonkz6g+nayeRETgTQw+zoX6t8
Y0qWr9SNmQ/SuyVnENnkTBralCXlrvvVVvCuHQbxq9kgf/UdDCs1V11pFA/6V0+CB4z+RPirV1GU
8Kmi4FcPAyn/9EwKPJ0NSbQLdaNaBgqteE5uqmsbhIj5Ci+sCOL7Wqrli+Bt/8HXPOxT2vqcuh1i
sRzZ5uS25dDYm8p274ZZx+1hCrJg2ujBql88EunYdgpBXok3PCQ5umnsl9YTQu78OAxiuSxGgVDW
MVX9yPLQrMD5zSeLzkMUtBn4r0WUOFsDPaI4nnuJlaQdyHywu+i6cu/KxsHPKGet9+QTNSerwlvp
phjr+eVRxiZDO92PgqCDUQ6GGRVDRyw19FkX6Pw8vStnxowXY6XBKlUH1VdDDsOpnisvXOHnHomb
J3OGLDZ6vuYqr0I8N5WtLXpyfZY/ZFYcfpVdOz1ZYqrPOR03egC13RUr9OHuftJEGq6JmbaxbZTY
H12w7WBn3LJCXzyPkHOFl5YbD2C52Iupn9/NQBk32uSBXxl17NKCN/v0gaSL9iIGKjrDc/KP3JbQ
bMy+C16t2qQiWCQ6lSffM9Oz3dXEshEZR/dcGkrBq/RN+w3WXYXTw1TPpoJPtpUjeJd13igkq7Lg
w2VVW/5kJla/ESw0lesmhs+2IvEKZlHnDCYeD6HTb2Cx7Zg4HT98L93G/V4WmE1PugfydJqBhMqt
Ufs+9FQmlG++0+EPWsi3GfcyHYhH7gHJYc4wnuvOTe96D30+ffv+MRhdWW4av4BR6qjKtTdtWuTw
nk3e3SJME5x1yRLP24FTi80Z2BsJL+sIgWtltawnvwvfpqU0fvaDwF5WZp45smDPfUX564yXdqmH
twWgE16djjgnkfMnjnWns4eaNyrcFqmfHAqkdWKVVgkc/cKzyM8uZDIckAIXgIerLPjulpBOI6Pm
+GiIdHywlJXehiRzpgwQiJBeF+nSnwDwhLcg/sIHldr1jVhUhzBdkd5Y25wDNmQV2UwgwVRmmyro
BxXRTM+/KmFockYYO6xzRmA50ZTsWizYubP2eDyvmZxOF0BzQJm3Kf0SkJZDFxMUGPAmFVXIwiOR
VZkD5q+CcJNPmRCrtp69GbCfnPY0wgD12MUQP9VxX78XLbayfZa25XJND2EYoif+F6gDw1ytbcNx
3gLYLozS7O7L0Drdzykxg2pt9HgvMRbkyYuFBpEYyrIlXzMGk2Scu2EwEKUvScueqfJ6isbayOLL
MsQ2hOrBGMlJU4zM6jBVt4XVNuBOR+C8AJS7FCyMTkx6dsp0btoyvnZKJ6c8JJ6W4W4ZQhDHtk3b
9ra1yHVf4+inQUw7FFbhL393azY3poUcXIc+PBOhhAZdIyT7fYoTiryv1pjuKgcruTVV3QvCwv4j
YQY2r4p4gv/eDaXHEI+X8CsTp3E1NDCOIsSYOChqurDYk7V/WpIcW6zOS3wpixGSrRPKfFg5MtUd
Q4mCvn3LGzRHybg4a8MP2kO+YL6HpZVbaxFPDfr+0iFb3pE9iVNQEiHxiGlXth5EHKEyh9TPkr+M
Blmy6fuZpytU19VIZibjMBZJWN2+qpttVkGFjSQkynEzEsqW7aZWzPva9BscuqEnN7NM7WbDJqPX
yizDZSUhon9f1OKcuiBA5khbdZlWYe1hyK/IjNjHU+EWkU6FCWBRkGceOZMU8mjNg1zWzF7ndxly
iDCHvHqeAGz+cAsdHEwjrF9d9+pcF6311cGO9qxNwzo0luh3nTd7G6ZgcrvQiP0ZWFjW1zIoy3xb
xoSERgHN428jzzceyaEjryMXDW++734XftKBDgulS7iIWo4L9cdh6jXGd/IqzJtSJ2LN29re1iGZ
ioxSyESi+0tie7MA0miZ7zz4YcP+LDnyEW3XDVv8Xt7HyJ39tgSuz7DGJCKvLMT0VA3TwBArVe+q
9FjpWWYBa5Wme4zhR77aHn3bMcjGHbMcvQBn9evbBstlsUrH3KWsHG3GdVZZPhu1Ez64ue3fyFbL
Pb83QsYKNcR7OpB7yFQ9K3Zjhv02Jk/yrKyq+UF/iZGA9EkmwbDnppdZBfazUCo8J7WbfW+LTu/G
ogxvOak03/ppwUhYzkvP7C+Ns/1VN3cevGS+DpjK99zR9SWtR29nh2W3D/G8D2vs6mH06zz+X/Ep
/+/sB09NxT+fHQrXC31v5KyyJO3//wh2Ryti/6Uo+ZvxAGfRV/VXOuW//8C/jQZB8C+Gimh9EeLS
4TCvOpB/Gw0C51+g8K9KZ8gyyHVd6s//DaeEQOnaNKQD1IFXNcy15vk/TgPxL/6EB7vSRCNAJ+O/
irzGd/afpacvuE7gEN0kUFvTnXD5qH9tW7WjV3Z1WDm7qbsPFq23QTUHcL2xjy+oA9y2Gc4l02HE
DFdxGFRbVsBNM9ek1Gn/Dtw5JtAM+LM3G0D7HBJX62vSGzmRIH+r5sYrONOPgbYi48o9bsAQIkUk
sRdQ8alq5XTigLVJy8S6lM/ZfnQAycsWe9Eo033j9FDGLLs8laXYGtKETKznW9DvGkrlvEATsPbY
zH8w3XefZWV/YOtZ9cmVpewtP0oCxU9SN/5pluyzJt25cgj37Dr8mOZvhQs1h5joVQc4YZWBOF41
07SG5olLLpZ4+wm86QvzZiCZni2xciH6wVGK29eQ9vCFMzed53zbYGvfYITiW5l3FFzMz+JTDUF5
X8U2XCnlQC+Y69c2Tu7H5cZKB/OOWTrLdqxAnenqdhBFGcUEVG7pvGH+Hxyo2mZ+CQGEY/rO7L1J
vLgiARVth7VZunhE5AA4DwPmuYSmGMzZuG5bwpq8AXJXLGkwpWmf7wDtjr+iije2hnLtQaDcY1JG
UoH0+UjwWb6eZkIDmbOnZ+nLPnLZW1eWMyQEnZg/dO/JXYDMZSXIhzhPNUhjJ/CxWfmZ2BnE3kZS
Ju6uQqNAIFx+x/l5XCtZW6vSI9kJ6vzZjcNtg6XtTsymdYeg/HuVhf7G68Ue1IGB53dB9IXwa55B
7bfxTJiq47RHaVZQzMHLXwgcQgoxc+YtFf4zWcgvRZYNW2c2HmFzQZSxknjN0kZlEhbWFnF8vscX
Fq78hZldN83FjdGUH3bTzqjhF3643c/Zzedzm1PDgOtLpdXiQeTEP/rNeMaHHKVQp/aZCWSzrBAp
BIRx9TOgytgkLDclbKMqiwL1+8Jhpy7SQ0+q44om9DcPlszWoQy/jjz1aSJ0ukA0sJUxsItUCdLs
FuGuvZj8vDBIINkJzlSDByfbUzGwFIQJTAWuiYnLdNaptQoU1Wts+u0prThwEJsmNi2c0NWcOMMx
tcES2X5yDsl92lbagL5uEw3DHmtFBSkRa8udhy1lOFGMsrMI/UwvEMAWiE8q2MM1blZNuUotSmak
1IJ3G0Z1XZXLGQPtLTQL7wifmk2rEefGdL8ls99tx9TXW+nloAbIomA9BxFFMVbE8bTXtWmcIVWs
u56OhlV76gNz3CrjOeqZUf2UA5EwS9l9FfP1QKbM4YSypb3JJu+jzqdkhzO8eqDgeKVAIApl5Rte
eLGrIL/ElnJXLhijfQYLncglECdk0Rq7cfZeltIyMB1XMgqK6mvSKfemuSJAAcCfAie7NFmfRVmP
0lA6zYPn4d8UZM81c3d2JV7qsTtPiWufpcr8NcBpomCY9dMIupsEsbNy3IuZUFIFHkKRkecbELhM
A2HXWHfn3MWoKed07yGXoGexZTBv4ZYnwiynktt214a6g9TDyf2B2uMJXWXygBcAipIs4o0HI6ki
vWLfV0AIFyLcVi7H1B1wJajxVbYbOkj0djhAbQsMYjRcxuYi8wgvKcmOb19lOc3nsmuezFEJsJLt
fV028R3oFLkaOAgdEG9dssa0jjRD9GmMl1uaCrB529Ldp830Nbf64QlsJ2zEY2w3w0HXclxrSzwN
VIabcVk8gm1kQZo69alvoamKu/C7CwLsgGe24h7wFaSFHE8M5dygubeNgECK6gXpYfHUux8QKqGF
Tb46wi4stmERfikGmEYwJr6NyK1x2l+zK1n5N43VcS/pKu1TMlbhPyrqPJGXHaQke+0U5y7EzWnY
PDvSQlflmE37vjjmSzMRjuQ4oT7Rtqi2ubLCE6ah7zk5yDw0bXUKRnM9DqOL99ZbVt0Qf42TRN6F
Lc2z3krWg9k/k7Uw78OOdK6kLkAjt/jDie6MJo0uR1nq+5xWTzko+IU2hVgQ9NhhvytDd08+27tB
5baHvxfNY+2fM3UzpHN6zABdrIijYLfxZLPJ6u7ignre00sgAqGV4JXlssflmxl51AfEdMLzujYG
SPGFG2OjnQPVaguT9oemUkFMEGy8Eq1E0nrhza8fg01w5BgQWhqaEMGI5Sq33UQmGzHVsLbKmQOz
TyY8zlZCm+LZAB6UM/uoKrZfrRjDuOZRNa7aSXtpuFcjGrXaQl41gVNsQG1CDTb3dhy8tp1TnOK0
eANWFG/qYId4pQDPxEQWWsRuAUS2S16LwfAuYT4dU+OqUDASTgrSsyKPEBC0twAGw64otmiXI8Wp
d+O53Rv5OkbE8r9sXJN4kJSvZUsY5Is94D2DesAIL9Bw9jVfqXk3g3LcI9RvIq1mDsxAS4raAAHs
u/jgoSfRqDX2Fnimp2m8gHPoLLeOhlkYxEViBiYDI7yJm49K9POhDgOx7srA+bJ440tM6zKphvhk
yHDFK2ReqnIwLzHYaSv3DiQXJrfZ0N/XqbUAIeYHgSf3aoQCl48jULuOWerkEmIIfSbKzHAPqSO4
1VGe9fEeCFMGpD6F9dPbTRH54yjvnCkYeAPUoTC6N8Ke3uqOOBneOH359aNCuJh3Xra3yxDSjrUx
rwm4zjLeFKqCuEoudwrgya4IiPED+aDt6kGJAlVhRwyxHSwrsygeTfxNs3EyywVlq/R2ore9LUlH
5ba9gr4kyD4VNsfUujIs3ezL/BqGR2m9QJpT9Nb0ozSJEwnRvJL51u/EDFXUqeR7ENubKnlc2OmA
bVTrOE/SPY6hhjXQgXQ16U3Gb6hN9c6EBYt+Oq/Q7KEz9G1j5TMFYRizpkTf0CyGqTjtUo+gOWa4
z/TqnkOnBs8jeo6chf84wtUAwIkv0AIf3iSvrdlB7YKz0jtEZNYuUdPOM3BQXRT388Wf3VcbG9kN
srrNZLnTN7Zxb6VpIz0KYM/bJHfcU9p2X4pqjiHhDQ46WFTQrILdtqDHsDFMYRzJE4B24Hvlsxrk
uEvbZYj6qtwCNYJJJsPshjmABx3y+okKuDJgA1TWk1c5O0hl5XuG+3xtOBZa0JBScSEWpJzbtTTr
G3IKtzZ0zKLIYSBawZr4RKJMY8AQfV3eI5g5tbF9nv38G5neP9OlSVEK4TUYk4rNZsAsQvCtYc5k
POcNYwRRXxDxf80lfvXaP4Vu9bL44mJDhhuBXm4yXpyHgijeyusKKGUEp9dxGdJfTVBxN9nIU1Gh
niyAzASSDPhqHiKW0xsyA+8aZOVsZ9PJuNLYcs7SE/gcWmGlczRNDUjer+ejYSUXukjDWVx/XPGx
HaPnZ1v9SCa7PLCUnIKunFHIRz3P231qy/leQntf1zGaydID3NrniXoYzTYC9Ov+UEo9Jw/DYMtz
RZ/m7tePNizfy3y8M4jywQ+bFhxa1LwT7mjd0+KCQAwgZBt6BuZZ+02li/09DSDLKauNb21aq6zi
JGs12YVdtznlHgQs2+ZEmAA5PReWQ5k/BeUu63wGxFPdgDVLinvlVNlJ5uMz7+p0a4Kr3Rk2rXar
B7SRgEq5aMswAKhyOzozWO5yzQix9MA0//rXmjSqu9okaJAgIHlkQamUbxxN5axbxKzrhPUhmork
2fJEdSZiZlyHksNWFr5nVd1FlWZdJs+bVU0JQC7lsnUUAUYGeFXyQC5T1b+ZIzHamUmYV58/6Zo8
ckuRxEvBus5zmWxnIue2MJ3VBbDQVqNYioAMyx1uqoe8d98VxCle7zCqx/JLs4Az0eoCvOoGovgB
c3W5ppc57D0wYJHpT9OxUOKhqUIg5lRiK0/j6DDLpGVxn1YdYh3cJA1HYa4P05ZapnspEhKuu3m2
jjN+oN5DDpIhYHwqYd6frFlezEHewmoDnEM88UkT4ZnwkhPzfeeyMkShiC8c5MATMUNZO5W+5czy
bRhgmFBxAYBPSWnNia/sQgIMNdTOYJyTTVeQ7xG2jMHy+E0nnE4mZ+akVXFkSjnRAPehPoCksYqN
GcQsR05wG4THG+6HE3bDpSTKZ+1b3i5MrTubszQHwumncOrXuiu/EO62qTo9v0DJibCEnwGPv480
IKmzyB+cMi9SicOihYR83Oa6a7ZOSsfNLDvnFLAlel59GbOw26nqw3YP3OwLhz13TYvudVTxhyi7
25ICe+sv5YPUzjnl2LpKy/l50srZ1CZYvtiqO5roy+1I6bNalPhudi3PSzt+aX0SCQxqgDkLdnwu
yMSpi7B1Cb5nbgqNdESlRmSLhmfB/lo445mH21nN2UulBBnhzsEtkgp06fRTMe3btg6y79IOV/Sl
z5lE0zzYJUlzqrJ3pd+T9+h3952ULHtG/61v4Kcn/vIgqLktRTCiMszVVelypr6yFGeVBVVHBPN7
N9ZC80jYcp0YP1xBS1st9P8n0WCfwDFw6VVZMD+UjPyWcF77xF4BBI0sns+VbRQc2UfnrG13jHCh
fKHJwo5ORIMd+q+ulfGC+skpB+wn5vSbEyeHfLbqfeYmJ92mLvJgdh5XFUcdQ6ryQbxQauooxLix
MocUwIw9elsxFhcjgTbgOf3T1Y9zgolIoBvfIH9v91bngLeSCY40d/IpSyxr78f5lSu1bLDCEDHq
DWCOAS6rbOqPs+2TVNyeG23ca3MALYs4hwAyoME1koJV5bN/mIkwD7li1yRU+5zV55bx7Rr8UhXN
3t5iGMZcemy2rZcau0QAIOpRiYfq2AfBWz7X+uiIxFg3HUD5htDiCDj7tBnRxhRZSoDe2N9lQbHO
Bzdbtw6nD8JOyc4a25bvGNp+DSB3XXmmu0qzQsGLA3eeomRmCJg/JeYNRHgTWiJmniuaKVC9S7PF
Ospsvg7kbL0KRfeWSUYQiW3oCERyxq+pkpuxIC0BTwLJWC22gnq5bSf267EdmHi5Yu9zyjuZVSpP
QF9uAvsao1bdpLnO3gRbLimkSZKIDRHThAN6VbNJnsmBA6MDiyttH6XLbIlFDGgVs52nAqJAgBg5
ilMj32X03iN9FQkwuomHIHmwvjXu2tWAL9UI0IjwpwIHP4s68KCfZWv9cEYWyJSWBj6PPDjqhDYt
Tos8ML+mYD87j0aF29cm+buNue9bKIhX4X8pkmFrTQs2iI7cjCxz7moIhoKKvBKj4r/uS3o25Dq4
td1iCymhqOmyQijgBnsPnpwKvDUvc73rh+ln57rjczvBA3Gy4uAmbrGWwEmDocnv0oHbhYsoixLB
Qpx2WXMyBJOcrAwTetDe114oJ3LiPGLmUe+YHJ9ZDpI1R37Y1dObImt3k0j3BjwagVfeuDbMkXeE
qR13OV1ZQ7YhXZY2TEAILkPqzdgEryqdHyZ4J7D54M+X50rZDgUazQCKhxiuY8WBn3shAg0jnRwL
DCzmxmpGdqJCbTO3f65VzoqRJ29EODMdE4ck91ddkAHfd6vHruyu5U6+CynuOodYHVPTPkrHTR+A
roCGysOyEAxFuhU0OAMud5dQJZHgtE0TnyNAPt8tPEvpNe/Su270s5hBSZk7PcXvmqUE4D4N/swP
Tlav7BWFBk17h1xu4O9bjo0vqCr9XZp7j2AXKoYsCbgqfTeOTrtvQtphoQDHGLp3i9unl37w2VeT
8al8FelLTM7mGf/NsWjx+DR0ag+MXbdWwcI1JuopmUgLjtmP11afvvsl3CUxOespzlO+X/EhAO6m
jfuaTwapCbhZVqEMA3Bqa5fkydzhq1VmPkZeZjRYCh77qsh5KxlHLs0LxdwPK+FbKgTnDBWPhAmz
LxaV/lCwwQRMXCgmzspqhmknLdikGRtEMowkfqJ7QA3SHUOjPDC5z2gCDLcJFQgWQkYRXWiIUz2V
J90xZbcSDXO5zt2t51bBzvJCshp82NsVOoGV7glfQxtxZhmtDtVkbOhkdrTT8I3VDg2o2jZOTtFi
rKO6YV8q92Gm84e+Jw0dKh60MHp0nKttumO85ENxaDHeEc3eVTgC7MLhuf2Ga4UNJci2UJL3DeWE
i7WhybzDZAzdscew4BApxO+RyIi/KotakkHjidQicJ1n+Iw3WdwZtEfBRhrLGxLatziousgermzj
Kbkho28zJfLeYEq+993hwx96jlcpgig3JefMeDcVw3CDM2k0EwO9MseL24hmW4qLboriiNiYfL5u
V+npeTLEc1xWD3XFLp34U8LwtC8i6JJhBaYip8VHo1NE7P8XBpUMvJVtRrpcroat6WbI6nlTK2hi
ZXtywvJuGfNbJZJkMzv1c9azpuk8oOJncB1VTh9uAswbO6vTEjk3R8w+TMc1mlR6tgO/e/jqi4YU
9Zp1cFwqmJX+G2HpmKTCtxESEVL6Zp33YxDZi3VWFI5up/2djWh1FROLKvv2oW2ZVoO3VGuvch5t
OzYeMpbb0+ToL0lINSdYcUfap70bPifX+KAWh1SE7yVKLP0eOyxPUqBXCb4w4SdD27YfXaXulWHf
G25zW5MpzpFguH73Z1U5d0brMvCK8/1VSBBC+vc983mi+F4Nc3zmPhJumACxjP11UWCYLLxHr6Hl
gfvmYQzZXTPw317SP7ic2DkJ0YvLtM8+YoLs9yWdzJDRfmhsqDTVpmZjAz9e6deZ/xPssNud2ArT
y1JRrIvmQSIcv6kwkWyqdDyidGQc6rOeFCIzLt5YnuvSqjejNgvGzsI9wzAwNgEanZXjxVjIJnvv
psNdTLC4GIFv5l2H6ugSuFFSwyc1wOffUE9dcjMfjkRL0oQhjG/KUPMAkvY7X57pK+0q0YIEdMqj
Vat2Bz05XWEhtTWZv2nY7vHjkF9ocEbUwUuZgYNWcXwbdF5/BrO+Ekkl6EexC0sBjpwQ9i2iv4is
TZvGMx3AQVXTipa33uDTA2HvEiZQ31kLgF+Lg0iXl89DXjT73qQ1O3tIISp6pqHfPjEXQltTEO4M
tnxcL3aPDys7+ClmtI5pOlZBG5dQqb9AAlW6OPR1SFdwzjACaO/Q0ckucASiHnDno8lo3rOwwvrQ
CUe7v61VstDpIs6hDcokIjIqoAcJmPIiB8F1cUZHfFzOmn7X7+harBjd7ZlJvzUo5U6as3Royvqe
eDEmHnCLySTa6mmMOlfILYYITtfxsPYNcW8sxXroGUhgE/ZWTDZGIrYZFumS82eQi2HTTaYgVanh
fSi8vQIwSI5Av6ksGOsTl64tOJhz520Wlv5VCCW0XqaQ8iqFxI1ARuHyXTNuKLaFNT7ldveBclue
AwVi0Zihh9nVpuMUs3GU3nI0J8ulUphg5+8+a+NM2TAPxmFK0TgheozoWrJCjsV2ykrovfgmd9wK
tyKSMmMvxD3VnavhNSaZrrScfEuOsIhs2SQ7QmJ/WqJG7SnItilaEhLzACck5ubmMk/Vg5SN+0JY
FLHYA6lrUGxvbGRgrLy52mSuGe4YvnGMoRv2CDl63RG9KmlwHgw55dHoY/1ianGratbnfoy7NYbf
dZL14R3n1guqqTeI+TvTsl7HQnkbq66OaPELoMHEG/R9yMmmvp3t5LvRcJdRUO1rP3/lLIlygI9G
ukW613m4ySoO12x2dNTaqMSZsS4Cl6QvweiCwCSo0U+2z6Azj/1inxnGl1/Qy1uz9jQLHDNAvVcX
66WoYvrlnExChaZOYoF1h+aG5jlPY9FsOrs+k6Drr1PvcUA7Coswu9VTTU54MNABrjUHD/celPS7
MO31QDIntvmUkrk+yKsmFSsRzVEjO+Ht3syBXBnpbK7mzv+hTfvI+AoxKBvM6uoxzYJvQZvjlOaB
GQ3xv5g7r13JrWzZ/krjvlOX3gDnnodMpnfbuxdi7zL0bi36r79jlQS0JBzXbwdoqVu9S1Vpybli
joj4ckqgwkm7N/3uY7RQCHqEJ+gbMYYjOabzkFyN4KHQW+tM/nF5IIv5A6PWMTWa6R35JhTqKNzY
nv2UJ3dlKXK6gCxx9M2q3eeWSMKGreaD20T36cBzYnfiXEW+OKorBF/h8mwxDe2bWL2MEyU5TtAu
J5tjxMoctHZFa4v2oJEsmRdcUhnlDmxi/IMn611RWeOF/Mrp8ut/oZBOl150Hxp5+ft//jA2QTCD
UfprZCvvSsOPT32QBj+4/HAZe49ZWpe7qLeYX6cuvhfJQO6lObbXclysXUU/N4ztqeMUt50WhEZD
Utdd1xyOJCniDzGFEA9RFO/NLNsUIn4a8SxeqmUD9mFuTZg6CLIq1/c+RS8rsxtIbCXxm6aFE9bE
7BYUNJNo3uITgm2ClBt8O6d5mVgjZyb5BmR4xwOKJ7kOFNyqyUMOyZ78JpJRAfBuvknNtWbeJpnF
5zTvLl3dmjda784NzdBnK3a+umUMtr3eb71x3HiRY+6GZdxGgZWEJgvlaqELsGP72hPfuwZm3FC/
QH2C52wQai41KGxVZ8kK+yQHXosL5EAhIY3WmFuyaGWCWN/hvH7OxsK61nib72XMFZRtjz1MJg06
7LF4ExAx2BfxVpDfEEUHrXKpPYBFKWzKy6acqHKn1NYGUqwsE6rQ2K1v8pkhLi/6RynzN40tjb/k
Ba8ManSWzd9ayeTuNOXz3G4c2mtXtIUbbGR8/ZBq8Y5gAMoSG/2YaXRWNqR3tYKuqEAkOwdQl9uT
R+ZM36yqPh53aAfEGHjXZOQmkr0skw3wYNU91X3DvaagLQBQj2titZbdCcsrqtWgibCZnprGsqhW
sKkDy4yrH/TPmUFOMwzasGelChzRJESA4+y/EwCQCCRX2x2dFam22S7T+7dkzB9arBg7tmyXCP58
39ukdMzNyFBNq1r0CUsbbQmRp82oWyq661MzrAPrybMW3Kn0cvrZYzwa04bLLdHdvVFzuraKXTz2
WwqAnrpyeMydjqZzj+qyamCfGfd8KX1ec21s2BpQSxrSR1OcF4p41lmv1ed4cZw1MZcsJtIzc2p0
mzx8xBb60baMWQJrTUhU/OcAMPhQcfIcPJJdCZXdD4t+m4g8XRsuifyE0dA5jBhGbMKV6gRmzGKi
MjiKuRdrL2z/Obw1QUBbkwgpUgpWZUWeBfmCGmKanrarCUK34di/cp0hpdGoXscTEkk58a75aU8X
YiZXXlx9SwPVDop6NtNIRZSrIA2X+76J8XgFKS23RgpWMeD2oWl+hdg97rpxkWsCQLNNk9gcrJCN
wHxHFL7eN0IvQN3tkoRibPgJfXI3Xm7I86+/STE3u7yk+S0mCGBVp2y66ta6p7h1OC6pPDD+S3RY
jrdUkW5EEH/0TZ2tzRTkyyzExZUfuRU1X7EX0Vokru0knPVY9W8ABLkaNbd94LzOE4/DsPKvztDg
9zjsb4ogt7cyzXuMyu9pjArSBTNVGONWjwXZ1LJUILoJtShGVA95lG7pHF3YhtrPO5ophhUpUzza
6DIPXfBIMd5Pb3Z3Gar0KrByd6dcHdivv2TbqUlIl9vqVHP4cjEPEfLS9lsqIbhKp+yp5FKtXU0D
ZhcDX36yFmTHGGYlF3DkIkxj7PSUuzJFBHxGsuWBTttlQ+T3Vg8ii0wGuJ42X9pVnxLhVtocB9ua
f5xFz5US1TifGBTImONwqLJouAyjCDloAhMbrtyuP3AfveMo8EBs2m9BHdwv9qQhG3SPYxLBtPTx
q9bg4khtQjqQorQh+s5Liwc+1/xVlo5rv+EdtJ1+eUz10UYbtPU1/xfaKcgq93y4X914kWOnMYkt
3z2CntcwqDkDmnOVonjMXQ+lvq/Xc1HFGwT6FS0AKPETVgiqtkbhvS3mG0EMXySR8CybBAGAvc3K
FMHVy1gfsBag9V7KHUUzF7PhDmMPODGaik7eQLz6rEOCFGXsliTjm7uwnajT5Jwl1iEKloBYluBH
z3FupaeCYIvkJfc+fM/n3Fa5H0OVEMiT6pvc1rZcJZcNG1EsH+5m6N3dDOIy2ea56oqwXcQun0fM
EslrpKHcip4HWThChunCPzpjbCOhRKe4W5yQgrmPGp1mVcubbyFjlQLAAPTXtYqVZBsATEQawNVJ
cxR0fnsp7YsR0Y+tC3GJietbNYionBD2Oem2JHIhRo3pMY21vekiKhEItkn99sUNnl0im3uOFD1x
zNawcOfWcYkk8VORJLveo0nA0j1V66gfqliecBi9Fot/Ispnhb6/rnTAajrL03Z5qEefirpjRHMs
lZJuidbmUaaiiXfTNV7pV6L40PDHMLXaEIKe24wef6SGWLXBzjVqcl1tUgZxz3AqOtEwyVckrLNl
3ox6d6BShEh1P/5KPXIgNEwi2iSvwXQuClduCAcQq8HXnjIdzKymQoLbXMYvnIJD1kd7kXm7jKz0
1JsuKRwJm7eIecv61pkPRVleOqM5N3bCAHnz+f0TS+yMQifVx7E2uZzofRNXE04omctD4aUVDWLU
02qetat7g90fumeQ8Sf7RQSQpHibRIvgNoqDlxqQ00bx3gQRHQoRlSYhU++6R9/klsLX2mLBjbPI
eaE6Ylw3n5YeWSTZE8AdWbLkfMvhgQCLQu0za9mx0eKELSlvmj19LxfO09wTD0HvbvMI/UunPSLL
htuQtXejlzzrpo16zGLGHrUQz8y92TXUScXxeaB/sKumeyD6XDEuYsUnnUVRuqxEB6gvmBoA8Ndz
5+98s741PUXUcHofaTtk126huR7cXCCuTkSIGNR42VKcXI/YJDOrnnoezW6OaS1bOmND0FV/nBym
p4lCoIPU0wcu+WyChPtS1f5ytJZxk6VBdFhc66u0UpPkF/uZS0R7JJaFs1HPo65wc3lOcQHiHdfc
ptTWEpL9qWe1YU8xB6yUk3+5p2wWjrlv0WTt6rQYbCj7aRuXDKRzPH0Jf2LPUC5GWDZtxbwSRsnG
yzK51iKK/3SzMncx6MtaysPkvlr+FO+taazxsA7ojimwO4rus3T9dNcMRo57Sv+oJPcG4pv6ra8P
wAieTPe65T/VMU2dRpoe86njM59T69BXlMDOk2GuTeoCQgqb5tUQiKs9/aiJsH80Sraajbscu5jl
lTG5Lh0asRlCkUehAz6ZLSSadNQJ4t3bz2b2QP+nQ60K7D/YEcLcCKRQ30Ceuh1vlvnl23S9tLp+
R1haRaFWC7MmboJz38kLy1QXqAsUXc1Nm25rkzM4jQ4teOHA4bGbxUmvjmM2iHPBQgJpMT1ES7zl
YKztCH96YlWt3fVZg5lejHt9XGg/Z5MjnMy4KwNoVItXpZnjL1wwXGIWc9/KpbvgR/P6KNt5pLMa
qqFBxBwOG1buWT6RKB+ApRCcNiE+NNQl5UtxHit8drHbFUdkVn1kyLYr6W8qj++dZhjymA32iMZG
LzlJ4tgiLRCm6ic5REeDwjK+m+nXlPjfPDuFlufwhDz/6OjDjvLatT3QUFbSC7GPDf/SUhXXBOYW
NoIzUwz4ohuHkRsSS+tn4SIjNedKnfsFzX7uadCXLwoPXqgbIcuL9oX6QXPgCqAEnOuUIKzObDu8
tCfILQi2RB7EoZXEh759HS0Avtwb2zDyvAeR17tfdCrGEn3Fktba2Gnx2WbGwTbkJe7K6kBNQBkW
vvnDbBZnUzce/iYjZXtRDskBI80am3xx9rqOi0hT7uopsG61Xlz8ibiWxmSf4Hh88KgdiXf4+ejD
zMTPOW84kSblUe8sALzMgQlq96RtFzvXcXA66bgoI+uLjB1v73CAXLlJx0AIz/DsZHzhDNqiOmuO
3+JheHUkG9c+nx68LKXjMUh3LHEZvZ0I5cPIWPEzWNee5d/Jila2Bjn4gNNibbMvKHJzeYRP4wzp
Nt9LOnL3Wt+scVqhu3TcQjMr/905/i9h9dDy/OfvwPyfefl//5+R97sf9fWz/CH//lv9L2TvsV7r
nqUSXP/vv//bfxL8H35+F5//+Ky+/+P6GX+Kf+w/hx9F+mcg/5+/y+9Qvmf9hsnKRw5CpXD1wMIz
/DuU75m/EXZPRIDlOTY4rzJ9V7Xokv/3f0wdXt8hFvx3WF+FVUgEzt9/ouPcVn53kz4BkIl/Jf3/
r35mD8u0TqasS1QAjwR66m85ElnWmRM1ZNFmZIpwqF1lO0HwYrI1pMlUbO/+9Frd1b/i/P8c8m/9
tWxAPX+M08pDrfI+CFj5258Xl1pTNxQ2bhxsRAFNJVPvhMX0Kv1rYj0khkmCLlArf6H6b31XnVby
kM1+HYEDs5gfXwNrK2YOJzi3rPQpFtnF8+avxHoriLkpAULiJuPUGLGZ+nQr878xz/+KCfn9iame
gj+egWXaZHjzVDBH/NXCAOpeB27ZEnGVzJsux/45mCCo+AWy26SNj9njyPhoxGKzIDR7GvFVxPP7
zDU4yULd5wwQ0HTHQ+wd1tGvUdywpWUTjOAXcd8iM+G/e81VRsHfHjLLaJ+UBJc3mfChvz7kMvEa
jQidaCOx7exMtpkDZyhA/uBD8/bBIJvblCRcXzUMZZw7MEexlp7G/Ci6Kn+fajxgE3fgtMatxFCO
nSIf7MOSVB/6EqSkVYHXNruoA8xuVXmKoZEqZnNbabxqWywLch2Xb6saP8zoJztWzPG/Nom4/8ZV
ypTryl1cgYSBTpo0g2Xdh4MS1THOj/Go9q5otzRUvRngqBbdaKZz0VsNLilDuOUwEAxb7cssuehT
3Tof5vzTcQtulYzNnbOu/WBV/1DZVVFSho5mh3Y7EL0+rI+siPjAqe5hpCcM8axmp6+WhivI0jXh
SkzIBP+QzLlYzjowqxWJkSux8qlDi7uBytwCClIc7dE6ou4Xpr2HDd0RM3bUHCqaEvdQmu2jIYdb
Q3XiIOpV49g7oi5ZotW7iTZUdrrL8qFb1klv/YN6UFVq7yipWNs8YJAcGO3o6CRdmDP6BVFxVn1/
5sg9vqjvSB7ZTtLaS/pxC9QNNPduW2RiPzkXOyK+syF5z6p/f7S1F20i/uhBj0+15L+rV/VdoSSc
0XBYM+rBMQKS6lffxzBMEqEmXllvrAxo9AyTgAxAWKgRdJaNKgny5VevsX6gwsZLOA3PDsbQr3Hh
9WzOdYP+zKe/D+zQir7iNsLyO4ROOm+yxQsDgz+ILGZhkSrT8GUlZSaWeKX9LxePXrINeIkrc0Wt
ZuB0K3+4Ge3X5B/9+AZDdKAeme0+9lGengPvMzXTprHNUAb32ggTlhFgmT7iZt0TjjY3fCGZyHCr
orqFQxZtbPsLeWKd2ANNT8Oqgp1w+Ug0TNJ2H/olmISZoPzgB+JZ+QY/8z18jxMscfmBHiHCYrS/
4QV98fFanlnwfVCWunOnWTvOrNWZ5vIbSlVycYz2fiQvdmfktLmSo9mzEqb5WetpOLdJvNqWOBMO
s1GL9aQgcSeJtBX5tlwLh59k5SKN2gNYe1IdHK3MDxVBUby0PCmfftq9Rt/YGj2wXWv0hjxb/BqE
qU2Nz8NNSE2sp2TvjfZjm7XJcyOZHc3hQGUDSl+jsddwEKzHgW9fGqBeyoSzy2xtBzfSLrn0vuE6
lisrKsXOw7K9cRt2NwEdRKvKCS2slGuN/d81KBwM5FYj6VLNYlK23Scz49LsEwu3NVzpEUuNQXH2
qW+fHVyNXknLohNp75M7+feek5/7sXefmWAvSJ8U6SZ8VQOY67R2CKkFL4h0GZ/75jUZmvRs9daN
CZVBzDJIEM/bO64+w0UjxBKQvfn4dQn9lwai/9m085/+qv+F4w5hX1QH/RezznPXMeHcic/vP2Ty
5xHnj3/zD9Oh/RvDjUkoClbBgAgWbj9/zDfeb4w7pkExCLcfxhvsfn/MN5auKpFc06fLwzRVRPY/
BxzrN98mTw4eLrANW3fNf2XAsZSl8M83P4PaGiYvnYwpk6ybXz//U1JWV3WBK3pn2LWpS6MWSCuC
3aqXCPBbr8L+7MV8khC28p/GbN0PRfCk/iIR8NiM7Aty72D3qPaNdpdyUZVAUCsX5+3G6Of4Ntv2
zRuM4tkDPDPY0uXthRDBfGv3Lh9vPf3UYhYAkYU69qe34j8YpchIU/FGf31qRBIzTJG8TGYQ8e9/
va+zscuHyRmGHX8q/bumPI5NOlJQDf7DhBKW1nQbByvdyt65r8ppp/VVdnJ0ojgN3/xueENzDLKk
PSZd89HPibEtup7+8/bNpIj5rLtIULp9J1ppn3ogHbRGsn+18pGUgoPw5vnYqb/lkno5fkMb37Yx
n3pAhNwOppUHAHg/E8V58uYW/QSY68CJlDt+OUqQ2ORHHdEhR2DlZW58bRM5tPHlqg2Q4roIDf6M
SS6Gl6R30C0nUpVzdHcj4GbGwDqRRLzHaNcd9ZEVod1U3VZ1RfZVF12jxQaj9pzPugRmQ706jCLw
z4PrXfyo79/h4RCYqKMc6reoQkyoE+u94rSl4UbZVrbXc45tKMPyRXqfzE69jaVKD4lSBiQTjxTY
+XKKSuiYNglYLtR48+FxyTRoVnmTDLeRTUPf2jQe4kHdL6PLXbfzjhMxMczXoLPY7R3dS69LESBo
kaAw8o51YKthksXEFtulu7aTTD82YN2NUkKc6ceIMOJqCVCBsNBK6FHgJo5+wmVWrgulqehKXWmQ
WQzkFl/pLqzTcMAoLaZWqgxw5Ef7S6dRio2jpJtfGo5Sc2yl69hK4ZndVwo7Ri0xYGGoY896s9oO
Si00q43Zh5XSiti8GeFAu8xq5sBf8w1UERjUGi+cb5uTpzSnVqlPJKnvcaFfLWQp0ylvhDo8echV
LAhIThjX5OVdNN3r1th22Lwx5zhK68oQvSqlfpF4/5UrPcxGGGM1uhxnpDJib+awQzwLJswCRuuL
M7uV4ViN5B7HQxaaaCg70i2qp3Z0TrNS5GIz+mgaj70lvTGryY+dkzs5GbvY8YP4eojwpb1NiHxC
qX0Zsp/lJgcTIAL3iBrJArJklUY41TTzLd2BCJyzpVTEDjkRhmCTMZaRu+5s6yyHOmnvUgTIPCNg
hiYosEh3ayJRCqVVIiTv84VzFoTlyPu/cgaRhqZuXnqEzkApnr7SPgk0stfBN80T41pP/Bd6UatV
69TxtlPKKXUba3JaW/SwGmG1zut3VymtAZKr4XIJ6wbU2DzVVmgFcJVKoSVM97IUzq5yobsareB0
olUHC1m3Rt7N7XnvIvfqSvdl3b6TBoNPdMPMdW2EOOfIxNLkuGZ9Iybw6LpCrtkXcPsdNi3ycorM
nCXaAQZeSZPESVgDJhmiiJ9npU7nSqf2p/Mi+6uIVFaJPqHKZ1+LUrZj+oUrpXVDnc/EqsSLPJHy
PvIDO+Txhm4OMyhXWp599DEr2gQRXSg13STihGBr+7VDaGd4aRj20d7NlAUDehjtoJcMcZ66kVpp
9bVq4PXZwNTRyaz8V95PLn7EpiqVvx8dopaJthhYALDY4I1hJVA3AfOaC6Hlnd32JS27l54FgqE2
CSRcHHicR70VhOUUXch3BugvP1JoIcHgxYURjr1EgcGYk42tNhYGqwuQDH0aDxyRgMM9DihVc0ew
8r6St0ptPjxz/hgDDLwDSxE+YjZBWuQFOWQoh/BnLHiw9fOtSV4L1iqC9UrNbz+zbnGj8YzhFLJo
U6ptzKx7Czp2zH4OFVptbNAlPvCUdRiyPwQrHYPVThQEP2d2PZpa+uRsfxq2QGlk4YXpZ/ZCt0QW
7zkd2eKVA2G+JiiUDuU0dgBm+4uud7tEJ6wacrve95V2paCcvVpewONSNYidMP3SzbeJfZWGsumP
9h1RG2JtMJG6row3/cL6lcDSGx0Kj+boXesZjzkgrs5lzPzuD2ze/JTdEYbRYuBsFkQ1wj/ZPetZ
s0BEAfwf6SQgY4z9RZ1Qal8aWrZZquTHUhv2xvUB+BN9bzjpKwga4JQ2PFa2oRFAoN33S/et7HRw
09p612vxMbXCW9eepm8Gy9v1gsuLCSDIgnPRw1iQ9eb6w9El2Iuda+/v+oWbnyv5x0otHhe1ggzY
RZL5yLlJbSfVmjJjX5moxWXSONhZhuySdxFp03yrdTndzxVeBAnAFtGktRZqFUpsOwkiaj1asSct
T45amur2OBA29k02mRs2uXJZteRa4ZnfxW0Sc5lw2L6SUJME8AcciMcE1IwVE1fewTlqmjhi3ADb
4NbABYezidrvsnHDtzLfErX5HYZ3nmR/ydVOOFfbYan2xDoL40ltjqPGfyU/edtWVb4aWC43astM
nOdVc6NjpvbPjvwwWEcbai+dCphG4l0/JoB5GD+qof2029C7cUhKVQYunHs4AZalHW+hbHBs6L3T
7AYzkudffyOncZPm4NdoQAcSLSxAS7XBVjv1QG3Xa7VnJ7Ar20y+JdeE8LOFl+yPhdw4NoaldKai
vPTxmLfCNlZSYoAoCvUBozsFcoqbXvXNVDv/gOV/NbFeSRQP4PDJTL02xSrC2xs4UBnAA4aiCFxw
gpJrYYWU0Io2pGIhYDhgC5WPwYsOiqArJsFWdEJeXF1FK9iKWzAVwTArcYucvtuo6IYRzIGAAt4r
uIe4qz/ZfTOLuUdbkRGzYiSkoiVysIkAfCJRHEWuiApdsRW0yRdnQ/EW8QR5kSkGIwHGqBWVgRjU
s22F1OjL4dEB3UhAOEbFcrg1dKrrBD+TET3agPhoh4P/CwCBBBEKCVkUHFIpTGRRwIj2WSh8ZIEj
KXH/r3rXyPZRVF5mrZJQdvlDDn1iKgzFcQFSCsgUFdHlK1SlVtBKqfAVW4EsuUJaAtiWAcbFVLBL
q7AXws5ahcG4CojpOurEqnX6C5QBnwpHfbgn3a3f6gqnYbx9ScdDpjAbBR8o7MZUAA6ogsdCRkV7
AecIzrkgNWBRJW4KYkKioYgOrqVtZ4X2jArycRXus7QbgLzyWXCTyeGBGgUGkd5ebONRD6VTvvnN
+AgDy6pR4USdAotMCKNBoUaugo6sUit3qQ6GxNya9/GR1KIvOgDdkKs2+J3PzbEm4+Ux8Nt7VJgL
dcT5/aAN1jWGeVL5kncgv0xERQCPV5jNlizAbaFR95yXhL+nzdVtrAue1k2ksKoJvgrDslzDcu2X
KCKmy83oGPQhxZxp6ys8y4fTGuC1+gVwKzO8ry5heKpgunoFd2GlurABi8/IG+YtMPe+AsFoTeGZ
KDgsRZuzf+FiChyjS5DcSQWTzQorwxUIJKJQM3JRKEtX+JmlQLREIWk5bJrVDa+E4rorIBQGIJv9
feh5moklezMpuK2EcrOg3Uj0BGuwhwfdjIeHOOEO0/SCeu1uYgvfVohE0PunrHkvPddCdfPaqyWN
ZBvzqt7Dq7Pdz4Zy1/p8dbLJ/EG/2Rn0zg97dLOr01LmXtMsGqaK7SO/Y7osPLB96Q8f6VwW8+qf
P9B0rkBAmwdj1uBuuEovZb0lNEF7sBRI6Cik0FVwYa4wwwCrB6IMhi6Mc88pLKJUUCIXROeaKVDR
g1gkcVA8FApiRFls6eTDRsBaEzOuvGsV8igV/OhAQWYKhyTx5zjAR+LSwbGgkEkzeLBEkVyn8Twp
pHJQcGUNGwkJMX60S/LAiP7pLd6XCY/pJzH1SRCaFNEHCtgUsqBsCIZzgeWMsUet2halt4+5LCcn
p6dNAJMaujDtRxAE7M+CfhubbIo962OBGcX6iJtKYaS2xphlcJJWgGnqPqYKOO0gT/Eh1hsPmhqf
2bVTcGqkMFWOzGu9i5+Td3mJRtIzpw3LjpHGbcJpuDdqb2SCFHt6h7T1MMunKVlpCovVM0JISEsE
lQW9cmN4NBXHRpjbpviF1SrAVvA1qCFuY8/aEywKmSqyb15U31h17IByeMMVrou7/TjmALzYdV5J
R94RHv7uQPgmCvUFkg57Bf9KhQFDAt5GBQbHLYhwq2DhDmo4V/TwL4xYAcVt5YMWF43YWBLceFDg
cQ5Y1CkUuVVQ8gKdnMH/XoYYe5LU8Gp0fAlDU+HMcbD8tBTgXCjUuVTQswb9XPWvrYKhM55ZYLTg
0cvKb9pyB79e0rFh5FsTlpp3q1jPHGrwS/Nrhv7G53QUGKQcLWOO4ubQ0kNB148+nblj4R9uDajv
YkLKy8iaY73uP8oMU6GV9VZo9pl9F3sm9T1Reh0b+ewYc9KvRzvkrb/T2yHe50Nfn2ZySo+B+66S
qEF6LX3Eob34YTqO1t7D2LRG9OOFi5PP3tyMnn8sZHLxqsRZCWvhoFBD6i0bioaDFWPVzdCSjZ6x
7+RKH3YqRCz7MZorCKaJ8IeGl20pzNDtNI4mmlxVLZ6RKvqeO9aCJcDcL/3yYyFQownsT90jUtL/
suzumyGWlKi97tEqmS0W6KRVUfvHNEBiaLM44tyQXX2sB8FinVvLhilPnnDSZ2vL7O6dYLwOfiEg
LCKhfIPK1+rez8SsEGrLjrnhhNSM4n4RrIGbEuNhNhdo+cTcrcwoxy6YcNJzo7ne5AFuhZbMjHre
ekkhwjkAJ2+BqxozudRFPa2tjmhEXXPdvd7kez9u2IY37YYrOXK3Xnq4mA3kGLpwu3pkzs27b5zt
iu1sdvOWPy5e9ZkZ7KaawSVLXXxN5vRa2y0xd/ea6IbQHgYD/ENWW9w/yP+9xHA69kfNbTD8N04c
akuEoaSMBcZ0ricsni++jw1DLNFKGPnXIIxDxr6jpHnwkLf2W6nl64IDKV8/80ClEr4ty7rZ7Tmd
J7GL6moiZCschmUfFKRH+aJXqVcIKIuxbcf2tdc8rJJq0pr1S68uYl3UvXU60DsZBvoaV/9LFPxs
PW0TzBxweg3DPN1S0Cut+5768yM1HinOdQFg7uIfR2EIB77eJgoaTu8W/LTTV55YTmIeOCLmlx4D
MdGWKwsCIfTJGeQDQq5TXF1sTWzHLOZA504WvWIbK67acKZ5mKKyp9gu+nOGWShO8CSnE7VVuWVq
Z8PDT5CybKo4/3A0OTPWGqW5YQ8r1lp9F/su3ExQbiOWRjc9Hr1VGatEACJJuaOm2zjOSVmJ8QYM
NecNj0yz9ZJBG2qQfn1DMnK8LMjiKZSoJi/GnF5mo5tRHltc6YZ15s7voz5w99XTtDt1tZaCExbR
zSsnfW3ND23cGPdt4TJuRfVDMpVPflB+m5jezoGgoc+wl6eFLp2t6EbjrfXc90Yz46NpsiCwAziH
pbDwz5At4s/GXufjGQom6k2bA8XJia0YzXHEVFc7sxIH9VFfY0Tdi4iXuUzYaRCYnxGPs4C3j+2j
9PqfTMsF36tWPEakarlVK0ILf8fVcY/cEj2iUPwXZ5zlbhb1g6wKNkJEkR5rcyQ1bgju+WokxFE5
y0ka0jq0mb51hX8RLSsn0SxfizaRLdxEmO/NlWHVz6UksmLqZEtMZkzlGUMdvSyU01XY0arxJ9/6
gioYCwOUDfhjLqBF9njyZ+8Rr/+3xMIt1eoIFF6Vfw/yRj6Y5vyp97r+nLtavY1GyUGgzZarzZMN
U0EJWiJciq88/bNIuu5skLLDPb09tD0hk0mgawdkm7s8jeZbbL9C3yr+yOAUMebE4ZTsOGi9EZuS
8N03YbUPjCh3QgbTvsj84d4ZqTIQsxzCaYFfjEW+t4LsSjwTluQUe15BpFXvV/ez4ITup+njOKZn
ewHeq7D3AuiZOURJnp3y8anEtwshT1q7eKzr6VLJpNhlybJ1cs9DQxkK5NXqeeDXbBby11dDb78D
x1U/0BE3YgqwrObc5+WUPY9z0nEh2PDHMcn0jrXOTZMW24IJfGGNBfKODwcBUTewA2JEdUhRSZfQ
L0yaCO2tjuS1celPReJLuBtK74av21+NeY1FSGPF2FD7R5Y5aLdwn2Ik7TXUmHuZ6JCa3GY7tmQq
jLJBRennepd6WL2D8uwX9glasQmtpWhDHW0PK2f8MosSElXw7+IDJsPZYMEbHet6zk5B0F6G3Hsj
gmGX2iDCKflqcXXr4uYkjP7BYBDMOXZNsIRBsYdn69d9exdzY5Ea2+lF/6q9qWG9GHDhbicUrfKb
hmSvOYLQZTPb121iYcLLT/MsH8Rw5/d8LfhXmFjKHwxIxMAGkHLo4zkQeYmsqlu8KTofq7q7a0yS
fWy3/MzT/IlztODqyXRQi0vKvb2m9Blvgw0iW0PgOaQBN5G748fe2kX7Xg/Onnq2d76coYaKhh19
ZLHHpl3kZ5cLu2/YN1uSg8TQPLNazSNsOAEYsst1OvCjrcl5j860KWWr2k3oPcEh1x2yxyZuSGol
MHn9M68xAaJcobSUkdmcE+6nmn+ZWTZMs/1kaf2aMC1Y39Fncz+QS2VXL1qpPxm1Yay87mSWzdEy
gyp0go45z+jfPV37TlLAD1eI0+R3XIPebTzYjNDjm8RPvZAGyBWoj3eNsPHjkpZvHKKB12cpj91M
fHTy1BWeRumesXE6rsNDaV/63CxWu4BDfwbc4fcP5rQjS3ob27Q25aV/Xw4lBytAOHZcKHEonz+l
PgtEXm/t1y+2QdRF4L8OjXuyLIICPE6E67bT77m6Pcmi23V2c5KduHMp0mCglS1nDRy13E84nRcJ
Bwjuuq1Rf48WldVH/EjHyAiASNYUA2ovQ4IUbqbMruSqir3djJsC03+UpC9ti/jrs9cCzDblRmuB
hXUwzaGYHnPf/pY1Biee4Nx1zWuGMMtn4gxufuoJyPEMguf9oQrrtrkfgujVS7AXtYTcJOOPtm0v
3Hp+Dl6eYuDg8Fmdm8Wvtkugbx1Oczs+hegn1YbDNfktQdeEejLenKJG5aR7vtDq/0/UmTU3iqRR
9BcRQbLzKqFdli3v9gthl212SCCT7dfPUb/MQ1dPdPRUqyzI/JZ7z301E5eHzwCSNFulx3gSkFPs
f4ZubEWkviL5K5JT3HmI9RJ/bRRehnQOZS2wQxvHBPNgPJLvuoh/S2VRDLpDuBWN72JWhaepVLc1
KUoB5/R7ZISruofFMtR3mcvjZLdkCrdDdzL8j17p8dT5AD1TdJxIkZYIBijOh8r71CPlixvkhz6w
NpNU07Fub8ekNLZhbrSbuTesQ5zODDWyfuPN6i0zBVV52buRlRPhyWO60EHe2pV3rTr8AJ7P8CEw
q00bAl4JgkWvYhXgbsa6tnFS4zGv2kNfF2+NYrQq5qqC0aIYLdkCLtOMVL8szG2CL5pZGJkEufLO
YUXJYfkobUPKLEMnzlFKae6ELozD6HJk+H1xDEyDt+oWR+rgip7KxNk2EI+P5OEc2lhAaoGNeifS
OJr65mQbffVRF8vTHD7npJ5CAIXbXseD2hp486MiNCgVK7b99pch/IwxQ8woyR7ilQCPxpn1HtoH
FWeQRiUiFWkWvyipTqqiMXTfiLcM1zFt9Uqb00k34tXp4OR3DS9kI/v9FEbMP2A/xxlC4Q60Sjyi
ojKrMIL1UJwY7VwW4dh7GU+MGTzUUrp2PxtcCVnXjF8jM2Hf4Rx1kcxrMWXRPH5b7bjqvPm7nhbE
rUZxtAg3XGcdlvM6XqrNaDi/7oDSNYiWOTQvXWtNkZz9mBPWt2jh5FMWJj9Nb3FFN+Z9OjkUWUTz
coaUYivl7TiF5r+rCYpfpQqugZ6Rx5CD+jo4zt9QTSfaeu+uztOtNztMDYugieKBDyopALYFRqxT
EFfTISnKY6DITg6a7Muvqp2WNqmGNh14amVPi7LMHUvW9jgyHnTHoONSQocmjPhsDc0zOE9z25hB
sQt6zMhxUjHAjMsoTev3+NbpoHLFXdPNv9wQFwZJFU9S2EekMVT40TkWKBZQbzFf5OlcD72JjUMX
G8Op8p0Bl+q4mAw+MyPYmJORRXiKzF073hI7ljYDEdDfq0LbOyuJyFmQF6CB3wlCGhrK9F6NP8iF
g9divDJGNUdG1AzWCGwdSB7L/LPquvro2RO4yNb5wiXPkJzig8yR7pi1o3xwzPwvjQlUKXNvQ0cG
BxHGfGkifVEwuLb/aBZa0DbMj6W5Lasi5cKfOaaUmPYAFY+9kMuhsWsHM1SKPKzuL7Y3aBB02yyl
zid4dL7cwAY+C+cPSm/vWM64cIfBp5cqMSglU0AdHHf8bOIeY2gy3PX0+esFFsuGzIYIt5YifiLb
z0tdPsVNw0VmD3ozpZJh81JD0TbDyE+DPw+vp7aC1zCT4UFTOB607B5oOB+K4hbh6EwtVudIMinp
R+feYtPz4Pt0MK1mlcfLgnGzRp1u5NW/UMv8VDUhTC9CXn2qPIZr6hG+vIpKA74I00HN1tIN1L+s
L73TEg8IfnTIURNjRCqFcFd2e/NrFeC+prgjZDJ9dWVjbeZqhpHKIrDhLD9KWmsKLqCGYZM+2e3I
v87Fss6D8dckKA6Ol42oKKYJcKlfYuZSa5g67Hq7nHKhxYwlHCyhNJ3mmPqYzadx3Y63JfBtH9Yq
hOFlXQ/HrCOfRKCloDYslmtQj5T2iPnKjMGtyjNyhc16JqGO7XkSE+M2pqzomBkpVcX4MOAeETvL
HMVvNkgrFr7cDifL0MpNjbKOJwonuxeHkD6/Foc3FnBvrgP7zk70wmqIwGmpKDdT8+KQw7qnFWOa
aYdZpOFkbypIYSbANgKcz3HoM1RGkLAqWAsOE7VpXQzXEHv9Yy5BFne++TzcQgWxIaHWSDmQU0u8
2DjCMIb8+YhgL1NtXAe07JES5msIkmAX8xsGfjke44VIAyJSoUd27/ki77DA5S8T+Z8A3PRTl+Xx
UZQg4IaypZbXxmsOVfKkatZfipvy3WtKNsBOfhVIOXaG4bSPnpUEJ8d1XxoPLGm5vMV+ffYDD9+F
/Cknk9fKvc4D6j6NbrRwLy4lwtp07Ct/vzNTI0rngLlArXAfoSBrLDziFj/0psFmZTHVncL40W3D
B3JjjcF5N/IZsiwIeNKG3h1HUYrawU9adUTceOMRGDXWPdc/BJzsq8kInvOif8+yn1g3X1nylxCb
tqPJODudfzHm+X2sSegJYfwm6DT48t8sN3zMQ6gGy4yWNqPJtMU1GMSxS1s8GxrpA14XMBHylMG3
Se3sL1jkO8o19kjlX7ekfzYHTMwuF99c/tH3lMX+O9jN3V9mMrJ1+bfNDFpk3pl/4hbvNxVH35u/
QgmZ04avhLHnQgP0PJpkVofWwcrKc6+mp+mzb2AEk1c2r8buwZLebrlxLZryw2ZHvpqtETpdwH3C
Pw377B9kooelICQlRDExBAcqZaxfcK3helsnLNBinRBIfteYdfpAoNOyMi5sqqxvtrx3bCGc13jO
/2aFDiTMqY2G1oXjNrrt2gXUAu0V2UA770YAFEgtTOdpSI270nLzz4G+eI3d3IvMlkznqfa7+1x4
4gwxakOUU80/ymAFOWN/z4QCV6jPADdYTogYD1PWfudF3r6mhvswLh9u35qbJZ+bSAO3WcFGV4dJ
1KCnnexJ4jtj62f12OUL4t4dWd4l2Vjvk1B8m2VJXBa01kufDGef2dLZEuJcuX7/LDh5Vvgc07WS
GUiSqbUBC3W0eeF8A68ZUaGVuXEJMN96SfCVWBCRE+GRV83qvXBgqvuaGcPk4sosyauf0E5s+dzu
EW8+eJqCeNGk26qOAWQBf0shItgJKGX4h0l699IB4OwQ3C+jg2XEG5d1xdsbtX25s1ijJkxGos4L
ln3ZtBcjCyVLR6pQSQ5MH1vT0QQiYJn/urRyIxNC4qkZWiZBWRwRE5U9DrlD0Medr3V3lDAOdpbi
6wpleqj8no/F+R3hKIhBzcZbHleT2Jox3oikPbZ+ujZoKb5aATK8htk1hP1uSAA3ucZCqVex8HGq
0cO7QmfawlzYV5xca8937xT5Ts8uIPRyKvO9B1csIdDl3ZN/jGkJJk5NJDWLzysnNQugW5cyJu9Z
JZI91C+TVYp7H+QcI3lCiIymTyZLOiZ78MOK8ZjNc5CeCtPpt4YFORylC/E9ywPMvifumv8oc8YO
/x2GSYCUh9EfwRGDDuW1HXdDqMRR+zSTsec8ILlQpK843badsn1bM6oPxUK+M43cAW4VoUlJ47L/
Uxz2BFyAIXDhapdhDKQoEXcwIbNerdM+XD7wt1FHiEBdKCbqw2TRC7o1ZL5bqUKWyXy2Uhi2zmz7
r0HMcjZtJdBH3qzCbcxPkA77Qg/L75DPVzUUkCin/qxDlT73wZBSZfrFzstYFeUaDEw6IyPJsmgY
XTTtifetwc8xDLwVa9DS//tl8SbWjeU1m4OXMC0fKfyYfQTzfkQqt2Z99TKSrAeABpyODqKZjChG
9JGblzIiolmv0yTECbH4914CId5qqEPiiUIJ3Ne6YBg3aGP6YJpAv3GDUfr+iNon1E9z655tt45y
5pwf3k0pMTt/JY2rb3UIMMRnPNne6+jZ7ATtg+HCDPPC9JcL1taoELrW/2tit1znAwUKe1/8H495
GiIdGpqfuu8Z2bQh7/1Y40+VzA2Kp8bPGKothxi5zXbpbAEdngSHIO2u3Gj93SQHemEkVQcWrHcD
a8ajo9V7JYHaGzdBoR/IZ9yqYIQDNCSOcwNZy9/Ebg8AIJL1QlrfFijGAzZs6z4FYmKVyCN0pjBc
oXPeFdYZcfWvwSq1MwZMcTSiKAPSq3kznXJkcoA2muut+gajeJ3gmq1mxmXnqTy6YBEDAGPnIB2u
g+xPwovfrQGUf1WD0Jjp7FPurRXXFdta17mOQXh0KDHZjICrg3oU4R+r1wqqflSp8NJm/klUgKyA
X5BSETCEWARrKPRq/i2UZ3JJaWHtq9YEIdy7GrJFmsN2lPORS6DJV2n6W6dqJ22XJUzKI8TOxGSB
s4Y36abFd1/eUo8Wo4kWaUyR6G+xaiybWdxjGYcznO1MWDQBI2MalcLaBgaNQx7Dsk3o2EHp3Js9
bpAs77KtBG+7ls3wNTnbqUWYDYo2Uq69LU1nhjbGLlLjAVp3nc3Jg2x8dssiKvnY69Ktr0sZ/Gvz
4VVNq3FUy47tNXlLI+cLjx8lwIyIohPDZyvyeRMnBCIWFov2pEbAlXNvGRZg36xrr2FFaBVxPWxD
FufPTpkIImSkPuwMVE7UWGNtXersfUircydOUwuKcZwXSkdGD5iXd5U2tnIpH4yjO1ebWNMTC56g
lWOIL99s3mz5VTa8rx6s5A6O/Lpp+zVkB5ZWw3vuDubazZFQmNLbpl0SWSr5wAiNVjKWHV+xqJ9G
G3LD0NhoLVV3GGeBzzJ5Rxk3Rq7800U9rFSHSZDd3bVDyUiEQVeCKuJmyRIuNdjT0sw/VB7i1N8h
oGErJbs/Ncq/2CdfdkLToQjJiwSCzp2enNexd4E4WVpuTAZB1UzRDNZO7srZ3Ap4+9iaO0bT3icL
uT+bxQTAE3YMie8Di6jYlJFwtAxH7To1Paqh1hObZkYWNAzL8oSHfNUPzbxm2fINYhWuZdpT47OT
qz0WuEZCpdVK4GSWGZ76XPwjteK9p99d+qDDCYW4ctDFY+k6743JLFA3SDHmc5iaT6BqPIaSIQlh
qfFmzfmzW+JLwS7AgAEhr5d8jZK3Rg/zwSuei2Z6R15rbXneoiJWjBSXjgN4EJGJGCNjEr2fOgpF
vXj2OvO8d7a8OfPhez5oZCQhJS55IGEi/81YbjcBNKRi3iBj45L3arTMU/9W2RCClB5O4YB9JWMT
N1u7KlbOWaU9GF8/mt3lwuvRrEAkJRO6OlSBLGNAn/nqrU95lC0yt8TyzXf5YriZuuje/a6YqR4A
gFG0KliemSKfEll3xLonAlDMVklRx5T+hcE03Xk7hPc9EtyCdThpN/O1jtlKBhUOHx0f5iWBtlnW
5z4uwcbjnRu8mjdyuhpmMEVJvRJdN50DQz8WXtEDoXQ39TAnD/7NMZN1z6wy/hjE26uRccAZNa/b
duOKgPeKZBDVYjdRsGXQCBVxdqfd4A+YF4ldN8vNzLpSQvyjJEZ33aADC6ziKIby0/cdJvUUyEqQ
YF6UrL2Wm8bTfijG5QUCMqRJ69kOmjzSjP9hBi4Rr7y46RiOduZubEI8cR2Vw7aQ1r8RNU+ZeMl1
WmBZyE4SHqqvuek9lKpC2IWsocjH3SIHbkgSPmpJvog2y2PvwI9X7DiQkMJroeKMKT7PWNix+6aS
ZqpIrHaTotaj4kj3lSZFZcmXY5rRnmfZFd3X1+QO9w55Dize1nAGbXhLpH0wyocLzNHCfmfjFOgY
fZQYKzB8yc9gNz992+f3Xpr++Eqe0OMNK+BrJCQGzyMw5gjOMziNcT4RSoq0STC3BOHi1vCthLtj
P/MoFrZvLrk7yYB7iKJzpsZHiOQCP+gYi+I6BVgT2FFA79K56CMdMCyHulveprj/TvMHIxTPMzGr
KzfmpJpvKm2XKB/GmDox/uWh/q/nyWHeoQADFbjVJCpEvEm/KSpCBuX3yTzgSsrN/Whkny1m86L1
p63DoHaYi4dm9IlAm61tTnIkP5oRiSyD+k1hv8Zq2o0axU7vtYyyegAwamT7PGjzbFrxwfTr9zRx
Op5oW1JQVBHhhHB7s+k4DOH7UGzgSwRYKNxlJyfYCAnfnGNHZZESvZsWb+AaCAWo75YstMGs4OVe
xn5jzyQBK9aLQV3427nttzkLmDXpU0dc2hb5hGFLdfqJZAemuYiCybk32uXGP2ruAQhUHamtCacf
v8edbJF6Dj6WNHzkz4W+EQql9Vx2L2GvooDknZBEaLsIp2MFiSdKAAOuEyIR7+Mxf6DOdVbdMtlv
Ts/2joV9J7tsh5YLxYJZE3/RysfMjme4imqjq77/qgnAjHKvQxzJUbPNgm7eVi371bqxWGY7EiQs
BPQdSAf/5BMIFVF2sJ2/6Vp8j7lrEXcOU5BUf7InJdjP3je+lx4TdQu6SCtu1K5g+W02JDs1jYVc
jivXsbxjW7sIdVvVbE0Mmyend157ty7XQTiJJ7v7NM2cvj7kTCBGh1sjIXiGfQraX5lePezre08s
u95OOO/qxTrpbEpP8ZCc7fFY3qiTTVMcM4QQkSORY6I0ciLauhiHBcnFTKM+kfgsz4AaWOyLpgfq
42Rby6sV5oK2vQyxdcBVRIdVkR5VQmfdjgPJodXU5Wflc7GQ1OtEpkmZMhvOR6eK+Jz101MfiwVp
gxwel5walZApgEn8LyJ9vTMaTNp3Ky22M4vEHXMOYmC8TjzRLqB1rP9wrBLJRYPcZ3KfJL64jiNS
caFlum6N+ixcsznwBaVYLhseWjM5LpV+tHXa7vERPXspk4kk6FFHVcgJ8BBkp8aVd0E40oLh71gZ
DDS3UhThJn4vgicwGpubGmJkac2lqaPQhQe/aLEivh0XX/1Uz3XIDI/qe2GSnaBDrukzQnt6g6KG
nC2ihL34cfVhT3Rni1J/gY2Ix/wr4/TYaUwB0w18kHLf7mRY36EbQqPs2KQ5YK7oS1jc4sjjyeIj
o8eYkPmvlNbv9J/rwCBtm+vhrjCSP88OzhNeRODBXID+VCLts5yX3oG6kGxh6TE7AQcPyc38JrNJ
kfdkXbJb4pHmVAh8wergY1gQF2UNRo9eHL0ePkWj9KkIcjhHTjGv4lJv3LH+bNb0PkyMNsrF8BO/
5lN6lHH7HhR4El3JBQk+J/iX9MGd3cRknJPiIzBciOXL0+FWNvIXZPthkjeya0wUIrksYl3D8eDj
JNmGQIpVkAOHwlez9vIiPKiE57Qo2Q4o4bFl7Q0CU8MK2ERNK03CzLCc3E7jnSxxUhdp/ztVroyy
IXHoWMZqs1GJ491p0YJ3TssfFl127B1Cq2KAE9rH0NXDatE548uMuIE+iO+6LMY+ZuMirQbrbjCd
YMvbNm9aEpn7NhPP+TPdUbDvM+R5GZvGyDbMZ0tCL7JFjrxEJEdmmynRUfIGtrLQwElXr2NhPBcE
Cp094SLuW24IrhwaqFtQuCQ0+W5gyrcCGN0WW+Zba7o/3k1rody0O/izs+k6bB55h+BCOT++lN6H
K+BEpxLVs0woMarQ/wiUUR4tHxe1Lkh6WpABTZP/A9EgjUYl/zVBOj4UQfGbJkOyC0gJYC5QjCf3
0EM4vTLjIcgtFHdGmgg2NAoBKmw7AiTFWzbfKgMAjnV+qY2eEG2jN+4QWWOOae8Ch62TKU/Mcgk4
8pKO1xI2U5+rzUD41lKEci8d+5E/Ll1Zx8S/8cdzJoRae/3wbjPm7I3iOrnmy1jYjJYM3Od1wUmC
uOLgNlM0lxc/gAJWJy9Dfd/PEOfkSKvWl1D+pp0ycWCkPoq0oB3XXsp2UPbxSxJTcKeUg+vipmF1
y6NDOZfUAY/U5D0IVipsSnizXf+EDnN9S0cA4AXd4MZdb8fwLUHQphrxj4qq2lpG+KQQ/K8nBkxc
5NlJNN2wmcIUWpty9zXZs4xOhuLqZ+GepePjkiSfRdumjBVQ0s14U1IDW1OjmfPk7V8iBpwAPkub
FqcTmxQcH+xnnXrhP57eDa3HKB594N5vQalW6NBxbpzKqwjimsE39o/SS4HlGdjBsiUHAx45Pu2o
HcavLkmVGPTbek0hFjAnW9skTIP3roxt2wKpNNkwNygEEIBifTDXLUFiuzpp3gzgdtFQj/G+Zvhz
K3HXyvidY8WPDvcdBwbylbZUhyBrkHYNUeXUmuv79svA/rlP+Ti4BNcOfROybLrEPkPr40HngzeL
eXwMwevh1tuoCU2qG9ZfsKhhgxNFt0qCCt6w6l7ShdizMHN3foHEH21ksh3G8mMUVBuQ9ZE6SOfT
N1A4yCVcqcXfAls4ybiJ5s5/Jt0Qo1EpHmaPMkrhUFhY4+SXhZ5gpZzU2+mk/M7mH+wtYHVa6sIR
SEPMvnZJ3YOqbIJWC+dX6O4OY13JpqtifzImjwZhwftWtMdhQleZbQdm+0z5QsVD1gA+TK2r71SI
AGO54RyjTJ0EB7Ne0K8m8z3hxXxBXdlsC4aeITvHXavlhyd44ijPft3J/XQcKAhsMV9QRCGYwncI
wQfxcIo4v1jk8fYX+xVsUB7rzI6NYTMiiE3ugmS+BZjQPWg+A3sLA6Ys5B+8s5yWKkIaeMP545vv
wuLQzeAYGDcRC0CqOcUy7aR/01o6/iMdyFcZ8P9PqjGigmSmTrXSKPRddltGgYiDbYrqFRozXEb7
ydQ1NIbhJGbrSzvGRd/mkMHRguUGfdfea6uC7Fzoq6BNZXJ475KEzltFdIWzFVxfiguwB9wLvwJB
ARs0Z9OgSzGdW+q4f+is13iwqMMcVir/Zd5kpbUnPMld6n+zG+d3U0ySJgMKblbMEWuZPdj9bWA4
N1tSmFnWU8tF+Ne5rmckqcpMMhYwpqZvAoDcte58UgWPVdwegMDkXKXUIvDXtfbe1BRu2PxupUcu
JlXcfnaQN9eIfBHv3Upq6xE9p70ye+4Kn8owy3auk5iI2LJPxDSPIcB8Myn1mv0F+G5t2RsP9ReR
DhtyBpZ1bgJTyoIDGgom/sEVg/a6M4p6Y/RQ7sAT71Sd0ojXT6mhfvyWhV/TXe2kIwfVb9GLNYRN
hYDIbGDTdc1YYtFb5OLOHfnuAE3b1oommVMFleMYBb31bTf88Jr2249FfEhSUlZGZrVq4EnRqeRx
b89lJ9+sZHx0Ta6UqSMhLTSvQdM9+YwKgf89iobxZMYORbX0dUKi1TXLZ5+8hH1TljrqK3NjjrLd
dyhGGNQ1m7KdjZVq5WHI+2CHTp88dS9F+u+AXjdaRsKdMJf90LI4nNvyCKo5gYrC7x74FQKPwXzt
l+A8ltaPohjeGvbNlJb0zyTTvaWtdcTYd6w770xb+KaghMc1TIPYO2aj9VSwNM8TSUNWvhK4hCr9
PU1lfyhbYGEBBKrSCFcljcw6M4fnFtckYX6PaZV8zj7BGGx3H9GBP9u3UFNn+olrYH4iPCJuCSMU
tKyQDFjvrCLjxGYWOHKXW8sVadF3WaqNZOLD+96f6g7rjceEsFpuXl6r5mdZuEen0g8h3/aOzTj9
lNmHQFYX/8ga9oQJCpaiDZZhcRiaWEFjRF6DXMhv53yrCYQli8qYNq3hHVWqyoeskZvJcz+nofSP
4PDuHQY93AuyoogeEJbU83QmVFtS62flVtjGsVLeGAkak2j6bJ30KhWquRCGjNFe28TckdC+g9Fu
RHHZ/eJvwZNCvJFlknfWN8y6prbbVVIygfTng1uWL4PlRJcmtuenJr7H51QiCoKRYcUosWbBSOw0
67rchi0T1moB5q65s8ATO/ulwfDWzKdMjeQ2CH8bOhCKeqcJcYEbL6DYUhgln3lvPLaV9Zb7PAl5
OSH44LQN9UiGIestH/Sy8KuNNzbpFpzFRxYy75sylIR5WjDqh3Tk+2hoWZAwrcs5gvoustzUPxCr
ccRYi9vF7KKeinLd5lRpaTG8yVu9reSIVJq22mUAi4yMQFWHl6vtpD4WaMG2Oo0CQgTO7TzEe8v0
n2I3PZCEKtaKCW4h3G6TGMc41bQkAy9fhdMMC2B7XiALHGdYxcFknEnTlfc2Ws9dunCmh+lROEmx
G1FuREwI71pF8oo5o5AOChr9kRnSviE6nauA6Npgjne6GJgPhFm+Ge3GZuGVqgNBBBQmt5OnwUpi
093AxrF2QV01u86090WpKCqZ722QSP5Wzyz9zSvDYPCk0jinLGCFUoKsaJRyUjlkDKew5rMsPwMN
+ppVnG7TEUxbJ+1i0xkjGr96NI8+OH67SqxDjaJoP3YMotygOYfG+ICsA47fjKjTYsZtJMtetoMB
p92et9nQZGeVMJt0hPJQy3vLudJ4nW/PBTrB4ThBE95Xfv03Qgk8BllypyzQBRkx837riRP901tb
95jyyn/krSzrdlJPhjZ/YeM5W472bxEPOE0Zp1tTK3bZLVisQdYUnRM/Ha/SAUiZaL4EkoM10J1E
ToyDZ1S8OfJmDjZG9zi2OoycOM/6hAmwlr65xsF81BMZsskCtU91JF8l9sFbAhIvpm1uVPFOdF6+
rpwzuvfxktO1hVARYqqVjOiHD2WxNXK7pcGiNdJpZ+ZTT6EToU9nXkIBv6qInNTN/RxTB4+Z660p
/QLEkd4F2i0zaN2/e97wbabqierf3Hf1kyQvgMFHtR0QyIIwZ5hWjeQCQHbdaSuGDdgiBWnis0nA
EKoadc/v+Vg4a5/qJkMvpgkoROSfoEGblvYg6dd4n9AHjswlQgGosAWWylxnVxv5NXDtF29hC+Ha
03oaCOT8ms3uxxbLux2m93HWNntvIGhxsu0vxhPo01uZPt4UIakzfwn+mCQhmqxx0bVsmP2S8GMw
Z0mzZ7fiz6qn4HVBxcNTbj0EIQr5sb06N3M7YsJsk3uSHNQp/llCvnm3+WX50G3a5KIXFFlhOQ+R
XFC+s968ULmj/Jtp6ofEHg4yhXPje2/sFj6HW7QiWjKU6+2qIMt3ZZeqPs7C+nSDyeZpY+lb55m/
8kmi3nnj/OjmY34xlm2vPEbsyRKuE6uXGyi1yzrjSt0mgv/ubPinMkEeJ8ijFUPGItM3b9YvxQ+S
u9thmYAAkYAEyqeRpYhm/rbG+Oy/cNUNa2cuUTIJeaoxDxwK8N7bWXK45e7sEIW8wAdokqszAcvg
vLoQyxpuicbF1zi3d4ksgn0ha9Q6gfmJXam9z+HxCwB03wm7e7ftr11QHqqgnu+awTMwTxKRMOak
bnv6r2mfZlMyjjA3QYzy0vP+jYtsKK2CX6zSTmR5+s3U5QOI7Y+6PU8KEeJVjCYvBAqiSW402eOn
2Au/XTf4bOfaR6bEk8h+PeWopqpjSefg3e8v7bTp5U2ZETgnvM6fk/UQZ65/qUt7XFk9CTlT8u0j
S2MH59GvVC+VPmtATJsF4EEf4zs2aufRie0beIt7pshZ1no1oLqGRtofRfxlz2mkOAa5ZG7TGE8+
4SU4zW5/6TSnf2s5bUSEsrMbAyheZNWqdd1Zv4XJdqZ3cWNWwxLcTezc04IRwIDkgc0gItTA9q6C
aDw850P/0hAwT/BKddSem96l7BRox/On0tZqhbjY2CNN7247dRDjxKBHmU7so+dURcS2dtpmuXfz
m8z/bF84p36s/5pltB4SRJc7m95xbXAvZZTkYzEHKP7Kr8HKsV6JIF2ZCnMRxeOWBCDYA1mxzzPn
hH/goYB3BUFFlRsyM+dqODgOBu3Fkz5fZ/YQDO62t9G+e50cNo3p7R1Cdw9d8aikD7o2gF9b2d6O
zImjOUH61VCo1tig+ChLjE6DkZubiO8AB/RmaqycgTBBInH2bpXwkDG3WTXGDprNedOsEfZci6x5
aLKS9tWKUVOWcueFyGJnv3dXOhbkGRjs0QL/IfPwVAjbv+uYuPgZxjluhlWQ2s3JI8srdSRh32NZ
PFnt9KHxDY+NBWsmImkUMk3uE01jB2WUIxqY2PmsEqc3D4sIXsmGvwofkeuUv9kDbtFi2sxl/Fhq
BUwk9re1a4mdY6l7OKR/Ib3YlgHfbDmnKm+I4K2JBKvH/r00PZga2jnbBoIhagBrAx5HrcdOPQpz
0IfufsqS5eKr2rkkozB3Pu6veXD2TCvZZcCLRW2aiJu9Y51PcnxA4V2teEo2eR3nuIpC8uKd6kVb
8rmAzXptx2ZTJf3wUBHpvpqW9MeFqo400cHM4wCGC2ldKSdogxqcvJdBYPxFZoxURsy7QUzJtcQ4
bwu2Sh7hBNs60dmZYOo5kqagjkutYm8UCaKjqr78/5feSx4m2qOd3+pu1/lGeU5HU60zFECnkgNt
0ADHbBkSHlfEnz7vYu74T64r0se4MvTJWVJvwwYX1FO5T6xK3GMDkw/GkuGzor9P7pFQBG9cuMwa
Bz4Y/fN0qdybv0yF3aYcFdcuLfQxtYxfBnQmbldVHZKsvkLAnI+Dxe45bJOrsqz8O+1xquTDg9fi
ZFeD/RP65/JGeq5cIQ/xZ9IWX7luANhpeef5aPhc1zkVZN1c+sb6bbBGb7WHko7vL7ji0bJicf+f
eRs9uN7YsXEVIJyPDu/B2qXz3QqjJYMrlP7JGkzwcVNjcxnrZZPNVIF5E38N5VJfkrl+CI2Q2UbZ
1Cw+/8feeSzZjWTZ9lee9RxpDncIx6AnV6sQNzRjAosgg9Ba4+t7ITurmpVtL+vVpCf9JixjMclQ
9zr8nL332sRBK9vcaUs3u1AYw8kbkAPRKpIdtwJOyhxm4ZjE5U7AVCEiTgG3n5o3MXP+yvVzvTOn
wuSpItxbL2jpNgj3zejsXZ4LP0LCm/WcHRonLXGz+83Zn4jIYx2+RepoD1YMErfrgNAlrDloDMRb
UIazTwZ2bI4Y7Dj4yM2T6l8EQBCkR0l0QpgArNta+g/+yKw8GL7zY1ZPWPw3DafFWThxt1cdol3f
B2y+tNEAUJSfRe4Gb1AJybZnvriLrfk9MBp356S9f5osDhXermDGE4wMyyToCbWhqGo8SxOhHIH1
1fLKc5Wn3Yl7d3Wc0yXPwn5kX0Y3Mjac6zxkx96GjKCp9JsSTnoZhodgZL4eevum4ri+WZZcmz4p
mIYZuvd9I9WzKHRGrpDfMpdAoZjT7uCLyduESjbXdVoVQPYTPIaJnU/3Jk+KbZ/rdTMNzqVioAmh
RhUUrd6CcfA31E8fBGLnczy2X2K6ODOG417OtNxPPWmpbL6E0lYHi5MByka3wUKybsPpC6exOjuu
89WYD/kAi5Kf9KlP8EqxZU4OuPXrXWJLMFi86ThS5I3KfQTL6gcL9Go9NxEVMkG8Kftebdwxh2be
Rek+4+pNrIyGlR6HM5JatusmL93ZegkK5eIqqH5DHUJEpcNkLzHLhJVx7pr2biwhK0fwJ4FTRP59
Z1Jz52BLD12ScQAjC+BaFT7ux65Jr73JAZJWvXtqIuM2TdS16ULej06bH3IxvwUdpyUhCKhN2aa3
03hrBBlvs/z2928kZwrbPzdgoMMwRqlPcBPF4dG1u/FcsregmAI2l045qeimPMlmfqrHdtd67G9j
254OWdt8BOHwErVG9VCy1F/HVH/ltbpqhOhD2DRwEHAQUWKmnosBApTm3cJixK6PJtHHI6pBt87q
Wp4MFz65a3buCcvfD80aJxp8eY9wy1OEarcdHt5yS/W7xczTHHzToiNywHuSRm21HhIL6ESi96QZ
rT3gW/PMFqD2Z/uxh/96N1XUWZfnjHXAN7Qi76CwWqHOTz6pI7WjNBkDsx1uYMV8L6thy6livQsn
Ak5fw+KfwMmGDinHOpsBuxr2g+FimB8c5rrS4dbJyiyXdYlNl1uWU7Rb3yeMgJttBRDgucQttzXh
Z66c6M4vwlcwYONqnjK1hUh08QU/s7opfmobt1fYyHab6qCD1La3ykKf6yFqLyWGCUx2OCax40eH
Oks3Se7RDpbmzzpryPq3LhCxkbRGo9eZMDviwpg9ZJWM15L0+mbGa742q/Zn5lbp+yiqc+lsedaP
l0mdCE83OxbBAfB4D2Bl3IORF3NIYfTwYksfP0XTgjVqSI04sWtd8on+SrwyL3VjuW8OhHaAtDW3
mOW3rnwZIGC9RlEjz0PtLGSn72GSjhcVNetZ8hxNoFKF1Coa6ELHGWyDSDB7POZMJzgMdUtSuL9i
Sz0GcAdXsVm8QoEON6o2H7C6PDeSBJYt82+JmJ8DCJ6S/rbbVC31nXdBI+4CSC6+cMB+dlBh8Jv+
yLuM+7AN87V0c/p0yptak2ISatr0k+j2SKtrp5zarRskNN2nnNNTi7m1VpdiPtSufQwJz2/dHviN
F3HTOWaTy8lqsk1o5qzc1UURAiq5CTWMozbuf6qmO+b9cNW+/63Ttc3eWD7n8fCuDNva5qwIs2Ax
Bci3JLEvAUvxlWqifMceX1uk2XmKA5StUMwHDHs1L7iiv5II+cF/1OM85NKtcCqvWMXwWRtxBBL1
U+cWK1/SDZCyAkZDjC1sixqQsKus7dONXZekpFgvhon7VDidAVjKfrIiSu+s6iarFg4CeDCMVHfh
AOxnEoK0UIzhg8SlPM4SzAyh3HRjtsW5d9lS6NLcc+EmrziK7FgNbF/buGhOmVDs3qD+NBaen6m7
zbMSvk2FJ34CjlE79KnwLIEU1IbgmPz51MTq4vLmPRh+bGx6Ph7XI7vb1L2pbvviIvzwakfx/CqW
qqie3LoRFe2mxB9cUUu3ymbu3DXvlH2cPYVz7tJZqMIPGRzaZlgqFqXcdS5M/zgRN2PXXUt+cKyA
xlXXS5ZwA1Fq7pszhWPxuEUIa48mDyTWz4vDureaG2EqhvOZEKvndlzIfIvqDU8weuYmxKkvwjfO
ya6cYxBk966FYNCQE9MUd+BAp8de3RO7l5coGO/7edEbo9DeZgX4j6IW5imbKzrEGnvcd6iu66Yg
EMFjxbmXOIjA51AkO8bdV7DjuGACr73ornYoIM/l2O+9umBhDsxywBq2DSaAE0OA827o8EYVLRtj
jlvK6w3cSXWNP26a+hGmHLYMt63kumzZX7hFFBxKgGNr8t3dOunmZB/VMl6VIs93Y0Jm0zMxQJHR
GqpqIEHorRlk8ydrND6qzDJOmrtI4sXepTGH6G7RouSclA8mnlEj5XVc+d59biAXh60OHkZ44XA5
vUMzBFcxpchBhrEfklxemk6gILSofdEwxhTc9Fg0e1ZOWvj39NV6WOWC5lCnzjeS1eaBVx9+5Ky9
5xa3xDzY7rUE2syOsL9ZG4vtpqb4cQ4lpiAsrWPreFez9eOlorR7cC2UqdBJLXZT5tnQhBPnnvhP
U6f6KWjwrOODTLyd30huapV7m4zymTVES/kPNEKq1k+x1RAOEuVn7Jfi4hS47fMiGzdp5lP/O5fB
oS/Qn9JrU1+zdi4fR7/49COFNbX7VM172KcDJEbSSKazZbax73IysQbVYUctCG2pHh/NDD6lL4v5
xOLzmTkyP6U+2a9YMMyXb3Euy486Y4wMyhenjc0nLvjgzwNQd4V9li1jEztMEFCQYA+F5bPj6eqK
Nz3xpYRlhKNb+xw0JCiMhuC1tQCz0pQn5tCcZ92c2iaTL1k1ICzaQ38tM/FTuj4PdWG+z3WFfDvS
DYgNe+tkSu0MWyX7MIedypoa4IU9sXc3g+xYx/ezDdV56WmOI5KnjfMiYM2q2mdW1kDFcuu1HAgm
jBmoAxOyCTsMsQt5BDNeXUzPPwwKP0BEtycdG1yLebwwaYNqbqONQeYhZn+0pJGfpWQdkOezsRlt
mOm4r2CU3gR5zVPYWGI9BjwUiGB0vj+pvLi3atM8VrXDuRfYBx0BoGinwd5257npJ3oWFcTASt9L
zrOUPRUdXN/mjvKyCVkCP0q6Mv3yzVp6V4od3pBjW+Olwz33QchTrEKTLGUWvXmj4AAzYGo5MPU5
d5BJKxVcBsZnMWSbwMQXV8fYGLXbkIqLOZI0248uvBiNJvxsxcVWmE+ztHkWlZ864/wy4Vlw7XUg
yGfyGuFl3pSVI6GFlwWLBspWYW2UTn3viom8osSRPtndiXo/mzsKyPbUnR7zgqtFJtOtHXP/mngD
n6aUIZ0OFeIyMVXyWcLSk3okxL4iZgChi0QP7Ta2vKX+mM1z3FbXiTa927peVzWCcoQZXVjvScG5
71ThvZ7zfkcGHeFHjdjcBsyWyfSzT615x4B2bN1mONhxdKPdB5MqYAhRMNRz8j/FLK27IYreuwoO
RUVSPpKyOI1BjXmzYZFe9eW5NQpzJySL2DGA6R547AZnFJVZB8Uuzmw2U0jMp6JdoLIF5IwJOsWx
oqqNZ5y8NQrjJ0MglbMhFuFqcXuMUrNlkZQEmClXRKSCLcc1g7K0ia9Ufs/lHB9164Lk0lOq3inH
eOrcdjoWEUVoaUt5OOmvo0Jy2JvlU5UDyifjT0Kui/utQ+p61RCR3OMX+pIdBfUeE4nsu/rWC6me
W06qiMHyDFz+sXfNnlkaqFva1/K577S/EWSGVsyMBC+7brzEZYWw4sOrmRjnrcoLHwmZz2sFahx2
HCEJl4vPRlkAjMgchJhKA0wIE05ERhOFojQkm4EaxFMx+nspKdMZayzkNbiWtW/VLoUJ8wcHNCWI
Hb9oqm02ZAsUojDTtvYpKbVrSiYKZfCAHU2EZxgBrD5cpG7WlyotadSN8E5UbZgfJgTB61hJ4+oL
WOuNhTkF380qN+ibsrDGndOJSJyZI6aFI3XQXtlssYGunErr1Rha19kEfBtWnH/ZhXZt2AcmIXjT
9d4ht7OJboB3kHeFR+kc/Yw7eOH3b6KCs2xNLGNZbZMwQMWebSfZ+tIB9ju+RiOwKsnothKVfsp7
WtO5F5RoKrYq7rrqPmmx+WmRPFC5tC0Dn4t0Kd6EOVxr1hu3tsdSowOlskpFeknG+lMXYHG4RU5l
+MkbmVuQjLZOBdUAUOwA3mGZcj0+4YAmkIpKXIj29otXwWWw6mo3GwwmdssvpKGxKLC/RsUX2Beh
z/pNvyNVc8yacJNN9UEpca5E/B1sQXIKzC8mIQsHDS8ls6be3ZLJyozZoQ4JlxggIms/Ufee+yaC
8NOGecyxTJQgi6Kfyol/yjoO1wDasJcZzm3aYy2Hk3sdnPepDs7ECrYppqCkqCmUqk14qLSJudkl
haRBBs4/0WlwnwPuQSmj0dnI0aWmJUHt8PNrUm/HCp30H3NSrK7JkcD6l5yXqujae6JnE42opUne
A1LXxT9No31bwpRgfRR6jn2VxSOWKzZHdfeWt9knObRPURQ/spC3S+R8DpF5h6sbChznF9eSNqC7
whiNLyvB+3lrmRktydmpb9t7zzNI0/Nv0YuNwyQjwy+5Iakm+GkohgrUi+VKCZQkeCyAIZZe+yTA
DbI9P2KpvpHzQtXgX4095hA1MExzc7zGEkug0XjkkYNHu5E3cainXcddfwOg4WrNjznFznGkqJtS
Ni/Y5GrjzVr//iWK5VMJkmabTtzKqYOi+PUpYixRdvsmZgTEkPECGucTF2cCaIG6VhRFoRHnXw5d
rSiyK1GkyKjWUwyvLfVpC7b4zvcK56HfvJFMvl3+1+sfXJfj35Jn7sj+oegJ66ULrtIM7E+emZ3u
lmqUyeLLbyyOevNWVOF41DOudM6sbc2weyBuj/F1Ft+rZiLsM/HTK8Wx1+aiTvk72pu5W+FnaK3v
ydzd/x44cO+NyHkbqxS39fBB7uymG+NxPZnxY6P0C8C/25kIoUSb7rziLi2H93KabpIIk7GwrINX
4KCxpby0xIm0SD88y3qeMHrbc/tVxMOZrjMXOJfy10LP9X/i7P+lioX/pZ1TUroWPUh/0Tn1lYZ/
rpj64y/9UTHl0hbl2RQqaEeAP7Gdv1cwOL+B5qFJwaUH4fcOhr9XMEj9m9Yuz1HHBF8lAM7+VwWD
/s0Skr8lHGWa/Iv/UgUD68w/FRUIDYWEl4vpKMu2PP2n1qcotzE4e5JkUtIQoZmL+9j7GATm2wbK
3I01Pmd2/dhUXOcQPCDWIhut/Y7CXqB2WPnH4akf63xTQ/Ld1Ybf0lHTDbd5iAjq+zl0uTi6R1AA
2jJ0zfPgQwws3eYZmvWTXga4JeXSEHdJl9yLZ3QPcknC4B+k3G7cdCOnMEkZTlcapgjPlIRosGm3
uxnR51gvvla3uMvUPF3DGaAEF/x4yeKQ6U82ZjW4t+wcGMNx+afNhk+B68cwkewofAwb+BURPGj/
aezPubOaW14Pz+2SBWLDAyxkU5nN67BkhZwlNTTzbo62MsZ1OPnj7Ui4qCNkJIWyLtIlsUj8yCeG
lBRpT8Y932ndvYIqLmFmEy2IdEV6CWUXlk0o6++5R39jSMrJWS4XGDjvdPYtJgbVlQasj4Gs7lEt
KSlIz35lmpuhbMEIj/VK9DVfQUiej4iVm0DBmLBNk7waiWDJJYvVLaksr8By80mWfV4XRs2mpNbd
qZ9dLuSQhbEhxNk2zrhPBNTrQrLgIAaEvR78u8hPKhLTBoO5ZidjhOrsSX+bgdhbgTOl9qaLiAyj
5+4azeVkCf1mA874+ayY3++0kwFfjrzuPA7YOcGpsqMLuhM1TDBEcfrtTUGVjVacn4VK2j1OKZ4/
buKwHkqSSyzGjlmoufUbY953tkf2i4D33mxJjhl0Em8HfOyERanIaILgHpfbi4jsJ8eyu22MPrcL
vDsvEF9BKj1WV4O4kQvh3Quao5vN0SvqxEmq2jlNpYMjF7Ftp53odTRJICbBlU2J/+oN/DSQF0N6
Op8qnrH8ROoTJN18y86Fp6Irm3PLffeQif5gdUN87ma4sjUSQTYV7a4C8bCB++JfKBN9UKod7rs4
fG4JZu3swE7RGyp5Y+GDDHL0TfQd5zxCPD5S+3blsbJriTzcjI6ZnH4/pP7/kf40lV///m8fP7Io
30RAuqLv7a/tONAQrKXQ7J9363wkIU2C/5e/+0e7jvmbsEBBmzTsUJ5nOb+269iu4v82TdfULqf3
37p1zN8sx5XSW2IwynOWkp/mj/JA/Rt/oB2Pg19wP+Fv/a3p8I/KmeZPv/+HNj+XgsJfGmiov+Nr
5dNykbxdFyM3n0T5S7nONFeOwqweHoqm3Wfky/Efeumdojts7woYj1RVsopr1XAJbL+6GWXUfs1N
OV4duPYYjS0nYBsJKbogZLN42HLboMSkiHmfthzJfjykzxa91VsPqtWpa13bwCjrie9ONOHmXVJC
nmXQzEHIZWUOWkG8B2E71zGNDfijmG/TnJu5bPN9SkUJwoL+ZuSAj3XsvEzkBuERhysEGBZJhOBX
Yp6bWw6y4WHC67L2UdKeZmLt9MBDxd9UWF6AUhn52vWopaNmB/uRjcYCnyvZEcyygY5ym71QYtUC
rg8eKXtLjviB6efqURb4Zj4WdfXYD/7LGOtbqyCWWlK8vA7ZTtFJbmrrCg7op51omGMMzRWBwDQ5
zXPZLl7t0NmlI0jJFU3s9g/ZVpiADGyrXPVgbNGrZ7Dwn2UGJLeMdFIhTrE1oE114gIZOk9O1xpk
WiTWBuTzVVInHCujuHOWxA9oq/Sj7Npky/5+14uW3Uqi+B67OZbI0bL2kwdLSGmqshvW8ZeS0x7J
EZaRriGvy+JbFpPXbPHIrYxoTo4FusdaJDSN1b34ahwK2EppYQqhthYLPCvem2KIPhNjTjZEh4Z9
ZbXgI1IqeOqenZox0F1tkrNcDQinVtsZh04PIT9MH5i9DLy9Mc8vogWRngyAC50E1jprjaxQ2Ihx
3gPytRkO6cFAYZjK7EwCudv1zfjGpg4rymCxKe/saGeRkthZqsW0UYrviMFiFYyOSyMiNT9JNpJ1
jTEsha2HcQ55YdcKN91j9CbqbAUmiON6If8McA5syRI47ZcWRd2z5rZDB6JWUmPngzHuaB6LvT3z
6s6c+xreyc72zQUb5xn7mewPWb0JWWbiQm7OTPzxGKBR47J8ovS5WdsT6/d2MsQ2CyN8MY1hb6Pa
SUBb1qxIW6O8H6byXYy63ble3z2gD3lwyf3+G7m9FBBg1x/hsoMJFDNdyJr0zZa5Ir7EbJ1IqJZq
U4igwrNgmu9ZEbZ8IyYCxh2pCs8wPW4Ddnd2Gece6slXZ2H77pXBG2eqEQR7VLh4V4WdsbYcHv52
Hbl3HlSetRgz59GoXQT5YIzWPf24mzBRxkOpHVJ1GIa3tVeUeBk8QW8OsSsguqAkYv2oIjKXsxwV
QbYmWKei54E/KVSfiDIcu8UtRY1NR9WWGDAYNOG871vNZYKa+2fV+pCuK8ouJSrlKgRYU7DyRDTJ
Aue1VgEUU8eIj7rNLmaPrIryV2LRjSv/mVW4unfwpJ4y207OY9rMhBZhmiX2iFrtZ+ogKPrEGv7c
27BYOK7TKyD+mjnT/whr406U7YbG0pJZ2H8BXFFzmUzdYzKYuI9mWl6KVEjmPoTOyk2qDTbSZBXG
g9p1o2FXkJcsJF2MBAz3hlLONzxe5X7SU4O/08x5HaeT/RklYfIh5yZebjnOOq3JhKKrAmPiEusQ
ktBLkhEjc0CQEaIUmRaklRcu/xOYsda8E4YT7rI5q+/xoVOvM7ORX3thPa2FVx1Mabx47sDRqSIW
FUi1FcXkR+zcd6xi23VLBjpaOUkPgMtQoLnnzCVNEL5UleIdCz9pVyi6ProBBy21PtBXRm6cyUyH
k+6V2ABnAQkS+139NJcW1JdknK8ErdvbtKHPLB8lcAj/3M7BrR1l4/IyKFdCGy9snyCJhz6vHU2W
FjJq+Soi9AJ2xh5B1AXMlps/AxU7l8EduZrzMeBujUQWJhzIqTFR09rAcO68sHjKoqJ7IuCbn5LU
qvfWQPAdPze8KipS+5L0NTQTCiNjidHSxFyWO+WdNWSk5/3l9gYunvME6eJKeo5yshJymoP38hhW
dUMDTj8sCePHX+bBP57Mvz6JbZdrwF8+iZkAf30Sh/5U1rZyuOvHdpbu3XTBEnlkVPH5FuKNpJq8
tjP896RrPGaVqWzjrZNHLhh5WwDeVgQb7Yz3PHyag4xUuQ+dKj1WMy0XxJ+HHe48JPMIfzGrJGgg
xAdzBf1X2/PRmDINJNaNxAOAyeQ2a9KWLVwRH2KSzPA4HKiZQ0FPkxWnuIpNUkj0xrAHRlhsjDsb
S+UNDn4S7lqaWP8IQ3rtbD5abRZtmzbW51iZ3jrH8/AQxsr7wclpZgAKFpyFmZEeniYHdEQU3SWl
U+25BSHCcydwqZEZ5lPt0mgSocVsXTPPLaBXrDPbPKfNVVSqNQmbCg8CNFl2pBxPITFbvJWmIsPE
2Gur/GyCNnpk4c0OredI92pafYqAmXbwR/1Qtab9huIReZuCyYGKTMcy79H4WX2afel+j4w+d1eM
bDA42TEu7R1MOVgkKfVoPJIQCa/KR7xjAE5hlVH5oozpZqprEurxaB8h6pf3WV+rblvRuUhSj2Br
HU8gMx1D3Oioyn+S7wdKjGi2s3Ofur5cumJDpbnxGPSRoKEIjl6PLRX8QUtzHiOOLjfUo3nlxU5q
RHOUC++LvAFcFxQ3jAtRTcHohOnhBxi7GUvn8uZyeqj+28V36a6AKqfWNoDd8hGWzJZpbHrv7dS2
p9jP8nRTNGb/GmNF3YYx8dGGQenUGrzGNnPNWhBqc+7TLdhWBwsiIdkKj7GyqKLpESvbeMyGxryf
S7smZvT7WZYtx1rG17lWy1EXL4deEYXOZ78chA3nAbhHO1B3tZ9H78XvZ2YeehEP0iCLmltP4KRY
+UNGowwDsP5mTnXyswmmFmaZMx5k3xI+dXPN/gFSwz2x0exlEEge2IGXejMmZZ4dBiIRyGWyHhut
EofIHXyzW6KMDR8eDilxU55g6BcGmMkpUmc70Ehzfi4Y8pfHYcG6L4CF00bPIICoD8qwzg8ILB54
mWR5CltSmm9iKri1NaZxZLHhnLkajgdzybDvZ1FF9/1gm6fEGOtLZC93DfBHSz2CEx3oDcYhn+bp
dJ+NxJX5iTkXiDlwFekq30M14yyOfCOFRZIjIOaYpTCg5Wa8kLQxi8ajEPsI7OsxCmqyFS0k9aWd
CquKGyB6R2bLXXXIktuoS8J7SRadNgR7kZloOF9Tk+Zu5iLRV5tOup2fRnpHUQTnt2tU9waphrsh
SPSrqpT76gW2+cNwpv6JQJe8BjE0KxMm6k+JBY0vX9ov2tM4vSpXJLeB4fTfKmA2oH4KTnK7ELSB
+FP2WM/wnAGBLv5lC9KnZqY9dFLrs2jCYY122axbNgRYx0RVPQ3G6Gxzs5UtCwwZPURNUEYI7t58
0F5LLCWuZzjI1ICtqi61McRH+uKmvrrLjdo/qrwdXwT1EwfTEB6+wAw3Gkan255x/nNy235HWih7
l13kvc8Y4e60jdtPLtzUqLdgFIZRSJJQJmH4LaZfAZnLh01sdVZxCgtrKSoO/EMPlQV0KnXpUnCT
VjiAdk1t21tL0jjjWUVy8Bvc4ouzQlx8OkgeO55LP0vtmU9tPbApbofEA8EHiguZiucy9tc8/SHg
xVzwwXbnGvvuN8fX+TeqGuxNDcmFMDd+ICGpVS602lIHN95ST49jro5IMU/JtBN5gu1lDiS2j6w6
lL3HOzPyA04U0Bv0h8iCYL+wVXqKeQQh48RPpTujnhgCebFsFilGhh2VQYNe3uoSdYnQQrRDkQbu
aGT5kX4RMreVk2Hu0lBnXuqyLCjMG8p3bTYznvQ0kq8qouwx05qKwbns5lWadc0936zysyRmefB7
43UgEfM0LrA1p6hI33ENue8w+ayHsnF2IuzBjwyAbqem0KiQ6XyZZekfR9+XeyElNwcCu6QTrHxr
i5EUpB3qc+mY7pndakE3hV0DxTTFnQCq/5KBjgBPbsTj4qUqCPr6hYJOEAJr15lKzjqIyvexT4AZ
yqJ+sblhXVRYtwfpQHDxXDG+ZW3WH7Qs3RMpovkDIGL3HPSZ/xjaRBpWVq6rc6a4fWqJ78pqqvDW
DMZ4o3jrc9mrgxvpVgpzUS4uTRRlb0MvaIYKA6o0hNH3OI7ZMR4KIROaQFi+Aar3VGqe8RbS9ZkV
2fwYCUUyL8kY2sXgmj+CooK9TuzeSfeCQBG42dAtQLEEBgfdYLX+s93R/RYeRWNSAWPZw1je0hKk
7waK2a5+q6KvzHTgNCJbw4XTBIJ5U1RPge4MPNioxD3ri0ebrNxutIP3dHKJMfSDlW51Qp1PtoTa
VMxMVHvg/+TQd3vXBHzduUP5AIP5ogO9BvqzGseayD6j3mEYWZLm0UIOstirfQRsBjfUtKluk9hW
dB/Y0UwmDofx7IJ34MdNyLDMx3e3CbM1r3xnZVZEqwK98DPt8Eni3D03aLrkHD01rrIcF6nMuvG2
5SFBdnswHolpt3uOZ+JiEvIzweboR2tgq4k731sZReBtdT0OD4KStKew9IJTSKfLSgVRcHZDEWyb
GeT2mBlkdtirPAd48UE30bqAKLU0qVWYf6TDAbNy8xz3aGQX5gcbQMjIfe9d7QSUdhCqYFO72GwK
tt+3/I5G0YC8O+DfpXYeIAIdczTJhBGOFu7PJvFQo7WLtcTPhTlehDsKTUgjGSmAYCOCo+ROg3Fy
NbwBsx6pf2Fx+Oi3XritBmlf4rTwoKhZyT6ZBvOlxSewKmXDq7Rr+mc+FAmZzpm5QwbCiN7siNc8
9N/yAb8b3p2M9JkV87bUFIS8hJmlvgvfLg6VBO3vcL8HcbL4MQYNQ8bM9MH1W6qPgjJfMD/6xmns
9DmOsWkzh47btCTUzT6hPAWY7rdu7IujZdookmnCxYl75OfQ6C+vm5xNFElIZaK92rQqkjEFfuhJ
vcsUUVG0h+8Ggf6yaulqmtkua+5k26GOzZPNbns9QeO6cVtz3hZK5qdSivFU2hg+uIZkNWAdapk7
HGlrp+MnugobPNFYClN+/lTBPfFGxQLN3ipe/fVcYP5jRTQLOqlchcaDbkcrojb/tKDzaq42FjUg
e14mjyTd3qoP4616GG6ba7Rq8jsjvf3rj2j9t75tpXC3oTdZluco4Vr/OIgMYFIzTET+vnc0geMC
4t3aTji5VkJ5ABYLbDH3Vslkt24sY/hpIi+ipfrJT5pzPbysIT0d5kAibFUIuNbQoBTfuLjounhD
WKd6odLBeGUgY5XlemywgA4NFPa1Ubacfqp6tDp6sdfsGs0dzgn/UMrRekCqYQNomUxzttBnNUfl
z6KOnafSN6IjgZvpMSX82gNEyXp8aWFFVVMQ8/o41t6UXUCh1i9WoAy8Arh7Xv/Jt22RwIoUU0h+
/PHv/+ZapgUJD4HMYZ9rOY5e5rtfNqmN56mkrypjb5hjdfbb1tmSO69PwVzFz2VfdsUq7RfPCx7D
m1665rdGQ3WHnO8GPzQl22tPCeDRBu06Bs/Ge81q+C204OJiXxh3bOwukcKO7sQmwUIlB9SqzCiT
S5JQAkHgqxnuURKBftLEHD47AXVMsSMxq3bLQpGKwr5d40vJP+q5gzNNTJt6UfK79g98GawjCS6x
mpzNmoIT3y5NblXcV6+/f5/+xzSF5QN9L8qpjtgmsev+4wNvPtqPf/jNNm+jdrp2X/X08NV0afu3
tfjyX/6//uH/+fr9X/kncgHLaubyvxSA98XHryLB3//GH+qv9RsCgc1iCS2Xl/wvEoH6zbGVxasB
OUIqS6EE/CESmPYiDDueZ6LMumxeODn+EAlMC2EYaIFAUcTf42j9r4gEfzqCXGv5zFCXteXZjmsq
sWgIv7yyEQr73Ib2sMVSuLH09OTjy+y87jSmpYej0MAPIaCQeMZHw22j9sNP2vDw7g7l21+/yZbD
7tf32H9+JnwqpKME36o/vcfSgFw0qt6wnZntV7MV/OwXLwsPtPGfnLuWzXf2zx/L5sT1pGcpmw3K
8ue/fNVEKqVSYThspUkIanbBEdoWVczpTNQeao2312nGhi8GFQEc+timFol96gQ6L33NpyrEf6u+
fJhtt2PxzRyBCAxhm91Rd7utotE9GIGTkmOnsEeMUbGHxn4wJ+p/3cgaWGY68vT7L2WqDiGxSGJy
pnOu5EBznj8cuxzkfSwaCBJhrjcAohmF6u4m0o59Ky3UZRYCDBaQP2avvLX7gbAWEzzoNYycxEY+
5xLgP2lwI5fWrWkSoTbZIB/b0dcsfbJHNonp7TAl5TYNCjxsVU7wJe7eTfpE2LRF1AVhEdzItn3N
9RzeR5HTvkzBUQ6o54GIpl2axsWVwW8+DkOZrZKpK66pCvU9VJHUiPtzMS2h+AZf/39QdyY7liPZ
dv0VfYCYMLZGTjS4fed9HxPCPTzc2Pekkfz6txiVrxQVVcrCEwRBmiSQyIy497IxO3bO3mtPytoU
kZFtJehTc+boy8r+Wflx9BRMlwERS0iSKsM8096ERRmdQSSp85iPULYr48DltQ+6AD0bWn2x5hhY
HpUHjzstpL2JTBPcK8XObrQMElSwXt1jFKetP229wMZ97dVPJc6eC8OMu6n00qPwnH2LEH9NBeyf
fv5jRAaH7Y9/eDqIEEOWYo+Uppcyva4sRA/TyOe3CZHGIzSxdd8Ees+2qXb0XFjdNbodsJjzmYFI
QH3kOFtpEWUJk5qOUtPEV1Ca95FJsAhev+aG5jpC+qI/G6zk+3oOunuy07ed75b8hIokkzHAttia
D3nEGN0bSrmimzYeRdjivU+1tQ1a07zoMHpClFbuk1bNPKLutK3S+EO23lEqNG5LO5kFYGVm9StG
JMwt1DNEpcGDMTifVsbjWBSHNovvdBR9DTT20H3iJTQmtdP5HZtPeKpG8zSI5J1CjNjM2rmbIO0A
96Qr37jpZkSw5SjNmzqgo96IIqNbJIY1h6jXoTJWw8wn+cK649eDBA5DH/5MdinO00h/YFHW0c34
NjAb8Uv1AbQNmy6gf5nbGEGeS0981Om6oHe3MpKShmABeEOVz0RPb8MqbI/0KK5SbeN29piaWzXK
bI8Pour+8IcfmTl+zy220ICBUQgKV2JZtQqovej8C9t5MiaCDIIeUNQIA9D3y6MVhZcor66CUj+M
g7yerfTWjarPODRfMngrUZRW61ZGH0mFYA6zI+nnxbTHF3bXe9xDr7gGmbSJu35tGw2oCyCyywfI
xQNqBrnYgK4/4D8X6YEWNYACXGWT+53QS2y8Fod4Ohem+pKD8bho61wkgWTTYHdo8cijCqVGsFmV
C1T8PJSNTF5mfyK0ohUbNCr+yvL4jD095jsnpuXlRO992VjrwmlerXIti4DWDfANLrDlqQ/IPDQa
LBD6XF13IA82ck9LxIOIjpWU0KJ4joxBPkJGo9sa3k4pj4CrgHahuaOj/mIYL2aKgsZ+SmpGLwrA
YyzDx2UJD4Lke/kJsu1uSINbLHCnEPko0VfOpiunl96H2cSWYtXI3IpuwAoj6GugUYWQ+eoS+DCE
/rXN85AGMdFt4dLvwjphFpd8YsBr9sGz862kAMQs+bgoN72Qi1YjCAQbsRsZ92HI54cC+S4PI5DZ
DYE5mltBe3p0wTooHKZ0wdrwCH0CT5KaXNo2dOpnAIe3vcYvFHnX5AHXNyZm2lI3+srwEBnT9F5k
hVX9wwxcWO7IOtsjkj5iJP3nAf37Iu1E1r9PApdhIWxDVbOhIjc1I7a1NOfZaeAyrrKlW2Qa0IJR
LGJjNpPursi9Q+hU2BJQgIJCRWbr+DyIkgjH8IwozAUnY97RFHYVrWKohugcF/ATEzcuVtfz92J8
vYZ4CWkQGFGvbkc1fCtIi9saVv7q21jms/RjSvEGtBSCrSQ8wh/SN0ZFF776ScCONeueEUn/EhYz
wn9kvoyCWzHvAa02fAouSvyhzWs6PWhlPhJ6zK2xmxzv9q5GlprhEuP0vQtQ0RrC+NGjRMLe+EhA
AQICh16Ka6ZXfmHdDhIXunLhoqXcLFoLC6+QPpvI7xoRPA4Zv6dAbjuYHaGCPW0JbWzTLtx2S2jI
UJTP/3cL2V/r2P+x/1Fev+c/2p/l7N/L278VtH//1/93ql3L5tD4v5Y77vvkvXn/B0nNUvH+/FN/
r3gZL1Bamq4j/V/1jp7/By+DicTQDVAdCptq88+K13L+oA52EcRIKkA0knyJ/5TFiD8Q0dg+Ry+6
6osc8r9S8f5eZlJaSj8QZiAC0tdM+ZvaMbDiAS3FKCGURig45nmaXoKpsjaJHSWbX67M7d+K118H
f8tY79eSVgS+R31vUfZ5Fj/ut89qPRYXrQoOi7ouPzD1l7sqntEXpF2KNiFnUvDXH2j+q0/0uPa+
ECKwTf+3QSPc09QnU4gAWnMMGLrnIovWvRHlkDKlTbaLHOQLlhGiCezExY6kelsRqGOb+8IZ4uOI
VuVs1oO1xU0gro1UMzUF8FBd/Zsv+o+tDyS1XJrl4OMypxHynxoRiTRoQZFfsw2lEVxxAvP2vtcR
soNstLzAaKLLrfUwIlRq2qU6GNn/uZ33qu/Tp6Icu5Ma5/Lrr7+WtfQ/fr9jtGQEDRLb5klc+ie/
HAxkUIsqCSbyuMzKueoAgoB9tMroy9NdfNawPU826VFnAcb8iXAYf6OV9A8Ic+SLNan8ZoKnbIKF
EJFxl5isYWEQphCWe7gqThykn4bTTEfbSmryZ6zyo1dmus+nurr/619i/rOslyvsS94bjjIOirLf
zjh+PAPV6G13WwEpv9DNVDtjDMwTUObwuYSic+cJGD+ERPXNvVG2+hNub0k4V14E0Lrq7CHT0UVg
ruwq3MB+zkzK6dW7QUD02sEOr0RyUzaKxHOQyaKwR+z3pkBbK+OruZnztR3Nt4UTbeYof0oc13xM
7eTQFfHBYP6ySpgmwhTT1IBJfUos/EXssmQ8I2ihgjuTCL7D5u0Gd0Ptv6SQDVdJTZA9HPOHvvFA
nxQn6PoPyTztjD7fh0A9+trdlSaSAjzB6OyZfqnHIr7vCPJmIyPPqw7PjN08dEDdTRczeTehjuME
hB0zfVc6TfEhabGacpgOPjdtpez5uaz6cxQwiJA+KDjnIw+zT2JHN+AfHpO6PbdVu2YwfrHLJTaz
5IDXR7tKkAWQCfup1uOnh7SBqhcfPumfl3kO7zt24VWUFzC6pZTbfvKdBYJqX9k98TQr1aIYYRBv
g6T36vmqS3LeUxy74mxipyIoK67g7BRqpB3810/Ostz//g5IhCUOZCAUip732xrCLJlEsRaWsRna
+U0pUsQhiRYX3/L3NiDvtZTKeAjKHEa39Fp8G32T6S/0CM3HWOfDE1Im4zMQOj3ICGpfYkCOQwSU
5xsjpMApo7I9DIMuXxUpfPZOoTT4DHptPvScu85BNhqvpp2qCyHOzb53ULKsTHCrW+mQiubDd991
vSf+3QvzL1591qFlI0OZ6bIA/OOrX8FWHuTy6tt1MF0xcu/UOrEM51ixhd0akxeQRAhgEI/cfGfF
TXPJg3kEqCaN6mTOjv+UDW3zRfvT/PjrO/IvFnV/WTAZL3n4Jb3f2sSZgrSUubg0tW+5a7spvyLE
3rXA865H9W9W5n9xGWgGoU+lweQz7FncAr+sgETfedpHXshUsZWvqmnkdrJFdvjf+Em/fMpvi1Pm
L7n3duMSQRDHP0TZlpcWvgJdaNdDkNIV0+6vP9D8vYXL9fNp0wZLDeHTdfvtIvKEJkSBYt4tXBv7
j5/CwnPbPjk108wEu3Rgd2qN5CKCQftqCwFbpwibzX/9awSOpANPm8tlTvH75TW0W9URJb+hwogA
Ru/Zcju5ViQrrOcAugoMQaQHHi5ygHtPKeDkf/MNlo7er1ucS2+ZAsz12d8s4cvfO34jroppyejM
ZizLq6hvexCRERiAuSQ9z9bTJsB+CQxjwGeVzjFVggkDJ+h9NLN//WV+L8bwFtJXowBw4DFTDy5V
wi8PG5jStAaNxDBLZenWIzdjU1R0iyJOuP/mo35/iSgzKDhokXuUY+Y/iaEhEVmoVjmsI76C9Zwl
8pibo74C/9tDMDeDf3edHX/59r9eaRThrCjUfayi0qXY/Mdfp63OBU5F+FsW1tNtqxy9Bo+iX0E7
zDCRmcZvc23XR5ZSwoRl059V1xEtMxG9Z9Jw2lNbZFthjSZ+yUYfOtC0N20UtKQ0pjN2UfaEzdJD
Bqohkr2fT8yQEZN6axAm8XcLo8xL1BKMWVhGtyWCzTmFKpieJwYW+CpNRsu+b4PdKa2Z7Gg8CZ9c
oei6c5rqR97Zzlvo1B5HOfdHN4jpe2C4eqsBra2zmcy9ykA81xBezMAtVzw1jRz2SUcozJgtedqR
nV3PJBSdSOh0KSI9wrOpe/gm4JpWMXLnR5pb7aq1mQ3mpOftYlOZm67KnXTdzQls/7lGWVyMiCnI
f5nkU9lGGFJIYIVmFSYdYQCjTJKTyHRzqWxv/IJSsR1JUxqDoD5OY7sRve3TS6UQfY6tMt1pZ5pg
Vkblru274Yp+kflMYJN9N8STcNdeaPffCYlJjoFvL8gaYV0oGPpdAcWDmM+KCPrYREARlK5/neB1
P5hz5t52g58Toja3N2PbKm9FsDJamDlsD1XmLm2V1jq1mW++FnVFB9lqR3enO2e6r7N0uDXSjFbY
qAQm9dyqp02EGvsp7miekjvSP6FlQl3H8f6RCXkJxMJIr42qVod5bAi2l0183Sfw4xNhiY1Z5xJ0
olddh7PRb1M9ii3dA/PdCM3miNy3v8pmi+RZEyU4Uin729jnCkSkRFekgHGoae7f6MqAlaY9cAJ+
l1JUpeX3pi+HRyvowi+vcernjGbmCAVm0X8bL72n6ytkaemDUdrDW4Mg+vtIU9gitcKqiTV2nQRh
hAL0SuAR5h1T/oAeb5xDhlS7EHfwSiMMfhtd9O0rh8f2Kgq9/qmZFhmXMWTbKiysNf0tCLJjG26a
oPEOWEf9IxkWCeBQupNOEI1vAVjoc9WDx5eePYMRiPSu57hxQeZVHLNmmZ27yNMg2DKxG0OQ64mY
9RqwQgi9X0UPwxj422EcDPRKvn8TwpTc4ipgiTRHkhjxAxJj0hnI4910j5xhvmlKR51aWnASgZuM
z1jS02dOx8Vezq6JPaIDd4vgk1wto74uR5ijgduDTv75wVZevZR1NNzWDnygyS2SnesgvZ2Au5Ff
M7VPkSKyxIum+BZQYnbnyDzbaa8dL5bqXpssme4j7OakJ48KRU3qb8MiU7vKJzmIvDbrO1BoKmK/
TjZdDPxgFG13bRk5nryQK+PtSuU5p46gVpJHW9dFkA9WbZfBUd8v4/JrW5B6iEnd+kxLI7wDmiUQ
sDW1QuViguLCySCPCdGSuyid3PXUE19Gbi/Rz1HqbWthxYeMJOXrNhqHqyHPCepteru9ARhR0VTM
ms59pFnc8nFdZOFDz8Dbofjdd4xC15FGWIXm2NNY3HLQXSMola2AE/iJA5/3x4zrnRO53cUJF25i
47zXhCK/FaHb36QGyFNhmfItCkRzMEMZP6twBNkessRBbiMkubfIHsS62e2C0ae/5VXRe2AaySnL
aLyH9RyexrRDcpcKbH6iJAKqNI3sPNtg0/FoiKt2wM648egmP/qdBJVlAGqTVunvIUja9x5yunMF
K+M8Gbl6F6QyUFeSUBtXbv06yh6cpZWZ9xgpmQmkrr3F/pHsnaaLv/kl4rNEwKWPiyp/aOcqOBKi
E163jBPQEQ3DS9EV6tXtmuE649F+MyZO7b0tOMeZA7HoucLiM+YxWlCZcWAjWRDtQwbZotZ7OHsj
Cz2w6GEqr+JBVETu1fG5yKgTOAQh6x5M39gHUYQlIasoDYtyABidGD762iyuiRnSznc3s41L6oDq
aYM0vszmRGxOPNCo072wHiVzhU1UuM0BNiOBqXVq73NASgPJe2Vxkq0gpN6QdjYeJ6KZicRRafFW
dOhaE5HNn9wsbEjKMDuogbZTAfEnmbzwxUtR+NY24lT+YiCPWaPBt69GW0nCybKmeCA8yNzWfZS+
IpWSX4M9iEd6wt1xUhWR1kvQec0si70wTcRTySDrusPE8MQ5wUMiB8p0L3mFiA1rh+YaN2/4LBtp
3jf2MF/MEgmYERYhQNex/WzdeIkSrKPoURezuoUB5v6wRxF8Z9hVnFAXRlA9w+ZMMIKxaTziT1fK
9WjUErf2Vo/29G6PYXHni4LBa+cZ+mpEOQdFe5wB8rrEiHC3LpkGrLtKbKM6q8gHC1w43Reh0h6D
Br8FebH4U+RshxtTFepKdVmzK0Tvv3J0Ca9Cgg2zlWNpceZdYiqigQ2sMe1rkCeS+LLaBnBapNQn
K1nJRflVNm8JVo7nwR9Rw05lWTdIRQzubRc27oPuO5uQGEh9KH6HnciJ1ammsIGEFBrum4Pgfjd3
Zvk6hUV60rlyHlsRD7cz7pq9m3eMZSI/50ODOSGYrzJqyqPamG/GlAbbZgYNRXJrZ+2YqWWnblD6
CJliaknZGpKjkl2/82xXxCthSbkYUzWjDIszxgWXFn5dV9fsYG14ckAhomwpgPqNY5p/d3JGZyCb
oq/Oy/tnGRqhuwqxyRjoOcgs2nRppA9oZO0vGEN2uU+h2aMytdhrfbe46sjaeYj7ZGIgEDenjFmB
DawgIMwkcnqSOxz4dOSvMG5d+9rqFzxUgY9Vj+n9OAse6EYLdHNC6x9pPbfvDrFea7a9cldUlTxg
F0aX3qZ1wgHZGjelU4C6ASi1J8xiIZnGk342qZi3dsU9LBofiTHQovQe/3HzrUIieiMsh99BuMlt
nhHX1ld10uw8aMCfo0BlASbXYybRcg1BVVrfZodITMZUowzWbt7DZ0NwHdwrC9LDNA/WbZO7A9Gy
zVQjGLCd+RjEWbdLApxNq9hBpxzoERSdgQKRvyfOndfCtJvnrJPibJcMmHiJs/ixpPJl3jKMepGJ
hl+dlVbfajzHtzM86z1VBugwJoTl0Z2FfbWolzFEGV6PwK/svkozK/eB0fHLqe3uEwSm75NTdntB
JN6DY9njVivR/MgQM23CaJC3dZvmXxyzrOs+tSzWTQFx0MzUd3w8xjciiaMHcGK1y4ZpWqe51tW6
SozgSc6EylVGI2wW9XFJsTScTWak1SEa9PikBeiWTZqAZ/JjwWKgB9gyIHSQIEfpIcI9ecm6WF2b
gPvvSkauTALF7L9E1C9XkZbtW5WZ4sUBUf5d9cbM5JiQetITQ3jDpEYYW59c8WM94PhZiT6KbwaI
I8+pQ9dkxNpxaqdW3PrEo91OoqnvzJmdovUmXx1ZE4Mz7Uyx6I2hUM7IBe9snqy7yJCOJuhXTwMa
RJDVPlZD4h5Wo8Ersm7bvHmrE0eYW1v0hB6U9SwCCKo6eeoRumxm6ttjMTUMhWSeU7yatT3ccLOD
F2353EOhxLKi4hU5+7OwrjRtO5aT0Je8DsgErrSXzt/gQ+b5Cf0otPXI7BK9c2MnfywxDI5LMEn+
Mnrd1BOOkxPBruL6O1bMsIAUUBRi79ccdTchkkGQK3aVhlu8SnQgUXZ0e3hTkdgY89TX58EyKS8t
P6zvaQ2Qtkx+bd7SaDCCqZlPQPo9YtxCU05Qv9NGk+5JgXEjXDrSZ3IURnXhz6XP4LJqsuwGAm6A
XtcJ0uKQQNsNfQLF+1ybh67WBBgAb6fwwpiPwgSeJtHXQR3mmzIsZXpLayEUaw8MPyMI8AG1J4en
MGzza5Ljp8dMjN1tldX9VpP0ttK1hDE5LdFEBScvtSrJBLk0ZdjcE76UXUJdgH6Sk4S/IvRgX3Ks
IC8W/pivCMnPVTf08ZJuZbpXEedUwVle9ZemzUjwwQmPYnrqc7+5dgkFuq6h+lARgpY5De4gLg35
dPLATgp/tw7L6saInehmCOz6jeQRKnmpa/8jSZo0ZxjsFC+lZ+EIkohWjl05qIe8cMabOeKE2I6g
8mDryOCprdG7R2jAnhR8vBVtrHgLkbR8GLtkzuDkTu67kVgmBjnS8zTKbjHE45YSJdgJs3yT9Yw3
x1mCK90BN2ocIG9BvRj8GHsgriln2FPvd4rkiBRGTUWEIDmkzZgdpmJm289r/HxTGxBSy426gG8o
nyTsrgMuVWCuICEof9nWvorMeZfabKHf1e6HZ5GC1fooGrQuu0MZwUWf4lje4t9sl9a4aAOcGll8
jxGIrZOyD74Q5kACrXpiBTbOOMxXAZCHDxHa+l2kZnnAzDdsEcNhUsWusc7bRp2sSXpbVOZLVHNI
DlyV8K3Iz734QRVcrMQzftSzja/Ys8zxEDPb3Umjq3ZFLmA4dBTu37usKk9TS4aDdMv8g047KWkO
iDdW+7g0PjK4dAW+L90F90LHROTNXGKiSpkrsQa4zJcDBxRkWgPVwynWb/wozF980JDr1NY96WMe
/6G0Cg5UMHnv/d40bTRUnJlWRAkk8TLNt1e20eG3heOrwm1fImlwoCxZvZndilrarz512KnFUrvy
TVLCCnRDW19PN44qP4fAPfS45zdiYrBuayjxKxFiZ0YWVZ9UTpIWGVn0r2RFHUGMgFIEkvi2i4sN
v+BaFP70zfaZ2XOAbLZsZWi/q3xYG2NCcFFWGPT72Lp53vvUvi6qJP8CjjHvwg6BEs+89dhh8GSM
oKjmbR+6GHLmPXJUskMzVRN0iwSBMiNDHYxxMKCiHuoe9L8kSc5S0N8sbvt6qmrm7z57+roOfbiD
MTkkjW9DdgpSa4sk1LgpcrPatSy6+M6q6KUcfQztpstUaKtcLCODJ6Oj5ZArXSVTIvCGymavTdI0
eqYFm1GQNIKgZzkv5O0TcwuPU2Ncvw6ml5zbUZBbx8MG325iotH7zMtXgY3eHIOqgeB58AU8P2mP
wZ5jM/agLGzWIrOIQrdD66vpRPWgVD/fG4aSzwxMS+KJw7mfVqWfITpTZKN1Iz/2AN7R/ATa52/M
2DNfmkL5N5knxicXL9035DtqTcRs1RNMzv6/MvOSXxNLGOececJo8zO7DNdu94Q2rYMhqBITQFs+
TwfGftyDqV0ySZpYD9d9Ia1zFoUh4bucbAkzQ1PMwcLVxl2cTcl1XZbhifSC+UGklbo1ZS1PZsO3
o0yxwpohk2U+LSMWWKV5CSN4Ik9QdYlz61CXMyNKJ3FRKhL3FbXfGlOTfyqR/T60VUneacVvuoms
6lY2jvOYG93EQ28HMExoIlkfhfasH6ExqwdvzvM9oApvx2Dkwyf45awLp98PDG8ukMHj+9CV423V
5dUejb3YJVH3ZRgmhhl64tN5TgipsyIn5hRbZttCVNEtScDespEmw32RT86PybXmrSJf+ehUAXuU
33cNzy7Iy2sU2s7BIJHmqp8w0nlQkO+A1FUvjTVxXNIom5kjQIxGBmhP4tTVYbi3y8El3yhY+tFt
Slw6mXJ1qMQdQMlpDVnavOlycACYDeMdZ1HCRyHpjuukQzA/mma66QRZAij/4rfcCZ0vHg+fE3sS
UCrEtYcHbIr1g2uKYCVGurY77RfxuOa4in88CArA+oCsd7onxSWu3figOFoAAZjq65i5yzccdfYl
huZ6ElCNB2DZ7kfJdvOAMyf6oEmAO24NXddQ7xMZWPIpwzBw5c9MUsr1PONex+8XU1rUaeZbiyZS
P3N4C9Zo/CBq9ZCkKzx7ASPJ7yr1TP0mLdqmYMTiSgKDFC0ZDkO/mXwDPCIrJisVgHkJSbZ2mk+s
mc4b7i77qgrHaZNKJouNE/RwEgKORUM3qnbrACohFqu1I6TwiWe/GURm1NCW6fb1zFw2FSfLZ8Sg
rK9QNJD0+F30GBgI3uTUFq+u0uqjcSxk+HVZc+tHwybUM3fKFY1wzCGEFuKLr7HQ4dLrj31ZtARp
mQXa/qEljqVWXnnXocagRTzMWPIcKI9+Gc02HVOXPo7qq3k1xnZ923WqvUGcSbBkKMPnglxWtHQD
SwnbV6k3LtkPt0Npd99iM8EG03jTeJ7MyjTBerdkJuEueO0TA1llTUpQOHYVSVh9G903VlS+1jDE
d46mcRLTmF6zFv1IrIycIpYnOgUDMdzteEU8V8NFcWg5uE5kPY2Ja6PhTVrxUcGrOtSLpH+FwJLA
g3KZMUPXp8xB9HQue115Z5YTIhWLZanMWxXekOXSfseqos+cPMNrIryKGj/JhI4Kv4Kc7wxjLF3c
Sg493bYGgHr0em3cT0xIK1Zog7zTWE9k5GJOsI9ViiN065PivY0ZZtMLVNg3t0VRdM5RUjrc4eoh
XtRz6qObWPVnonhcN3lu4G4uOj/dzT6G5R1BEAP8BPZK6gZ5kRyOn6zRaxsiyaw5h4tlV99i1hac
rSq9C1Sw3DGXDJsN8UecfUm+ne/T0EkXBVlLdG3EMw5IYklXK3uFHi1JXrXM6ef0VfboRiHZ2/h8
7zkzccocmiFfE+kh0/VQgFDa19Ipho1FFNhugneHHHNkC08ljpFxdgZknWAyicnNSgVQlhPnhigc
oOScseN3zE5Ur4n2ndeoMA2S3/2EbGSdtiHUQhKvR59gBlV0wRpzW3zPRGHeF01cbqMZ+POcj9ZN
b4JVzDob7h5xKrduZTXPIvPsrc9QYpMaWbKDlMazhtV+HaQ0K3nTkbjlXvAwdAndK87/nKlEAJMa
gxskB+sqdXFKTISzgouoEXcCIGeF72u5oyvub8sKnJU7FMYVxbXxjIR12KRdPvL6xg35atJzbMKD
wyVuHNj1w9wRiUXuRnsZutg/MaF3iAXqq33veSVLBvThGRf1aeyINltVUWztGyObHpOGUNR1KWyZ
7HWBHGA1icRdSLRZn12PS9O27g3n3h18zn5N1xkbGstKrMqhsi6Gny2onrL23zMRMFPsBZAYZ7To
BGPVBn7ZYVyZroKZycOSN9gChI8EAbiGAt3rpGZ7C2KDx1nDpzmaCXW5rEU7IV6gGbgpSb8a1waO
4VtznINLMeDZIVks/6EhJdyXljTuM101xtrscNn3jbRvCSr0HpxKijfYQsaLM8hk44SETYjZM04U
LvKMLWhB28clzhmowPvJSxKyB9zmBT1qs3P8vKbDBW/uqISRHzqvNx8ChWuxCsGhBN48PUDdcjnd
ZhWmL+DZnR10G7p5hFFMo16FlIM/Idv61BG4fFbOPGwCw/K2ThIaa2ZMGSkYznA2OnTWEAN48424
NbZGEQzX42BNx5lh03uqlPcs0rw5dK0IblQzfzaM29yVA2uB3CADielY94tyRZEuS6osr5cVTS/e
7DRvkJnNr6TRD3Mr9H2B2W9cJaOVTxv0zfAqipjmsJaD1REYU4pbMp5SjUzCm02aXfCOIdFRa8xz
7L6ghPQ+hLZ5AMcpkDfsuuhQ3AUT5FOEngXLz6ZIXAfkCR3qVTMRi5uihXsZmoA4SNmOWwsvcVYe
cocY7lY3hDFHU7OJywQbpd3XGG19/n5YMko+wmcY7tOkne4pPftX8Mbtras8Ki0z4hSzyUoxVms7
haZZZK3YZyrKyRJSei/quvoYhoUXq9H1NPlARnwuqpOGKLgZe5Ht6ibiBDoO9ZByDNMcA+g6nlPP
M2573uGCadhMGFc+VM9ljBQXc2gJ+6HCRdW43bRREBnubJMceycwWbwIMtq1AsGpFyjvowtSHeMS
W7pNScxewdm4sJk3JfF5ittpPw3dtKerne+WofGxGkR0UzQAg2q5LBZZQ0zrwlB4N+Dfww7snbdR
5+OdoNe4cZoAcY4bmxIjZ+x81XYfvMggiH9UWhhExdYTYcymX+2dOsj2k+nJ5YDkHFp/TLCddxZS
5sRA+K38vTGgiGJVTqoHANbIgM28fXGLmc0jJe45w462/e84tH36EgWgLcwZ37A1WNfUoxTIcrY2
pFR7334O5v9PO7n+P5K2AtG0/9LGdYjz9+/Re/bfbpv3zx9t9Kun688//Ke+NfhDCN9FPhGQtwKo
7X9C39w/3MDxnb+bs/gvf+pbbfsPC82FG9gSEcSfylZb/GFDZvMDG60sagykVv/pZLv9m5Dgr4Bv
+Nf/QXDwp5/UAZkA3QzonPebnIJy3uE5Yb+2w7Rfc7yoL443+BSpdfk2MMJ+6xaiQFBmBTlrLaHD
Rgi73MMyesyMymGAauckc3i6GV75/5svK5LyQTcjAqi04jUKF6IBxlpOnvNE2F5ZQgmCtUDiJgYF
hgP5fvQS40YvcIRFjbNxfwITYFdfJP23NWT80OJQMURv8U/AQvITthDqNNkEC4EBpHB74/uTePbs
wfucBjEw6YTZgIy/v/bSLt6LhegwL2wHa6E8gIMLj0NUOTfwivyL0ZERxCnRQEg+6BmBBLQIe+FG
QAcBIaEXmkTOS9ix4zk04VitHiOGHXS6s5xiL4uJFFq4FD6FJKYBWBVg8cFW1DMEi1YZ+UNnEaLe
WB6Nz5oh6ZcySv02JYzlU03red0vVIx+9IajWEgZ0cLMoHdo3821MTxyBOSUDKTnmQ3aeeMPs5gz
tb/xU3c4iTk3Dw6Ku52Asn0f1DhF5ELt4Dw0LsmTsDzibohuWZDS60EXfb2KMpPQGQqxTWX3ZBZX
qrqfuF94KeZy705m+p2gBvcRukIj8a5U9o1dDBPxcILs72GZWpC0I+6Tn+SRueki+ujteOb87l0s
j/o+XWAl8ie3pJG+jQfbqwVVOLmwRTlnOCWAnUwL9kTUFbrm0VTTwfRsj+wnACnzgkoph9R6tSMC
IrPSZ4BVhTlT8Siyq43nTUBoeEdOUNmN12BOMdro1DQp/5WS20E17U3FdJCRCgPbCPuO70Urr80D
0vpa/eW2HJPI9BaYaOlnjycdglF2fU221+Q4LNQtE1+3Nh+KoQr1YYzDjFrem7GHpx5BPFE5ojAl
yji4rlUaGwdpzQXJd1bM4IMbUaD5G8hYqri220mU7k1bcfDdyLZyQAmKpmMzxblFB6LrxgPFwSRB
HfwHeWeyHDmSZdlfqVXvNAQzoNI7g820iaRxcG4gJN0d86SY8fV1EFGZkpktVSUl0puWXqRnZHrQ
STcaofruu/fc0PtKubJiqx171omm1k4sIy2HjVELlyNv0bGZsDWaHpys3ntVhhNBzl5OXseO+23T
FhWHMpaTI7wUCnlSzZFHIEYE29iHs4dOFd3fJZMjhTuaYHvQIOeNuOCAdonxICU/iewBNF82WXlk
d23dQEUr36ksSnzGEqW6cQv9HOAG3Ztt2bJZzY23yHTTCoB51Gy7LtZ/15ZsbxAA7e84EcN1Zvp4
FV3SPuMXTBx8Ddn4xNNEgBlBTbo6uhzoEY8j8+IIs9srUafMbw0iCUg/5AIeh/YN4l90rJDlLm3X
Sy7Fg6u+cGAHuzmr6wcGK/c9NTV7G4dDRWyHbM0m8QzjoESFWBMlTn8PWXlOqwoC/qYY8vk+95Rz
uJAMnym8cW5YOWh+6AeN6+QwJ2+lpmDIT56m/KrTI0Dfoc1KtCz20mhsBF48eJkck+bsVEW4cXqA
3xqGrY3RQzQv6GejP85A4IUuKawr+4t0H48Kup7jhBCPQ50Xb3K5esnM0AN0DsM8uk6VPqRiQhb3
PAoqyLKz8GeVvZn0ZL7FodB+ILolz96cDEe6UMKHCNMdnmGLWoyg04aXLKDumsmpRVVVefvVlpr9
zp5cx56d4pAhNbWPGq/YM2N1G1AU7oNRSfwcwgXcZ0y1uga64A1l0igBf9EYz9NUdEfqrKADxpid
2sGcfD1yh8tcWDPwR30hAMoy7Hd1NaZbfJPae9mk1rEE/LxtU3N609MBS3YxJ91pgHmy8UxMwU2v
zYvpGzGilor16UQsH2wXarSyvYdR6TzHulhl1661wkNEcc4alg3iqW5VxntAop99fph/DxwIb0HD
Gi9ta3Od1LLdzA4OsMACeEFbF300ie0cWJRjDidITd0lj1F8py0KwRRFLBb6UZp01AY2ym7dDx9e
rY93LaBEDVJktCuSdjjgaTB3VL0F59Ly7CO+FlhTTqi/T23X3Wc6O5cwQkJ1s1692K3j1avYMfOf
LJLznZ3J/IkKkvYxidOC6m7EdrDEhSifHNEb99nNmgecfFGIDyazAKTGA3pzXfCdjLICFE2uOcVb
svSOBLy8WzqZsz01AjJjELCdeO3psj+ZbjQi6NIDH7iVOhpxAbjZa5ZDjt6qofOSh0IfeBLVKPPW
QglY5bW08TaolFadedgZnDM7m/K+fec60l4HqZEwDFndM4orL5XCFLNPh2g8jXC3tja/c9a0jF1L
wivLY9lbXhkMYiBOIqokJtvaAavknVL3lJiGCgJQmAnc617cFPnBdKK+8hkFxS6Zc/eiV16GU195
kCILfR3YRk3Wmqq4KTLHnQaBaB2PmfYKKBWEW2dYzblxcio4LKN6rApK3s0MidMfoyKyfIsjmrIG
2kbv3K/Lcu1iMCcbmZbdczxrpKZxwTxH3OypwKRnzllbLYiSXa4F7bOsOQw1zaiv5dDxZ6W0S8zr
CRPUfiD8wplAx3V0rqHFIQhqzZmCzfJt9OKKdiMj2c65oGOADYP7pttjd2EMbHbCmYdzX1YeUL9G
PinbkVDMekbyPiWXs2pspfagptvrMLsh0nVRUQjAATxV4fwQozfayOAU9lDBbfHMqpT1o5vq5LUY
w0VPbaxDI7TkGI9NdHIoOfC9CP2pC7J8U4iGntAEb0/R3TOg6yvVTjOlh5XzlEFwrX01WwG6zRKR
bqIuXuezHT9ZmYu+Sr5c+4jr0aUFRUvPPcotSLF87n9NsEw31dKYKGecDjNSKnlKF9pWHDPmzZ13
QpMhe9qmw1WKBPUQhhXmOL1m72Ix/PNzDkelxh3zgGelg9Nmq9/abKHCNarxKaLtdhgJozNRQGoE
ESZoDxYqfa7DfMYK0ibvNTU+i1MgLuih5UcYgSk2ryndXFxap+qYWkgaZlKa17YsFHC/3Mz2wOfj
T2HP+dIWmFUbOZjAiNmLGgfPwHS+jkXiOCD/8LJQ5F0kaq2sKt5RQpY8TAVlfsKa3e+20LlyAIic
fNHF+b4w2GLDidN8V2uETrVRVa3hOKKmoJJeZGq21xSZ/djxRV55lmqbzJ4nygZRt6j2bLGohP2d
9Ghxc0SQn6PUaP18oJTQ6wUFr3Q1jvB93J6kdNLuNWPIT1FZNVyraEvErZawsq2xclYrMQcFvYeO
N762Dg1SGLI071k4IbU29lS9AHxqH6wY4VebnAa3O2vKV7YKKDssmN7I8+TcMVit1EM8r223SvbM
r9SUdbgrm2qI5ZYkCGZ08Mr7XAbBc1vn+a2lUGcVA+7co97nfu9CEcVuvrX6NnvWF83BUoM4kbAo
X41I6YFv9kW9xbec/De5CJJ0/83As4QZ/sE/boACqwav9binsPtrrWiToilha6i4clK9vstUSbdl
Tx8pZz995+Cetxhz7jBajFWNt6816+YJ1wA3mBlBAnYZ/pRFfRuSWl9RxEc1e1ie6W7ZkoQ5UzHC
jzO+j4Pqi3O0IJCbKuA7KOrZx3p96nKydbM2kqp1zL0xjPd+dN8LMUFvFWrEutim9XfNSm0lm5r8
ruuNPg3O3DRqdtnS65ujJyOxLQkibSdpF6fSpIbPLYdleRxMuzFqXMwGZv4x6nH0UxXD6OOIYrtd
6zT40L0HyNTEm2QhzjhldwhpCEIVr+LpzZpH0HBdXO8jhy6nQVnu0SGX/DPFWMNxFE0BmmTQbbFj
R2wsGiN+cXU7eImjtHjX+gqLY4w3L8xiIN4lhEgzHN5NTsnDZGjFrlkO8dDIzlgqvCvZ/mGhhZb7
MoICyOEv14myQX12zXyzx3E3G7SjQ9CM9FVuOtMuyIqE8mt2LC/0UJS/hrAvLkU6NEfYWXc0NPkG
RNe7mW5N77hhk1hkOglMzoGSd3jWLnGVIGqmmQhX0u+8Ce3S4e33DtCAmjyP2KBOFVBMnZLCAvVu
cKHDAZHwWMupFc541h1Mgi8YO2Y0PrCQ3lVaEIU49Agf1XFjneZBGc8OJOJoRXcz6lvcA4dsknQ+
Cy0dHsrEyM9Y98q9mt07BNtjrscua0Gwx/MK0a44qiQuXuImN3/Winyaro+TQj33aNcMHJdyoYgo
ZiLqL5FDhMa0R32w12nvfUjEul4GBYm0tS71adiniGQo1HnB3ru3d+Y03sMCkkjAINCsjLqSW1Ox
2++j5iXR5LAIV/nd0gjzK09+sNosfuRcqg6wGEu/x1p8jYF7uPDfIi61fRuu8pjQPVmun3mWzutw
lD01EBGVkEb4ErUDUD9dx4iXsmyxgz48V62Wn4Zylj/tygpfRprDmfZ0zkAqtVhEYOy+j0M5siD0
yM+lucFDwsyLx0LTIrowSkvlOCe66qeokmujwNfpYMS2XZUYl9mc8m1qmLRezqbaVSZ/SxjKCK4G
b2FWeNmL/ddcl5dPtYHRHqZJ95K7SXYPcIo/DAMnkil1/FAWbRwyz8Ld3Of1u1e62mvXynlbziZy
YjftyjmPNmPAdwszrLxESXEs2xniuC36mZCG3r7XI76DGrrsxY5S+8qr7mEH07tTB9wLtmZHifZc
DmeV8lapGOYNS+eWmPJ+LXGD+FmpTtwRU4xUdvGd/fmQqKbG2sRp+ZFz6fNs92CKKAIXILzNqNLb
bLMRdmoPiCzemdwaIao1rBqzsYLcAEh6SEgjms1uTLVDlTmJ3xXOdzHgmKRO8Akadr6nkrd8MpZh
/L+O9BgLp+cfUy8kXgzNQm3TSXqjhv0LxydwE3dgzgso18Q0iJwSmriDZE/VFNhCAhK8Bfwhx7jH
CtPQzQZ3ue7Z7+3cD7+5iHawYgqq4JSnXpinKY9uIVquWARHJ5nWLFgLTt0NM7uVb9pWYePjqpM+
sfzmymZGjUmRMrsZ55DUbXbWrcXNgDOKc7OzRPqXUEqAP/xV/ocI948R7/8jMaybhrSXTS1RcmmQ
MvvnI2igljIIYDvtQEw0G9tKnG8V9k5MTTY13Gnrpld+YNIfVPqqXyrFGrqOIjaB0FvaH0nvDt4m
s2weQrS/YgbWKuvbUsLEziC1jhPLKfqQTrSIFVoUJlx5FX6bAxwb7whUEG55owZb/BWW+v9Z/rVN
iRz6n3MNjp/4FP/tf33m1f/+t4dP2JGx+icF+K+P/w8F2PnDdYlGSR1Xk+HBLfh7o5P5B6exTd5a
c/ivhc71dwXY/gOom0NPDaA/QllLsvJvOrDxh+HiNkE5tkzNAT79P9GBLfOfdWBh6CQMwYlb/5Lc
LQzS5ET35p0yRmPLKEy2yYqqI/f9/lJZKWtItJfww8vsib7iPo22mlh0lrEPDggh9XaKXPuCw5CK
PaFrm4KSDcTPMt9oXpAwXRk0ca5tYxy30h1hxUZ4nUysEqshMEGtlFRC5gbTYow17NlZZk2jGVzY
8A7zpw2wSO+M9M2eBW26Us4rs0laP/Pc7sgSWx6KeUDeWEbbvIjUMYfEu6rKWP8hlxGY88aN19af
k3G8AJI89MpdugzOxTJCD0NY64tNJf3GIG9e4sJj3NaYl1f4/REteWjj6lomc/IXAlYKkxJsQgyP
d7DaI3DynMAODaq7aTnswNJeOHyyd1G0WGDdgtaAP7UAB/XynjjxyOa0bs/zzArMpnzpInUnAi9F
D1SF+xykDjJD6kbTvUsx9D00YROYJK0WYQKmAsKtnhntpVB4KSID03QpSFvYi65hpTN75ggId7yo
Hsmif8hFCSmTIn3TKWv8DrBLbrRFMZkyPX/1jIynjpvlzGmZ7MAB9rgLmECLINxGLtv/FSZ1wvWY
ghDMhMjd8dzagSXW1L1EN6jF2DhD2VqvvbE0kkLqsR8xBiH2eeP4YuC/9F1DqAfev+VnTkBRx6ai
2k3DwbRPE+DQptuDGA7jznjqK32kFrmc1aanVvZRZAtr05N1Fb7kpMu5IMdYDP3ZafhzShx1wTpi
COQ8pkLVNhBA9YoU2qqsygF3riuMzu+zvPINrPcPGEagcPOnYUhPtPKzS8aOamgd6yHquzPdi9As
djPe8fcoBjtMBYJFiKtyKKJBNLazTa9HfHqdd0O0CVgKPLlOE3zy0IVt2bU2y/o8tpO1k7OaPglS
/DfbbQeaF2SlQyaATYdK4OhnlgIUR8kg/qbzuNpgwa4W5LCZsdlWis1lXwrqT2JKDcWOFpf4V2AL
ch5Tmr66fQXIuasT45cFkGPiEW+X9VqNEWvE0Rk0XqUwr6cvzAweJN8UNzvLXgO5Y+xZ9Eo775fM
mutZN6cStJp2gzeHn0C/m+diXIIVZsUdctWijxubhLdMtupo6Pw9THV5EG2sa8ukH6p1HS6ENQHQ
9ahPbgjOLJMSkloPrFOouaHHNhijRwuD4JOSNsMUC87xdRRJ+BnVZfeBxgG6CzH3sbM4azOF97zA
t/2TLlRqQsw5Msxl0uVFH8pBf4A6nnsrvBnezpKsC1aTA1CU9goL5BU+xHMmoNLhcRO0qOB+Mn/K
0fB+xdJK3JVIWzymgr/JzUmM7gRkiZktVOxhWBBM1gc2Ndi/VPNalznOtU2JFfLqpjpMuzEdP0jj
9JhvQdEbpmbSKdaa+yAxen/uafvyOpLpjT6GxGeDrPERaVHK9HxWPojjEUcF0oXb5yg/3KqLhyrD
WL8G+lurradNRkaXD3bq3pwrTGhCo2ubouCm2gRZq32mcgpfc9VRf5Fp3oXtySNXH6w22C6441n2
tkZqTQALFMWbN4APs2wN5FzXEbKqRHGcSx3wXw3g3yIadscKHG/sJvbAj7OdM2IcMXrf1GsaWw3A
v67aEH2Oz9TMBXsnHK0fJjUPICQyu98hPZlrkrMWNfYE2iIRj+d+5rKRekxiVl7NG1OyTRp4v53o
8BWXGrflcz0F7ol2T29rSwy7ZjeFz2HCv7kipSrB6iQy2dummvZFBDa1BlS2j50Mg6MV5Ne5mk2C
xAZONNKzBC1MvPTruhX2WdZgp9cmGLcfkzXVVK2Itj4OY/s4WqjV9BCg/BaNjQA5dpZ555gez9Tw
WB+wmsuXWQOf6lIJFGDKcLS3KVN5tsBP+BYkIxyXLLF1c2dYZXG1wSpj0B50VCoMopTIw5tYF6od
fM1sx7NtZDQTSSxL28Ihwb6E2dzHfDTdU6ZmZw36wr0YahZPFCxAcR65Vl8grAzXNuqbxwZEIT7A
RqwDcpYvQURlE6RqUlZIaeqXZptxRNlgDz2c9cGh62r70qZkJVZaWto+xLd2r6ompO8+EOw3uuLS
NG3/hkGS/h5j0G4jPSo/qmnQrsQHKKEYzGijyRm5PjWrC8lnMFohH/Js9mVxibx23OA0Rp/T+L2V
3Zjhs1W3MVWAVtl8GLU3HCZKVkDCsMGBScAe7NPg502tqCkMr3PNPm6lujg51TaG2FA5JvQ2peHw
8MLhqAFPX/VkmbDZaPRDzfFwcKo6/xZg6Q9ku9NTXon50c2jakvbSXKkHRcrd9jWL8QYli7geD7G
XVxtTd0VNxtUN+U3gXtvEtnfSNuY+zmfxJpHUPxQnhfcG7pCcWh61l7jvJTEuInjnuRshH9JTf+3
L8Tn+FvBqvjd/j/A+qIcjqkFrsh/eSuOPtV/WoPHR/51H/bcP6Tt8RTi+wJviAvx3+7DHvdhuuws
ywRz/af14W+8L/sPw+OHkwHxLxjY3y/Dhv6HZISU0sZfQ8TG+R/hvgzL/FfIBJRPj1s6vNfla2Tl
/M8TmpZrmBHENO/iCr6gcDbeIOs3U85X7mjdxRKhuSZmulGlZf9uHLkPG1H9ShrvbJNbrDx38NtK
Bjtn0oeX0m0/58otjizKwjVPfHcbt9a0giHAErKwi4sXhR9YxXgoJdODm3xOBRWjeZe7gG3N+dEm
xogkSCdTVdQfRX0He2Z+TuDGN7iT7V1sZU+2Y/2uyPGzAR/FShX2QQP6MGo5JOgZf6CRysofrOEU
i+6zlE240nh4rytd0jfGk8LnuW2sxbun1HuvEKcDINMr2813DCx+q0HUNb1h22YiPwMgwLIZ0m+M
5PdTd8NtHXbA1D0sToZJjrywNjCN6N+LfgjBsZRJLzkrA4TEEMqfUciKcIyPooqJc7Br8VR+bEc3
XZdt+GJ576aRfqeBxsaMXYpbDfomSAGxU/V2N8o+2hAZiS85+tLQinHD0jN4z7pmZ+n1uNVaXe2t
Pv7oAd984Zg9j9UpFIn5TLB7Ps9j7jeemfkOS92HuCZga2bJNcqy/hL1e6h1PvMJlarBYD0a2mic
M0ccxtGzHv/8v4jcH0cMVLQcWQ5nGPvdssz1LRkSbZU7Vr6NhBk8kt40fTZTw1uW2XT+pWF06GsA
qarsSWxwcXtJcWJvJhflSFPdy8Rd/jTNFpqdiI+5CDW4/OVVWJ39UvZoq7ZzR7A+wdIfT5Qpvod4
PJ/p/iC3NNXYvKNkh4m8/nTlq2lyFrNykj+NXF/XdkAwpItC2JOyfW7SR3aiFETAkdpZcRBtsc1C
u+iEcw2jgKT1pQna+GKP8nXWba4ATm6thcBOHap6P4KHee49HtV6viY0mzwkkwnbUtn9uiHPdfvz
F2tiRZmlxPQdHMrU+s75BtXzxzQ2+rZUDBHckF9TnUwxoKD2YdQJUDv6dEwHt/SDpP+sMhct1MUa
gbvuMShcro1T9pIp9xxQdXRibTrf0nw6cuwsqWztoyXVsjR5XLW2YpNL0nrXkjD1jTGhzRIo3Y7t
zNps2SB2DMLrJGDfRAWgl3Q+7u7uIIR5HFIQVo7kIHJPTYPc1wcZ+nWvbUEBUcXb7gYqF1ac2Les
swhDhsJYUZNJJctEPIS6QxzqWSnoFCR7VLE83+fp/G515oNLoRHvs1WsHOcEpYH6er7andYs26HW
2PMW0U/JoLfHiCZbpZUpJVx2dNTIatBJUmzhj9IVxDVkk3Vd/iHjawGNxc7y7FVRe7GvMWv5STNN
2PMrnwmuetH6fofTKiMqHbUvAce8NJdqcaOQLJbn6qRFtPa1hez8PC9wvVLjwKI9uXogdS183nfw
8U9t1OUHPZjAy8PozdK2edaioNg5xgIgypm0zDLdEWvbR54DLK1yFM0UghjalG101ZwiWUhucfZu
0rzieTZ1WnZIj5OK3dKtxl5fTJhSgm4+OnnfP3DHUiSC9XKX6dZrRdvRmcqKdZMbeI8DmW6IMlNM
hvitaYfWrYxnHVcy7zTtIaKkedtb8U+qcOTZtcEs0+JzIByujk5pnLQ4BzWc2CD5GrBcfS+Ozrxs
W8NpIF8Z1TvMbxtq2ZfSH9podOJja6+urEucEuHVcxbONeEYH45fsgv1Mn7hLnvQKb4zRz06ZTFP
UjdomkOau3T2Qdu2uVie59owt2aJDd740YzKeiD7Jjet7rD9BOlhz4W4kMK8yCQBBB4EFyE669IH
EnUQ03bmUngK7qrvnZ2O82UO8t96rb6FEoc+NL5jkhxO1twwyGLXLR94FT6rmnPA08TvuYXEitfE
CInYTBkBUVU5P1U+fM50M/p4GO4LgGPVskYemoRGJbt6HinvoIOR2qCclisu/z60hG/LrIjy15gh
uuqZz8la9KMaFOv49BLlxj4+JtN8axVLKYIcqqKdJt+HMt5Vdf9UV964ntKZTLgK72Yy21fc7/KI
fsMXN9DRivJRiVQeO0e85B0RP0iUu1BZN33UGS5HIqUUmNwSA9Gi52CzgvjQZTf2NV4qzynW2LO5
pXeUKdvxiC1MFGDJsuH95dSAYRN1dLH3kI2G3GDWLjQ9Ns8UfhR3HRPIUZrqFhuzuw+iYVfGCBlJ
MHy4ltqMbT29JzkAYDCa7Eag/ew1WkfSdcWz+DlJQ7RzydY3EU11mjFg+TIEqGzbDdnGYur3wdBT
FzRt6fpe4rJB+DhjV6wHmOWVbO96TUleZ8Qwj1Ln2sXCfShtG1ifmPZuQmnmaB1qjy87iG3Xh+k3
+BOB+JTpjMu1vY1q71cJA8GfIx5TtMY6NIlSwCOVkPtaWm82KKczhVEG25ZInmVyAqVW3/K5fLGW
tt2RBh40ndGjgk7PdkPurMbCiyj4QdrIS93eaGEaHqXunerX3nGOKieKP8RswXIbaqjXeUR1A4Jy
XME/PJZWNAavMcPyUOyTW5dlJAvY8odm7bthctfCoV43vLULu9oQp23Wrk2A0SwlPwfRecra/VTO
4HJs995iF1/VNuQNa14IKRjvcfcbRNACyXzE1hz2gGGuiOgw50lbbVPtBURleTMyfqtO0aAillCt
NxDIJN2ARZBsQdz7lHLMNLxXgll/yFfzNRsKzcc6euo51NLui815xeZPjix97XEtrjJpEZkW2rRl
1tOOawypPke7h3b/LoPmndsCHHHCA6zM4oOJZdSvQ8KjnpF82VCzixRPKESTlZ2SdV2Y35BX7zSe
7UeXmxQp4z7FBmI9Nvxn0AZvXdjMeFP2VXEXGpV7LEuY422UvFP3sscIa6zSJH3WK2fvENEiTYe1
r0gX1oY+bfG50VeXNDsFvhRPieP4oo6pJOlNgD7ZdyGiZ+7AXxPJt4xmlZVrEphM8Zix2l5qEwFF
G6hWkAVIhLOl3U5BOvl4RvUa39BIJ2SuU3zjFulWBPyDXtL71mOy0YufNpF8P+jC6KjrIMFCvGlE
9zoN3aSeBAJD/W5X2DSUa56pezvWoDu1tj862cUNjIcmrY5F6BCVqNLfBq++pjmbgSX4QJkEUWnu
f45MNqob8Z2l2e8+QnFtsUzRLMvZa8p7J+v3Vsl7yqbPG9BLRzpk59PkmoiSr2OsOcgyQOKLAi0L
pHjpik1MPdTKNsrTaDSxzwKl4vOA9K/8clx6Xs1Nx81wHoMNlJV7Zdqoe0DLsXxvwlIQhwNRLRQf
Ywd8jKbpd6gQMPXHjWrf9XneqxbyaRT/iLBm0IBJpBr6thE4B+CYsb9A1F3A4H/+9cyBsklvJDFl
htUewtivP/HxhosiZUFYT5rgTirOYEQ3DsMcHt2x+E2724szRNwpgNmji/rpxWXqHV/raP7AAbMb
jPlO8+0lgO0fqZzA/SoV9iVOjEe3F/yBxp/4eNV5B62r3/+kjksx73gV1+Fy67Y69/IXzDv7AiL3
GwbIu8aqbdUMe7MyIZEDck/S36qfPktvyyK8kF8usHW7s3eVI+/xTAcCaG5aer+0mskiN+yL3liX
PAnuKse90otfFb1kIr8ufQNx0bwTEsGMl3yRPfvqLPcp5vuIzMXP1C31jg0fxLbkcfmbLsRxyIGP
QeUQNB/XOI5+4bzZsXRdhWkieehzTC6fXy78cjHTk1p6h4prMfdYktp976GJ0xRbuV9l2PDzXtbv
RRF/RTOKXQwQPzuZonqvRp3ohdjQGfLIGpjTqr0tf726zn63mXfIFAR/1LGvQoJ1H/jao+gxSqmI
ssqLsbuEk6egguRwosZVlxwKRGLWwBISeghooyvt6qMxPLLBKMvjFD8yFjqroHljQY/RYuBRUhK4
R+3kpESQ9Z2xemoYC2rMlL5uqa8RptiyAg4Jw/u9oSdrrI0pt52oWU3qi3KFW4Ap1A/xmaxk4N7S
ykClJDm2XkwwZqx99GN8GtO05sMn8Apa9D248jaP2t4ZhxF7SUMXw1zv4Dd9W81sHT1jOELh33ut
ybSRvUVTxno2ocgEMARHghr1cyaJRsbRrgZocFZxejE7s/Oj0kiYwGLAwUNbrykTB/me4/a1UqX8
saL6oswTisgC1HKSi/BNuumoSKVjqohj8rAthoY+AXuUix3nFcwB9rkn+Nk3nRqTnRdTxgxedrwl
pbudJmQt0ff1As9inp3z9AeD8uA036awnatsE1hYk0iPzqiibZ+JmXBrWh+NFF+gUT/zuH2vra56
jKtjwkvOT6jsfVzr7kPEdNRqlBd7jA80i/PElhl/eYsdmqGByTNTiFx2HqOriv4EL40p3J7StQ5/
kN6z+jY05V5WQ/bD6Ipj5upoW1jNuqiK1s7kvk5VrB8cvXn0wnI4UcHla4Oi1Z1v0sMY9f1pqPoD
q+fgAM4gPUf51s0H+4LfaWkG0fUdLglzO+pp4GMzizZdGvfrYRqZT2Q9HDicLkWsp0fsj5K8466i
FnbTTkl65X94Q75rM0m9e173Z8SS/gwXDguR0QUHy+BNGmuBPNbJoZMDb2lDaP44vtq2cl8tvjWS
H8nNGDvlfqDW/NqF3ispW7WZiHIeqy5+w9LE56eZ5AXG71fXqudUr7snpKHvPArqk2hUuZ5sbohO
GgZHF7jfOp0tIvNeVe+8rrN9WhesswnRMYmG5OxlqQ6AYqB2usHYZGueeaCeJt6XTij2lV7iYnaa
A5ag+JlMOcaKZEguTX9y9Mh5CjTe1nEl1oZIb9Bo5FrYUX6q8FewZLQ3JL4xRRdauivrXT7v6yQq
/aYR3WOJ+4lGzWaTIpdcTEVBoZlqD/HyC3WYv+w8YeRokhI3GvRyxItp3ZXEx8zRje9IUMkmoeBM
dVBdJIUhogyyPR0+ZzWhmaogbW9EHVYOmY1TYMrVXGs6fllPBywcK1+Yzuc4Neu8rkhWNx2+oxYW
QuKI9hGHS7YOKwqa4tjyS1iO/jxwDalauTbCyC8Xg9ug0wLd9CGnodWvssjY5ln7QoZO+Hzes24D
6Wim3vIBCHknNHS+BbpGXU5g/yrNyftY/qHJ0zUSFTIM16lnoqstT3LtM87EC91N1hpDdTlfuaCc
xUhwkX6acMdCQLsMGuLQGLnvPACX1KnnB8UoHvJ+dlZWokgEmv1jNwXIb3b0TAiT3HOTkpAOr3q1
btOQLQbK04YQ0Voj2gSdWjrr2cvkqkyidO2YWwA/i0+knR6FPnMOaOUmrdn4uKjaK8slXwiBdh86
cGwWkLg2L9Go/myUBTgqT+wHmoSRKGyPal6hP4QTQUuFMQv2T+nXiSz38P1u3oAZbQle9Mvuu/MG
aoHG15idxlZXGspJys6kTVqBQ6f+YauEtkh78mlrSrch4pU/eRB7GupJwbTy2sf0TkLuGo4Zo805
eiP/Y+5CA6eyBUtuoGtv51J5GYA36mZSU3znH1Bc3mRvzcxj6crMK/ZSXg82lD0+iZW5XIsEdHbf
DihPsl4VtL/vDYpgudWjn88kLA8eawNq9ZKanCgBlnZk+eWFNelZI/P22CqprzezeFey9r38+Ysz
6IZvBopkdA5TlcV+A5kHpFBF1YJvgbf087mx9kTQGT8KLprTg2NH875i6PabODlLrUn3Tlefa6p8
NhF1p+imLvpWNNFTEl5YCDsnyEh+Eng9FkX1MQ7WPtebncm6ixKXgHtveP139s5kR24szdLvUnsm
eEleDovamNHm0WdJG8IncbqcZz59f4yMakQFqrJRmwYa6I1DmQpJ7mY08r//Oec7k5Mg75afYo5D
f6bgAIBbudFIHe/cRuCnz6dpD0rnxeqH0C91jSo9vbg3jvOeaGQqMd/Jg0O2OYJ/f4p5Ku0pS/nU
tNrjodTzmeIDebJgXDJ4Ta91a5e/iF3lPhdDd3IhGz3XnOk8EjZIrjzXwOr5wuNzbbcVxFfRaNsY
FMIGZ0HlDxRSMNSpD9VJxp7U+4EjCZe/O9VHlH7eteqrcZsU8lP6isto1zdj8fAWp2XP2R9TQFYo
FreTnGg3siF5plx2oH9XsSwhjc18fmBPcg8W1rPFus3HgdcdpOiPDqZlFXXPQnTvbutZ+1ZSzV1H
0y1uzP4EpFMcnVRdutZJDtk4lczGLi09VvEg+toCkVA8V4oFXf2GQFnvh2SOd+2MQ1ZOc/D0h2G1
b+L8WDW0K2sT2ye3N3a5MrqVrNByFwVgb8+aTzuPt2kMmzSe3oaPjvZUg/Vih54bnBiA4gSy34LD
1NbdmAmiUShEMj5WU7QnpM+mOW/O4DhnJrxqwG/QY+xlm70U+AS0aOwntpq82PeJ3ZMXxg9VHTvY
+aXBmqU52xA7jGJqzhN+V9+xj5VZPCatA+EkbmOqGeNLz/KTQFZD+WctsXFn7w7XBRAcxL+B9SZB
JW1ncDiAHZN7yAVGu2e9JfnwsQ1HifIuSQI/sf0QTfcmsjx7JFMd7shVf1EnXF1L+ttOy8qFPizV
vFcd3ddjNP1OkCDxceNMt+uvtmV26QsBVlfXzioIxn07Q57IIxLqhjpVdpJdBlzl2wha77bU5Ueu
F9aZ6x+VwLSPOF5uRUY/cjEA1ilC+Kaq14m1MBLJGChhlrj7XOXztXKBdZaNOGBFDVkMNd1WT6Pc
12kZX0eGQ3Zt0BhQe5VuTSc8x4Y+bebQ7JjRoMKQ7rI27eLbBW9SnVKqu47L/8LvAZPWlUslWyb5
Etx6NAfSHGbmRzGjYqxLccDrhkZtzfOSK+AwyNl9C4YK/kMxnIzQC1ZVW/GQz42PEVmXBTc0O3pD
KVCKuFvG3CK5kpTfAC/bO66xTYFVEB4wpl2YkPTsUQY6p+jP8D8wLrBLx5i9pVE9X9kcI864TX5z
EJiOxhBhzp9o/x1Ze7kUXNO1GXmc46xkP3sMGuj/BsvfMPCVItGdtN5T2jvtVpnZj7FsJmh99PuW
ZE/WuZ7ZlxbfMU0ffcWbwVYASYQCVUPsxnEWOxsb/R4w9p5+YGdjW8annHRxL2F23e3A26o2guBm
Y6Quc4FZlsJTGUf3LocDLDzL2tUS0z4EY3OHBY0hK2c1ZhH3P4MtbVZsZYC3VuM3VV3hyRtIvwva
Mwm6ddEZEYHmNTZnfqmACbuFywSBvrw3aILh30pJ48DVhtibJbsAWZ/eXEqU+U/iA3bu3s84PQQO
65RmqE6mEw9gWiaxIee/E6H03SE29nKu453jRpeoM919anWKvgRrwi4TqjW099tkK7FpqPDbgknW
70l5BTd0N+BxvaEunw3MvaRdgSt69FzNRr2Z8xDPu9gVDviCfoi3BGWXIkB5kUH1ZoXs6ZDN7j1e
lpXTpvrV0cE+BOUe5Hx6K8fRp3FIZ3nKwpEQ4orkJhLCOH0UXuTts87b53o8Hqoy2nDSsE9Yb+1T
Go/fI0jWxwyBQPXzlzAd68WKo+8q0veiKOarzBnasJDfHJ7Ih1RZW8oh1Ck322VzqO1EzMfEkcrZ
29vsJVahuJhZT+CJ6S1lOD/VrATL2q4PYWtOx8GFc1xheCJL4y5Kv6xWpoPNpGeOQt9gnEhb2KQN
zOB5kHewTeAUE2aCHntrlFjaupTeQVhBe6YzbRXDu2An17g+YuawVdEDsll6IKb9FjZ1sg2JZuU5
5c2aXX6VZpvtMnADT7LVtiXh0EoPy0ObF86a0K17T8S4ESJRO4UAtVFNOOxLxSoYARX3fDo+2k3D
87x/gyAV/jA66DEJzqe2EdmLE7Uz5MwoR0yZWIibH205jdsJmgU/APtJELJ7bBm+aOH8QISnsXEy
cfS0v3tLUWJvueHOBr3jE4Lt9zqz9XrgpovNx7xlseJ5WUbrmN7Bc00zI6pDdHBEjNea2poNCVV4
9In+XbSQdgYixwfU3wuCySEcYdMILDJtp+v0IHDBNinKkuM8KoeN5mgud2OusSg8SABYftN7eA5j
5NWJhdoUaSdOlPIa2i5KcPE4TQqG+fyA0Pk6F8bHXNmnZleY9bAtynPDIpIX4aWwvNuoiwOMu3Vs
24TnPBDpWQfqKkAaKV3OURjlYZWvbb3ftXHxhJMuX7mLNha5n9MUfxjQ8WmQyzifV7/JTrkWBzZv
GXTS3qJANWwbDnt2QA5QuZtGGXS2wHUvlEIU0+J1RTXAWREegx/B7TfSGVvzscz2jKDfuWbhukno
vGHz+OR2Ac0C1EK2ZcsFLPZe7U5HUn7vtRl326CrMG1aPHmxejdWZ69JAw/7DldGPVbafdLqZypz
KE5mTeRwRj5ELYEpbDlnkR+TdqpPmd0z2iOGU0UOhm4uqxglqUnWeaxjp+JVd2xKe+rbwlgJ4OGd
YzHd8czkPAxc8ZGnXrNrvWtH9oPSAe0QIEL4Y2gtTxgZrGsrdY6Y1deqTmxMSLM6FXXF7crobryP
LKKpKUqD/nVSEmk9LtO152jTSasHfKBBDMq2tuYLxYDFtnPr+GGsSk5hlgNHJ5P6NuMj4xSR+dPL
DV8PgFnpQYf4sm+0sPvZ2c4F/Ip7JuINymZZnRfmewCNCPheHFwBvawKM2y3M1Uuq4V6dyRO7e2H
CEnJIuLOzzDeWt0enggvHEU7Eccoy4K66Hypgc22rARwGroAJfNWwvCu1lE1aCcSHG+E1V6HhJhO
aafsJGwgUdpvGc5XAfP3oKzPtPvKEbdbKzglUgG6z4ftXHCcnpx0lYVU+elvAyOha7vbYQm+Q1pc
90IPNzXtW2s0r59W2Q1o9zX5ldp8Yr7eFhlsor6tpZ/FCVt6K99rpXdXv6ZIz46WBwNvqWKP6mcv
6KdtZKO264bYUscGt7CPhT/Y9FNP3idtZIIDGfSgVlm7QeOwlFr2aorSM5bcWwFacN/nW4tU6Kpo
tHhlz5+sw3ZyhLGYcqcuPXwP1hjcsra+OfbBDmq1k4b9s+tK+Iy19tXZwcdkxiRYtNJdRy5X1xg/
EfKnclHDqxcip0IhBPbWPMEIerKt0a/zcovNco1vf5fTX7OxEyveprN7MhFdKOPoHhvXYdVYOwbz
zjCszHx4aBgxja4d15VDUaeZ03QJN+YOgpFGYfcrCqxNBViaDXQUbRyTw7lyd0HdYqIckwNBt2Un
23wPaEGbyrE/s5pYb/QLh+ZJzvIEw+OoeeOHB2vurMXJO+7fJxLJ+FVxkeoYmvE2cu5fvvnInPw+
WKoZvOHJDir4XYuzI0oG1LmxPrdZTYi3hg9huhFVcFibD6CyBcqjyc3Vc/coqO3dMlJnV6AMYKCI
eGb0WbYZ2O+eWwe/a2daO/ZhN47S3aln27nTLePRIz+lz+I6VP33UIfuxhYlHVcgAn0IsVeSme1O
YwuB9cIwf2BEO6CSiacYrL7ehQ9BMKwNs6FFfsTsEM7VhQpi40YomeVRuMPa0nPdhsnZmYz4DPoS
kzBRtbDSzkaKYX00O3nVsS884wikRsB7CV2CrGpqXjV7eifzxmNCoMH7AGvVSaoAHAD7svaEseOX
sA1QirI2j1VUPLohDqC6LpNNZwb6VYUsF806fwi86jw2lbnSK6k/he5DO9MIoWjoWBddPz2JZEOg
fDubMnsyLfsZRlm/A1fBZMhC0IKNBvENmgNnmBzjxURFdAuCqsCOEBKt9KEIE1keC6QHL2ixxEWw
l8hdEW22Gr8JvNw3ZOf4vIntMUC23lEivw+m+BEAQXYziozcVUU+3CKCvK34gY+iAKNHRwgnFMUZ
aKAiVcFy5p1oEh/x+4YBHg55aRZrCji+gScTeNVJycejxgVthXjuSveIr1o/90lAbtvWcfZw3gsH
w2KFqxhf8K3cOMdEio0ELPvuw1Z0AzQbzITdSyUJp3sBvA+IS+mq6CHmgWdEr+zjaVdH2S0a5vJW
lnLTjaNxz40UkUx3MrAEjvwlq0+t4ThGNAIQa9ggxUBH1pZKjq8AKw7/SJ0fqEA9zBabeDog2lXO
M+6NSCWDaRwyMbFp39px7b1whnV02bDzNyjiIfEAZKMrzzEynt93Ml2o8vw8aTOvrS71g8RKHsKh
159BBwO6BoTSVt55GMfo3k4463FjvyVqI4M5uk0Q429Q+7qdBJRWWDrdb5L3Amv34sm3midcOXAf
arWMvATFRIcYE5ZdygtYV0A/lLk2NDPndcSo0JTTfLBRqzcd60Q4cbrc94vHVBRivCBkPJCezi/0
7K5LjzuEmvguy2LESAumLDL1fZqXb6ZIorOYdda7+KmOUFPW7Ai3XLYVn2XEQexLzg5zf3TN8q+O
Jzi1AiZdEdW4xl5mIwUbBXGk9M8vuGEBTy4npbYzd1Dqoksf7OM8OOj4GCLX1Y513jcPs71XhtQv
f3xxqmkdD55x0j3YGkkcHMHO2mMR8xdn3EL7Q2QP2QEf1vRjOaw40cA5yY6HjVldrN4eviJV0CJ8
iOaJaoHe2lD5pY49RTlrndPxiwGq4hh7NRYNAHvb2tVQpVLvpQDgsAfzS4NB5p359OaIoQPIG+Xm
R1uHKJlnDSlU9IRS9OJQVMI3m0G9MHAU91lYp8ZhfvZ0w/CrMQhWzVJiYc+V+cRJrTvE9BQx6nHb
ZssHDdKYhkcq5EHJeOG5pNtnJ3WRbcm2/5w7vFkT3LnLiNiWaHb+3A8uZU3DePScOj+7DaTDpmMw
Hc0eM1kKoLodb/Dm07fe/zE09wJwxlHraWbwWpcPTcIpTWW3bOBCwfG7bRLxpICtvNDAMWCmCz51
yHftlIefOGVe9MFRL6NwHM6qjOOTcN+qOX1vCoR/dtukV1g8N1mS39LGgD+Gscg3Mw27iI4bQIYi
OM9JNTziIKJkPSqRqsKGv3/AEcjeQbIOS+jA0Crlj5bVXu0SGokaTe3WIcysda7nI3kIamV67V7m
erAjU/OzteMdhRXQDnAJ/gh7xv8xzDZBEQjaF10dOoDbXGeqz1ezwQrSI566j0ygJnld4EoJjK0t
nZAdYXNsQCOuytYBl+Fs62Fg19Abv9LS9IdW0MJi7r0KONFYl6iLFpCOGBUT2Ah37UVwda9lm/+e
KEXMXNp+LCf/ZDy8tyAO1kk61n7UeH4NCw9RDH1LmNE72h+juBU9UjA0ogEnRxwqWDk1c8+DgEBG
yLSoZwmt4x+qyVdegp491TeUoHHbhfirm97UnjV77Hgho4EFxA9VRuqcFN7dghdoDM5BCNf82dho
f73evk+VO540kU83LupsE9l9jJ0En2aErwp45z9Dn//X7NH/r/YlG7YpaHX771OF9+6r+4y+63r6
a5jwzz/2p3ma8B9+OUsHGmk4JlHR/zBPO+DkyAM6UoKHM/75O3/apwUJREosPM+gKpkJx8Jx/WeY
UOj/WCzY2K1Nw3AkIcX/SZhwSev+Nc1r2ybhIR6ksNp0fvk3pJwsaY9gVq42mit/BlyAjYucDQ2c
4PIA+JX+vnEbItaUufn5l1fqv4jW/r2x7+//9N/hDolw0lRvqo1npUAVo2Y5lqImpMHHUAl39a//
NXP56/76k7IFcgR1XqbUbYuWyL8FeZMABHNrUTzZoySwKYAALsgHEf/9GTvhhQJJbgqY5LZTU/7Q
QyyDrBtR5YqczSAaqKDCnkPI4q/ROYfZ3Q/RiZ/AzKrohmyIQhRfCPhjdLjwuUY5WurXolU2Fa+T
oZ/NWbtXA4bRnEMqKXVhosb/6x/R0P9eggmyEFcXgXGLC4qrbnm3/8rLqLPGsfvK2mQsc63E26V9
ZgAVSbs75mRtVeAbXIVz+IJsZq+0dpbroZw4gztsEqPyh93K+jBoVxOA1S4oIONbgbwZUGz8eOg+
lEzXJXDPKPoV8Eej/khIkN0bfikqhs4RJwI6+D4A+yVMX8FzW+HyidrDwEmTiOaAE2hxmyEA7lF1
nWNGSuvA5mUC5FAd+L8xIE5R7PNwZBBy1TM1FgB64PWM2u8CB/yEW4lA2srAApkQsgzw2Y/utLNk
slcmkmu4KK5yBeVo03eZn/fBhjKys1tQjXhfbFBSdFuI2uuk0ndFaNxks7fQZ9hMjljasLf86oeI
01bY7AupdArtpL4HGkeQjZmnJwN+EGV6iLNR3yWsVUjYM6Ww/PEl9ngW++arVZNAyjT3MNB/cLNT
/QHzwWsCi1x5MnqcAHhtEUi/jH52r8ip0XpI6z1Fe+nT4gy3cjohm0oduiwjHSmwKIW1+sVLSKWn
Kg/0N7MCYC7t6u8MCgXMYhOvaO1wTKdjbDOyf2eZqTspDnZnZNZqg53U0Ph71x6giY30ObrpDPVB
jFdWVITSPR97bLC1SeitXA7s/pDFwHZnaBecOXiCecE5zOPiBnq81BFISuhVxxSi2SGHTTqmyD8Q
OFJferAxytZ6IGFXIORM3d7D09RXEBzFyY7jeZ15VbEZbKQ9aFfTqR2mJ91tmq3s4mYl5QL4podx
B6ftnHd8m7rNGA6sclvYSei7GYIsRGQUuDj5csd5WGWJCGmRgHXfyB9ElAugGAAsj5YtHkBW3BqD
2FQ+UCwdHeFH79jso85FR2zfexXi/RjEjzpVW7PJUOnNeZepF9G4GIzAOu6HLEh8lTXVRVBDNnbF
s6O41v/1J9f6e4bFlYRouCGCH6NO3vl7e60XFqIqYQFvkpQKkDxsjyPhQagkyy//+UWzqi1nrF+U
C3VQmi3WFnK45m5Y7miV496EMexgEn2MjZHDiTQ2Nu0sBycO+MhbVAYientHtNqeHHd34gUz965j
vizC8NwH+YkoHQUUpspPXJnvEdsmBnd1LhOaNX+KRrbbRgYNlCP3C/83Z/5UNtfYwd/bVF13AV8L
qHKI1ZqkabO1iuD2x4v0/4eQ56n8/vd/e//K4tyPm7aOP9u/ThNsHRYS7H8/hJze6/y9fU/f/4s/
9SfQwP2HZO3l2Tz29GUI4eE4fDftv/+bY/1D90yb87qzfGHa+N9AA+H+wwLxoVNtwDdA0zx/6D9m
EPEPrlPwH/yOxS9s938ygywj1X96NNv0BHPNE91i2Ach+LfHlt1IrXQ4z2xkIynxmW52kP7G8Lbt
iVY5FEyiAxJifTJnhYmrrf8Po4HhLQG2//wd2ITaAJq4ug3F1/jj9//y4Awjac5sjrtNWxRbVFCO
OtVoXwKLx1saCcJZrUs2Mu1+TVScH1zUnF3N3hr1r3ope0FkJml4dxP5nmTSuTi6kftBoy5jZBmX
UhrW2qnSbKEtyl3UguiX2ERpScoovXO878KZXT8r1UDy8yWG8PgT8/JbQtrxYfkFgeUZSqUODlF3
bpGEiER6dstzwfiBHBmJ9snC238us/HoLDnaWIl1JgcXk1X8Bcvox2QJ61pk7GcWnXg2iUYVtDFb
spaHWFaPzKLzFgMvppYwvNhmuZ7NXGBF7NXpjy+izVE7gWUGlfhtNv2WytuvQu1rHN2j+dGofaws
dyOjdxdBxS/twvY7N243dZc8dnLZdA/Rtp54wuUJxXEplXn0rryycnO4w6G8YxBPV2HWY/cm9F6X
4RV6QUjwgoTMqE/IznAXgSbPy7obt65ZbAfswzQZAV6dNdX4tMjvRSOOYHoCAQlh4BRFvQTEYyNA
rQr1DYleGWHCctXCxkfbX2XMmiSKTW+TNMw0sTL2euC7kGh8S0ss374yFEVrqcg/dfFtpnVAT4Iz
SFFofIWDa5QzsJKqp55D3OElrry4fg3dkiSCxwFbn4jmluMuUaM8ccSHucGKucLev6bkwWzDq24D
Y/TaCaRCUOwRhsHkOcQsgFW8D5jKYUux0KvFndmqBhuHIVbGISzBnv8ocpBFq7rFmWk+YFskpBgN
DZuwBnrVwGus93CVSNCeLQJ0K72XJx716ljX4t1I4nqVWGZHL880rtjTE7WzYX5Wr1Hn4tpXr6Xp
btOm38GiRqq1d246ssbq3d8Alc+slSo0ikAiTaYMHZjzyeWA9KCH7GqTXMCly7VWWIySxjuz00mz
9XdqV3j+lKvROBBe4VXSQgT4jNroeApWSc+LHSr7reCkjcfGH72CzgMtvivdWqEKQaXbDF5DVqyl
eJnE3mkcQUgDJjDXenZzRfY+WYbaGVP3K2PE1i2qamXZq3WpBJEa1K4ehFwWkGUHovo5xSla25S8
ss/Go5vsvCng+0mF30F+YPfpfoWWtm0Eyjs9bWCyqI0UiRH5Q0Jtn4MtGBXd5LulMICdQfAhScvj
USJb6YKBzOI3wfLzjILhsS9QM57jtsX8scpMV61jg02Jwc+zapjIKJFYY5Wbqw5D5gCcore+WgAE
QWZQmOPp9BeRsssrBkPQzdreVPgDmFWAGeK5H1PnCzvFixGJBLwYvSCutmnmKlzPGWPvxCV405cv
lVHtA6feZvWM3wOWDUEDbM0eqfJe5lvcY8YI1IlTwUItYy4OxmbvvaFbrWsMiEdXj89l0TQPBrt6
sKjg/A2KjVaJA7LKdItq36mZxYpO6W6atY9ldTHr2L1S4kPFm1KQfjEhrLqxG7amnY5QzMfXYMDS
FEn12WFUXdUid7bQU2LIeDruWEvVbGT779RBPPWSHFGrFxodIStD26ShnNB0xSdkloVIXhTnpbog
1g3zGsTegWDtZRqn6V7X4/cwEBrIExwKTlNJJlYUJM9MLnaCE7WPglczt4dnm/60zIswa2N5O2aV
fLLLFiwrd27XaqbLWF1r8jqPcbArKa7eBYkw+JAO6S6KMJTkNk47EVOU4oVin8QtDWxTZq1TBzQF
60hFJODW2Z2i2s0JDxlLaz9eZDerhRZROPW1LWcKeMaKNx8OpdPV6Ukb7TttRDAZMu2h8pbt6uhB
/kwBlkMEeojK966tcDH2VX1JlO1tylILL+xAmxPL0SOWRGdL5qgl6wPR3c2TBxpqFZDqrDx0YfLk
NZ24jETa1kbuXKHL2CtExZyPrcltTobxljRXeXYqglNy+ZJwx+eUEj4Y9XZoguzaQ9FcA3Q2VmPL
to+ajEIWBDpG4mTC6V6pchrWg25Ux+yx53dAb4r43DtB8GJwqawaEUCp1NonLNHaoxzqo+ukGIQr
DggxzUfgAAdnHSgv8mdZF0cjKIO3OMcL2QMIlsVPCdmGjiQv3hhaKVZkLWuiDG5DBu0X8lq/MYAH
7OmB2zAtU7iQXqdMZTg18YekQmvxMLJ21IOzVhcLpLMp4lOd26fMcdeTXvaf+ZQetbB/rPVMvLlD
9eSVxo/cTmYy3I7zwK55NY+mcXMdZ4sNhcV2nVDh9kyfrcXxxkYJjkfnjGMTJEvanqaCbhA9bMjK
GE7SYDHL0k0py/xUpOolGmDe9rYlV11jtVt6RHraLvkSqJ9TzOXryh6HboevKcA6t0pH+y10c/sZ
0U0UifXC/UY8R946KaCYNN5Px4KGJ5MJz3CYPk9JfdET52fU695PGlKIL1D0kgkBVC826oulfUN2
Q4+Mi6s7SpjkRg5VBr9M4oBkyKW9T5L4IbShrgoWttZA+iuz6SFEMhU7QruZ5f7qFYWiiy4CR+0J
k0x8l/Rx0jxC1lWo+M3ByuIu+LiMzXnE45iT1nzqpvExj63kNGKE3AcNNjHp4JjvexOODvf4TWYH
3YWW+zXaTLezIyikejtTBtAFPFASdS66i5NaCk20sl9Hj8idCfF5azcwMMKqiw+WWYBr6U4ClfvZ
c1rh6yJhkd1XUKKXL5NpLP7B+CS7KL/kRLH8Ue6H0mqOo5s+BHUd/AiXD1OVhSe64ziRYpf7wzM3
IfiZcylZcOjVJaWR7tJk75R0ThsjBt9Fz9guFa284a5kmYz1jzCAkRHEtcvLXEyfOf12m9rlv8cd
F/sF7gl+HI1zuQzh09ohcwAsrVsWfmB7QTaFkuEF5U1PcWXlluXrijUQaiYd8Sp2D9ibpn3TW9Ym
qnHT9W7nrFQ7qKPHO7ZCxOp2xBNB6Rg1rH68Hr5G3MMfNJeRGDMfHuTSvVUU8gBCKL8tinoeDC4B
akVZ6qgxFkj4dH/pmjkejCScV0ZZPBi9aE/BlJj7YZ4+VKJ7R8VzZ1Vrg+2XXvrdBS4xAP01Sbvs
ReMYSQAn0eZoTV6f7hgv4NaZTtVqdOTTFM39ubDmkpk1d9fdXCy6o97vx6i8kh2Xz52OdadKnfyl
H/u33GKqTYaCrLWox2ORpo9GFkZ+11cV8Ci2SWrE320BFdHd6AUQS3uKCbDsgM1hoafH8xGNEPec
xQ9nBwpzdxEz9TeodVIPDpmwvwb5PtWq2mL7PIioOoOSiYiEx5U/c4SGrVSPfu4y+5qYZ9cLX5sx
Vf3IoeccTJMqMTAGfcmDU6QppHr8zqtGG+j9DOWJll8DZ/0PegaHJ8K/2rovwpumTcauNaEHJHNB
2KBGR87l8CG5uJFtDYMopMCNaRc/xTAc8vCfeHFk1klYSxi3f2xiOP4O+y2NO82WxFW8cTqzX3tl
avlFmnWnsAKNgITGcOTyGqHEoNnPyV0DZsAE3FMgb1jtUTOrQ8lCrFDac0+qez/quti55kKAj+r4
0g4E0AlX3UurxlBhSBDIeXiqzeRqGjwmut5uHrtCoGHX5GKoJSR1UZLqY8G6StoMorQ56y/74Sup
GNSkkxYnoJrEKvSjNX+nQFrpp5ufvD54GSoml4V6tGIawgkqPe0az+QaLYqRT4NBvneYwuyUFi45
sIG1kjUC+cTo5Ft62fGKhekFi+HJKqz2EFfhJgtb3m2u3k1GDHAdEW46BbpTnRJAXpumpRowEBmS
tc11JqLFgpwO78i6XEaJtwXI7p0iWv6utqEH1yTjPhIQD1fgiQ8gBHAoDBantjxyIO0W6Eb9dAZp
Wr+K9DzbRXus2WQdhna6FA38gWQOxcvsclQcMHoy4rbVYzTFd2qvTplyQHsXHAd6GTAnRoHY6gLJ
3Kojh2JuMWzc4jSiy2+Qy5LNPH8Gll0/hZ3JMbDEVgYht9z20awRKusFbGM72kSNfC7ryHhpG/3I
+9Idgs77NJ/rbuDb0bgcqtDas7Ykba0mdRuNU1k9G4AxNp5e1mxOXSpNYOveMyccNtA4GOj6AWdg
HFEI20V4PQce+aGUue+6UfxAjoIFbfJud3WHF9QUO49NOhqipT84pX2Pita8sWRP10HEwJ7RS3hu
Qlf3M+liVk207tboZrSnnBEmSWWKtZlh1GYMG55yNi2reB6HI41yM07sAXch7IeJA0RXpMFZprFz
Med83oxZBQ1QCnHleYz9FwOvg1h4xNuIY1Sr6k2mrOHgONegy0Hzy2GT07gN4GPJu+OV6KF/HHOo
KVnMwr8qYS7LLjzo6VxhbzVcv4LFsrcd71jNTnGeu5oTpNJnOiBa8VZ086GedRJuQPt2Oie2XQrq
hLBdVD+M8Vtpu9al4TIbw9Z4HQi1TZlTfVXSeTJDcrb53ID5Mmr88eoHWoF20IbqFedFfWjCOF3X
XeceNTdt1szHN3K/M7kSqgjS0P72ssz41qrnCZdmCHvuFnDJPcEA+BVNXnqYvfhnmSnjCHPxl6a5
6ihQzZcTLCtGBWfYaK1vlgO/iH8welPziM7iJtdIpak/Ds4D35xzAPLB5DQ8WtMAmY9TCFtVCH3m
ymhhMcx9DWZcd5NHw9HC7SwxNGUZaexeVAerC4sjUchLEFUeiRDDPRVzEu7L2GxBxo3kjTDc+Yx1
+c6gX32bWmMM0kQ/1XOakp3N400KW2Id0Xu93KnfR4xEe57QZ88J1UkfZHLp2+qbOsy3vtLkQ2fO
8qEqYfMZ8G3iqh32EFuDQ8KNhPhYeS616NngmHihmNbgTeUOlIvxxQZwVVhOu+uduCPIbQf+EHTx
KeOv2WJ3+cpFk9+BL0TrmnJDmyTfrjKy5oW9Pcn3cQeBAAtal4rX0Fbp2iw0KC2GR0SiCrNX5BN4
6IV+NzXOQdyY3b3Rc1jo8xAzbsdDJhud57aL0qOoLfLyuJJbunuKjoI+5KN7jCX3aBtQ0o1+iZJW
jl9qfP5UGpGbofnVcXpMEcuKJ9E1cYxE2ezDvoVyP4oSCgqMligj1mCU7/zrqwQk2WdDZ2tSgUu2
leLTzWC0g5gN0paelmqY5cVuKM0Ix+5B5s4PUo1IM7C6AcBEIJyovVri3bjl0/xjZBjl2USvHw7Z
rTW40Z1ma823cGipaDwqYzgFCUMznRzb2vtf7J3Hkt5K1l2fCAp4M/28N2VJThC08EAmkEiYp9dC
RUsK/QMpNNekopt9L5us+pDIs8/ea9fOkaqD26QmDIeDdGnrpiekrMfPAi70UikKV2Diec8iIoiZ
+tMBa91l08ZNUPthC5J6M1nr+MmuxLD6psnbAXmeMS3LHyxRyfQnFrFvC2KU1euHF2U3y8eTIjP5
CYHvRsTu52hR91aWMyWsGaVQOMyuyXbgIE3ovpIwzDMshFpVDu03pY3KNvc7a/D8XSn1e2i4XFe9
yHfwr6qB3Udr7JDTyo3scAK3eB/Txrhbhk8ZVtHyt3CYlbMUL5wKyp+9qbNLq20B9OrghKLeD+Qc
ds5YlxgLXG+b81tvW4N7jwgmMG9QJP20bI/sTuNbORo7BzZq2YnXNDWNqxiG31lsle9422lLMTd4
f8c7dVzHTOcUArdgID1tBIypyc11xUcdQ2KwBkalSgxgZrPkaHX5tzAWb9gjbm4d/xlGqtMlgKOZ
b+he+V2+7UycN8BNh20ca+4WdsfLMUzTA6js30Yx1HepHpy6grfKUXUl1QPS4J6jyX3Ny97Gmcq1
LqaflHDXOHfal8CSf5RkN2j1JGOiILylJGcuyWj9TUANbkvLelNlGfE65CIteI1EwNl3I9kewn7s
Ks00Kh5VZ6tNw4ZzPUi7O8sRejrpIVgXuj4JzTScijBelMz8m+MnMESjcNXwgYYW2oYYTMboGxUQ
eMfNHByuh9kM4FJ5KlVSrb0Kez2+xHLTGGO8cUk6rykWXxojDXePPMK7LJsw8lbu3ewdb81dNHxO
HvWXAP3FNQ96ZvaGFRg4BVL+xcPnaf6Fw3TJCF9sVgEr1eIHssriJOPeftPzdPSUIdZV7RlXs5+2
jtuN68b30SRlx8TtElOww3XGcvA0uL6G1MArvBdvQ091HL1KFHT4+TOw3l1T1686LrZFyR1d9lxS
CGl6B3vcBxhuxtb2wf5QB5KHqYc3zGm2nL0I6K9ZsFyrsuSkPejp3vCvC00HF2H0JxQZtWjcmKMp
58ObyZ1dyb8JbpbLkl4KzfhXmVF+5qovd0yz64Y2OoFQClcFgf+nNUbTOs/sYNeRNd/FYcPpSFJp
pZgarxBDnBxlNQny9hGkUFNqEk4RRmj+Tr3iT4Jr0h1JE2emTo4ZVeMbEuLYyCBfQWpqH60ZubSP
a/KocIT3SW2A/KcZZFNMZIZjOdOMkBony+7HQ03/7qHK59fK8tLzsrjclzV8jszzq8vXlzzlxMZC
f1RWax1tfMzbTBcbnvwfQzs7jwgHG0Y045yBekrn4oynuj+lNnRV8Fh6o/PCvM74M/q62lv4rVYG
Gz2IXtE3v0bhCGZLXVJm6J0WfQU0Ikxv6SRwUgX9Z963b8B/XgAxz3sMhFReLtGHYFQbtzPsGzdl
+xZFQbavY9bKX7+mWnI5tdHz6ktY2MvY3Hb9XN7NdvpkLyLYv3d3mRjOy+CZR08+WxDNZ64GigS3
/1vx8961rpbHdGpO8GUXJ5dd3bzYMJmXyYPMNLKGwkpPMhjqcxe1wyH0rQQKXI9m66v4ppUbbFlD
J0/aldyNVBZ2QS/4RsvzcG8mR55wLLzaUnNKWnEGNi4ZXhHJp62fXN3egmnFi+AuwK6jIhJZTvuf
0Qy2U6UBMDpX7xwLhFTk++W9K/t6M9K9tO3ISz4STi2jraNbErc1T4n4kVJj9bAn1p1t1bT7gjA/
LOoqbjeOIlLdzpc8r0KGO4fxcTI4XXIDXGdYzndaAOMdixCQ2YSCm/Z3O5MbFGVyNevOevVrA99x
E2ZHUczjijYH+st73ezQESh3xLC4yXgFsyqP/+I//AngEM23B2RmYjbfVcLnGu8MHjsYNyD+OhUr
2nirxxhbv4kjTg887+1SZvWtdlXFXn4K14UMvWfBU2vjVd/0JG+o8f5ZkVQi9bCXY02Bw5C9mxP4
0r5hPnMWUF1DSddinQTtv2onAlqp1POOH1JrUYI++0T2vFluIapaW4cGpvWgatimwHNXrr1z7PpH
iQt85+dOu/YiHtWsFeWWvfZq7qt8A2P5p9AOS396nZIkokB16hGacHEX8JLBbXNUV21EqKvV7lvh
uN9KmQZXpJ+1Ni3nzSzJ+5fYwtu6cld5js8/682MiZj8PiFDnxtLMt5EIbGTqE6eiLiDZ+VE0flQ
wonkw5/MbIoqsyLYn0IKkHVUP2qND8Pvx88mxBGDs9vcmUmm3rTle7vRpMA5CZxHDMbmOAy2OlV2
+FvayjkjY8L31+LkJB9JHASPGi5jUAZnN2CXzp1jfJuyU2f4IR0zlWS5JgEpJHqtW4uUbci2Kdd1
Dieh4hNdoxsBX2hfSgxPK6hJn9rDUVrVMUEF/1AJUkeRj23A0A0aHjVz5MPZ4zjD4GH6ALFlRiYh
ZWr9+OaU6D0UsGzcYOlT4NXGhsU40tvZ4LxQxjmx6RytWFDYYWF+RJLwIR/IW0d+5CLAR7iFOb9n
WbwO8Tiy565CBlR3eAtplwJ7uCaDRgWu5RhrkvbhLm0Fl9Rg3sfYTSY5660w+v4F0+ghs9r2bldl
t8WztB6rkjbQDlBBadpvU0HFL1AwiswKXjqlbV+4YVpn1f0Ro2VCNHgIydK2Ly3vM+JtT6hCtcg/
GXfskQtpW04e3mKxo/hcPCLuMbmyhgf5ss80N/09+qvBpV1mkNXB9OqFO80updwOiRGcUnfXB4gA
oWllZ5owmUi69k7wlECcPd5GPuPOIHIOOEX3uqdYGEbdLec+sOU7CXmwya6FKqJzGyOdWwOZoLTx
2pNnyh8Jgu6+iweCcBhPR4e1jjCsAd18uMHNekmkNr4FFo6mU54JpuHUV88CM48aqYZsQnVyK4tk
flrfpMTA7+ZSbcmNemDZzHbVpc6CTocukns52bRBkMQYx3klQaCdS5Mxd1bdbjCaEKO++a0LLEAu
pjk8UpuPFznBvckpca0LdtxFNZwcvxq5Sonm5xJy1HBGhraaN6j0hHtMY7ihHE5ru//WUx/9xm1Y
7+goZbFd/Crnyr2EbDnXRRua64Ku1z10kXqvPFiNlviYx5MOHGKMzaxui4SbFzVHoR2kh0D3846u
WQgcZbUTMRkc7uhAwhzCNcKL2peo735jCuJocNSLg/d4RdlPsY/C4b1L6/5GxbnLqt7ex11v06Ip
YNKlmMN4zM10b8v+h42j98zBy+0sLLK9TVpw8uzoNCRucYDO3W/izNlCehsfldPIe0V2JKAULHX6
M+sd6zL2HwPD8JWbOetf3jaY/XNjp6k329Zd+qNBidvFyOYZ9x8ikEm0DRiURe5rsugODB7f+XBA
KA8UHx0QtsxVNEWoka3nb6a8z3bVHNlr+m2MnV+T+Q1adtllo8vT3LNBB9J01kF1XPxzqQLUwa4h
Ioed7APDelIz8jOa7ONcKAEtodrZtUWzt/OmPeZAp9FMMKb/RCdCsmuZo5Y7XdyKV4OTv5rYtQwW
zX9k/BICYIOmONAIX1h3v1W5+eimk6Qgbt0mYmKgYO3HkonJuV1xJwenG4LqcUE1VKR/AzcBD9EO
/9CElpBnO6xFRj4kUMkJldPddBHIT3xt32j6m89mOUCUA22/SmyE3SKksTiqOK7G9dtsM3jZRSJO
Seb/80iRkKkE8RIWV2LTORzqeybnk/IN4upxmay4qROyZIeY5vnFbroLrULsPtkvSk3viir/+AbF
sX0Q1WAiM7GaLYRmkf3o+OEzrAucANT6kH74nH1+3gTo01ZTPbs0kbXZXTjZ785x7qOD467UOe2V
uEfNWjAwpRzn5CXWszX8q7DNr5yOQoY++WsbQ0Repf7lmsN3IkSYtXwb3mrY7fhsgR8DsZbhJhDZ
26SHjTOibTsZs4Sexx9u511tvHgw5WwijMFhpONhI0sD/Jg3vfcJ6HOhFn2uWQXWOJwLdhmhma7T
cqDhCqA5fs9r6VaU3C4x9yFjPLOE5Igtj5asJHF+IgJZCMehoK/DK57m0Nf7lLdUEbvrUPVcGdlk
0bT4oJzyUM0EtIQTcBULVx4P6Kmm12n00Elj849JrGRdjF67Es0EK1PTQe9xXiPjpBG0idB3r8Rj
/gS499aJWzUrnxxsGjvO1ZV3oVsujEuIDZwWIn4VeJhvtV5b5bb1FE4NTA8l6+e1p8FX6ZoihS43
SMMmxd4sBBsoV6rdxD0AUiPByM7k/r/yIFECrIvHPT5FJuYCVFtas61vEe56DxpvZ7UUEuQSQhT9
srE7lU8biD1jwZCtKeAqdoNp3v00768Vzu91k9LbzAWl2GkG9LPQvmBK6q3v1XwjD3z1hA+7zP3H
qKxXrN30DbzVGw4Q61u5mAFy+ieKqKl3OY0MK5BxGkWvPlTNcNRVHdxLLKaEAiB7DiFIltpW/Vn9
ohqt2RkTBFpNBZdpu/+qpFTfZx1wHWpvIyfoZQoN8tdUNgK1QZNz1FJelOV3C/rsTjpmcVGZRgNx
cmOPOHvntlL8qC1UQ9osN8PYVx9BR2Mg1dEa1OGxFU29F7EVbYakcVdtbMQ8VNXvUgrvhoJ+CJqO
11czOPBTaHKUUfQkvtieHIpS134NeTZ0x/zWBClB0dCnZ8OcNmz+grNcvowSfFKXHg2dy1MnZU91
V0DYYyrlRbspZSNpxycMW0bLQjQcEvtsFZZ7GWBhrSITtwEkL3UtlXOD/NzjMZWSIospP2eTtFd2
zkeMvYr6mxQXwCnij5taPLrZOLz0dT3ubfzzR6ftOPDx32Cf+QyIj51NkD5nVTjdsSuch5yi4DzE
+rupwuYSGqGxuQ1BFxwAwwbXsZybbX1NOzM55vWUYDAJaG6QdJIN3T8+9kThbQyuEmqG3zbXpKIt
A9ftNDTTX26g6xjA2SaGw7ENUV4Kd6ioA8+mH8L9aZvqr1FPZKJo6Hr06YS+bFoflKGE67Ez5zPg
Ulj/tRDP0Rbhrmy5MME8mXcEZLM1qvRe2F71rUq7l6wvv5edGVJhE6h7zPbjNfYJ2Jvh35HY1WcO
8bfOAOc0NsmfObUT0uMA+Waj78gJLnaTNH8nu52DrqhgJIvynV5ZWgXmPL7BldBrwSoSwjl++GTC
2TuBlYT2Ynp02IbnIKXvghzc2stEc8J8l62zPON9XCb9BStVswcc85crk72LM9RPwnegLZoiA8Uj
ouvXl6mdo6vheDyHcoOXSJzp8x1PLF1Xyvijc7N7Qdr2X0Xgg1uP16xMyoOhXPPFJ/wq6ZcRZkDQ
OHpzwA5xlRqr24Bnh1V8j/AgjfMYiXuHOnx07D4/0M+Z7VronKR/9BVk48Tkx568biXxatcN+K1S
bn3Ltn5y2/bIzveTfWRzSBJqRllE4SCR08OzZXgMiuDDWHhxfbTIMbG8GRSmBkp196TVH3T3dST/
PTCdgRlRwdMWbPA0cAV0n54depkXHeaC8ZcwkyXLZIhzIiSnD4XkxbLajkb1FC3O8jLw1lUwUV8c
jBwZopiudV78GZeuJ48sgaDd8WY2pgehguQEbCre5iU4i6Kr+wchxrWUtbOhIg+8zFSGN3upYsPO
c+28ZuPTeML6GAsl8GwX9YYYo9FkzTEClrfWSymNOQYkpXoBoauCNi6M5BzVTXpOOwsMDLDXTe+3
63C6MBOn7zL3/2DKaVeUmnzkmPTh4QUWzspUP+tpeBZGrs8AEQsnBWwx9c1TD3B2STXPLAfz5glE
ckJy7XwgAke2pOqjCuf0YSkFlCnnaucG7X50aUHVU/uD3Xu142dkrMapENt6rspbUVev/Rgjtztx
fjStCGsD29Db7A2rSQx/p0zJX4HbnykNcI+uHtR+isQtYmvJC6XtDyBTtn4L4y+YuusQ+t520mmI
dkmLQBXN9G4ibR/F0vJYWP45iUPADK518FkvgFzlSz1jBmMN4+9R2dnqB/U+Z1u1mVkFbAQOk8Pk
Q2Dtsor7B6Ke5X+LzSG99aHztyGduMfA/1nGib72pXuy3d7B82WeOoWJjdrIkJOAADJL8wD6IHVS
VYfRLdWZYKsdfLelHfEoctMMBL5I053f/I6iPh2rvz7uVphWSXWwwhl4WF6IVRvw849nPFmVmh++
A3StgFjOwGHUa+NYzf1HGLfxCpAcVseU0iLaD1rCgP63aTJvCNZqOzndD5nAc/JjGmW8JPrlhzVC
AqmSCfvdMLzkGTUEZGKjDZSZfo1Jd7dISBGpTZJ/qRAfkOA8/pAGpAb62XHgkrKVZDDsfA3hj46C
0PtlolnSZKg+Ytt8eHVNkK8lgOLKD0h8DyMMNUsm48i/Y51rZJ6sle/pZD6iFkBwMPf81RadfzLn
7Qx0MI+K/MXDvWbZ6s1AF1wFE3DaEH8xRoDJ2ytZYMCfxC6e2g+sa5RuNREG1BaBIy3uAUrkPl0V
GCs3nq3iV4Q7dQdlcZpF9EfVySe5v5Uup8PYuD/RLV6nlqeYR9TBC1yacBBppa09vvcw4B5ff0A3
4pvbhEG0Eu6Dm8AvWWcfTpJcbMoaYz2SBom+65SD0xqAxsgy/qxcLAWsatk/xXtts05ZfpJgDk2Q
Gvw4g1qcXAi5RPUfZAwo/gx40QoBqpQBd0dHVHDtxIyUCkN55ztw7sO+eM19PlFEgVajKaMnKt9p
Dnofc1mLDjRLmm4G3l1EFTZfP0j65/i/KrIddbwAJFpItIvPZKIBe+/qpryhjmzgkXhorjHwYQ+v
eGTgkUsUQkDfQXfpLDSAHy0FOAfsfZusUHpDNPz3BFgukdU7j9SpBlDKRMilT2VM1R11XFTJFau4
Gpf5iptNyjegqKJfqcAjmroj2jE7mY1oCUy7wILdik8cq9uWcBsWIgpiw61sC5rX5St/2uGg5+KQ
j9H8HCeHcvK2ObatecRcKs6KBnMg2CVInjhWN6Rwj31tNG5wKhsXrODu2srYdAT90K+pH40Q8vtN
WLefc8adEFbTPRcwlcLihWZ3zC4ldblFHEzcM8aJQpB23Jo5TKgAhfJiT111qXnlUmgZ4EG3vPJS
uKDlQsl3ps35pIjBxyMSN/KcNFh0bJZmvG/mjcFHhpoSCI0KjwaSC4dCwMlLnwP3Gj84OG7lnKrF
hpdVrEw4rGoJRCwPC2JOukArqQoF1L5/+lUW7buRIC4WK3lT3HSObpPDKMRGWDeIzSXxMIzDcX7/
+jKGTXFX/fg9I960MT39pxcCtzP4jF1TKnnTLPyB0Tq4RWSIihmyQIJtuA+tlxoc6qVmuXgBTfMW
2V54pD5MnyAvvpZm/tEo2pYGSXUq541eMl3HOtf50zV/p6bq9qJlJ0jPIYZbd3wizH9kqe6vSSf2
JL3ne5XOI2bhnflMAY5tqqhPtuYcL41ztbtKLCoWS2717cqGyAxJl1Yx58vnCdMxD7uPQOgBcC6j
bp9Ktm9V8Igjx9vzp5kZuqwM+7o3nDEVZVCKaLbwiA5fuYZgiTMBtRiV9a50kNzxX3eY2RCZnDp6
pEM8X2YrhZQjOWVg2G0CR3XnOJA8Com8OfHcbgqNjEKKErIJmelzWhrq4FBhwWb7EerkoKB6/LEH
xq5QZRify8zYzbU1MNf7/+oYd3AeyPeeaf0yt362pa6GSt6Gnm0WTeqAhiWOLNBwMim+eYVV55s4
BEBkBPMiVBr2kbfJie50/L6p2tmewVwRRE/O3OmczXOz0kY1HXJec5bSK3wp6a1sXN6pSQhyrS32
Q9TqHR5JhZ1tbilmqMG6GQn9IMH8jIvQeSZZl5wHVRirZGzNrTEm0SHCxLWeu7G8edF8VOzQ105e
KANwt+wvPIgXVztAlee8PS6VixAKER5CP4M/io9+j4Le7fIUS74F5G7bZFVDNwE0H+6vIU5rWB3a
gv4zJph96MqqIU/M425EyIYjD9UEYOIOLsF4QMzFpEEx8ph604obGBYuG1cbjuvsJQ4hYi1GeTtd
Am8aK4Rcvnz9p5DU2lE0O8SMDvsz0x1f6uBg43nFtFr9ZXaWuGLgkfWB2d7YGJJscc1DAxyYjm2y
gCGrqJMDBo4/42EMtX8aBy4lYir8TV1W/UX15keBf2GVWxX4djkBDTJYwFpFFV6c4IOiI7kpCpjx
ZQ/OwQWksGWxhKmN/rgHIfbnBCTiQtREbeLR+9UE8W8vx8Ta5EKjm00bc2zwhqBAL02W6lhG08+e
eYL8Y3EpjbyiCaDudqkZDJuqsn4NxfRjJANwDbFZUhgP5c7N79Gw4DonJ9mmQ9pdc9pLuabRVJ7J
gkU6/FiaDAnsuqR258fgVe6blWPkH7NabMfBfBDE416UETuKQn5oQUKls76GPt2lfSvEAYhGxEgi
1Zlesm88+prgzFktX5rOMU5f/5WUyZV7TnLy9ELKk3jNC6BYaBjk9bvFGRiqnNKLUAf26f+n5cDg
q+n/mpZzI4Jq/4e03N/2Z/lfonJf/8p/onIBDb82czELIj6N3vKb/c+oHOcePWP/SesHhDj/R1zf
/m+BGVpB5AZOGPiRR4z+P1G58L/ZLqc+uWw7oJ/L9v3/t6ic9V9j80FEybDlmaS/Xd9xqE/73zLe
UZ8DpS0oUnVitTB204vzWTlDfK3Azqxjq8+5z8TGtfFJuIM0tQ6Fxd4D7ke11eptTnn6s/SNcmlg
P5nRbcLRRxJSDI5t3WGuX7QdCjfyg/SdT1yK2BkAyoTZgnvuKuvkVOXeSWW2TWKXK/s8wgoGEmub
3dkYUCYRtJOCjYE5yoRjPfT2xsT2cqrUs2on944KtoVwgHwm520OhagLE96A3sIgo5oiTFz9UAJT
IfERGXByACjHgjEbZwFlh6MTOBqP2dodrv6cuYd2VrSLhDJ798Mt5pf+bUqm32MamHdnZ9DP3Qdz
99l6KZwNJ4KPxMkmU694ywXzSJqVl1kOE5qpgJ1KWRJjoZoZ7aIXNt3eDi+ZuxdQV9YRJOGXznDK
fZ3IJ1qTzd5m6QxVhXjOTvvR0EB54+XPeKaNw9d+u2m53ZcmKe10LB9RhjWzcsBfaoxRLBCG+qAt
gecB2WFFZpBKHJYQJ5tI2JdP13DN0zh9gs9qP9O2fvgmMvkgsFM1jSRhxPBBKrflKE0kLu0w3hkF
kqsM3f7msC5Zp6M3QhuTx0GkxXcEwl2ZlPYZgTvd6QjvUtTkDuccSKuwSb9VNiEMrUfnpkvbee8x
dUVk1L6Nk9cSHEPbmCn1hPM84oNllRHBsaXbc9/MtguAB2qE39i4CUZMO5Fdr6fMOHtWGp91PK4j
unrOuQu4T9D1ZZaRebNSPmd21PoY+iDNwFn4MLEu3NlFudcwMQuEN32l4a/eukHJpt4fBKa+7HsU
pnval6uXxInfjS4dd+i9gBfdbfHijkP9PZ2B0eD/IFKdQXMVhrMKp4TkD+lMr5X+QZnl61gvlDCW
g6go7kT0Kjs2ND/t+76HCpT+ggQbr8uaAEcyFsZpwtrcy/k/2QDHC69hPrcHALEztl13Qm7m0TAA
eM8Gf8Oigx12Zbs2vmk9dC+dTU0usSwA7Y6zZr+3hRWYfLqaZcQkui3+2pZ0l0e1U9kUNxg6372k
Jyoz8lTEzvRocjxhRcbk30l++jRp6U+H6SCQc3jBqUYc3MXlk4r4NRSxvJsBFVCqSXFEFtGfzrGb
HxMJBq8cS/pBwULvaHfKtvkib7ul/TewxKfp1owCo2mcIpvPaVmX/k6pPCQXxNU99vxHxpRyczDZ
UuXV+VvY50UgccT5Y3Am/4OzkUw6Xb2sAWvs5UfoCdYZElbN7lU1W6u2ca60RX2qywAbTcbvT8Ll
SI7GudhVDRKn+xEaxXgfG+4VJCHwNExKRasgMBGFEJfgJWwQJ99kmANfIGJ71gowdqvrcZ1aLdSO
HOYk53Rzanws3Qwk18BSnEE8hCuAiWhHY/Rez7rbQeG7TfOgnyHJ4lUlubOkmA07il2ONrffPcii
aefm0wvOzfXg+CFAV+yCjuK7pqNsPKmi6I9Jkz5NP6FKo8AAYtN8F4d3CJnq2JkUfXcqvRlcju+F
m/908xGkHYU3EJNq5tmJR0rYfgVMeKYwbSIrxf5h2pQ2VGLHIkzftfoKrSE6FHH3ixtotNGouqvZ
q41za0kMUkFO7C/TrwNEwEK4+Co9kl9mpe4KiEFX4qQs7GDaeZ7nPHtjWa/V9sXpIhM9KRH7sBxe
v9o2onzkZaHoV0lLz1rDrm6e8WLMLYtLileU2XY52xNeKVNeS/aJo1hkFCIdjRve0dUSDIej4Imq
qzNVsM4Grxroiwk/elU2O2X1w7bw8m91079xCyWJlKaSNgwAdHXgvsUF6yo7T6f1FMcTIEF7eyFT
aFxp3f1j9eP86NriJczQnVhY7ISO7YvBGnusYWu5ZJx2hV5+B0ipe/5J2gD5fsNCmEqUfADn+NSK
dVIM33zRON+9YbrEOVEoGCnWRZQzdfVNKt5UhxpJdQKErGwJ6fkm2k5TLCnPGqsDTtPCVkcp4l0G
JQOAuX80HR3f44yavcAs37OIl9E/TXHTe57zTo6isbhXhc+sTeB2qiAWYtHFQIA542SFEWNrvgT6
ErJdWFeDnJIVrxMHLt8GjuprwxNm+ljIBm2/NeA+PRVjspfGzF4Sp6DKsAUzyVClHrXxfsy6FvDt
OUmIuBkxUHxzcK9xOB2sRaJlXTRhZMVnak2Vt6G1nHNO9wfdO+IKri6QkcXa2ToYvI8uAj8wK1+b
l1XKN2KQDtt/dtJwetd5Ulp/LLgbxDdCM1GvSS6eLn/bI2PyUl9HDQksTEo1uiugRPM6cl+npvhX
tlzg++UqXy2X+m653mvu+RX3/WC5+MfLCGAtw8DEVED5BQ0fy6AgmBgMJod0GSHmZZiwmSrUMl6E
y6DhLSNHtQwfwBWNLZWKRLmDD95s4cVcRpUcovDWMJJky4RJ2LqYCNKEZHJz6W8ipwu20zL44KJz
l0HIlJXAKQPOuMmZnibmpXwZnPQyQk0lNuSx5Ndzkf9lBE9O+TJy5cvw5XzNYbyYu3iOjkye9Slb
vnz9p9701TpnkjOWkU4uwx3VDiSwl4FvWkY/tQyBAdMgq1o8hcuASKvgalpGRnsZHu1ljETaoHjV
CLpTv8yXk0qpcaqw+AIcrllGA9DTCyalXAZUgM7tPlqG1moZX+UyyGKeb4/eMtwaTLnFMu66X5Nv
vwzBJFuOvO7LG/IkaI+JUTldhuZxGZ/TZZA2lpF6YLYuliF7WMZtvQzezjKCj8swHjCV28t4Xi2D
er+M7Mznq4IZfliG+YwOL+QnMZ/ryHiy3PKOHd4l2VJwSPDslAzIAkm4CASLVFAuosGwyAdsM0iT
A7g7ylErFFBkBrkIDuYiPehFhDAmWsNxU5z81P1nTOwAidfGu+hLvFhkjH4RNCKUjRyFIzeaH1FQ
9Yepm5xztMgghHVAaS7SCF0nbGFQS8JFNqnRT6pFSDEXScUqGvMy18ajWuSWYhFe+kWCSWrrvV5E
GcriIbIsQs28SDbNIt5Ei4zDFSVbtYu0YywiD3LaI3bs8t30iH+EX1IQmpAdkEqbnfJs2TmX5UU4
qr40pHSRk8xFWLIWiYl60GQb0oexBmEwruGtNm9zMOlL1Pn/DGkRPkmn6lw3vvc6k+zkG7qWHAS3
bm76WzxWD9P0ChLpMTnJxo6ejmZ5wg7QOZdPRDr7rRuq6K2BfV3YdXnDZL6eOhvdVNFjYLxQ4fg7
TUV/T03otgIigJc7+1j5zbmK8NSnvK5WBa3lZ4J+1RuGx4yYkhy3kQrUwSLpx9lsm3ejbneJKz2q
RzNHUHJTBgvuIn6ZHdE+O15+wCnjl69fKguz2PLBpNVt+ScSPqno0YO/s4DErsycHhnPZm/nzEmI
W9c8phGtlzB9bCIgUbuZ8Xk5jix/0eT8WMLNGx+UylHMODr6sDZOSTeMj8R1OAGomnk3PG4QKkbc
twsNIRK/Sz4b25Q4zdHSSXywZMifwE7pxqjsNe9mbltjDkmk9UIsFL31HtDUAXEL+Z89IAUurv+d
LP6rU1I5WsWArJb/CyaSC9afamMY4zkbQhsyfMAvpyYrd9qhRTe226ES2xbylNN4oNP22P0+Ven8
bt0EZ1hvfsqo3iWoO1nz0eCJSpOTM3y3TPlaCAQ9B/dImL7qtN0IF58UHvXUSqxVVHencua3b3xe
rXnrLPWlUBh7vMZq31IAksaUNYzpMfckVwK4CmuJYD401VOPXcpnp1GLV7F94dohX2RXwwsDK7n/
X79mMJB2xtyzzMjgrrfpv8SWf1m8fUaVCTyrJNA3IYIvMS+VFm/exCmQKyIwiRO+JUFG0j9Nb3C+
PAIX1Yk3hHx30yh+MaXku27J94zKSjS6huOewBWnOZVmIfuCFL7J+HfqE64CFq/jdJTT3Ymy6qUk
OkqerHofvv7HkOWjlxXOys1wp1kpRDjXxEephl5/wNOww+zqsru75i3P/hw2gCBD6exY9RekRQTa
3nItt2igYu1un8tJlQ8E+AxwpZEsBsnyYRoYGeavffd/Z+/MeiM30qz9VwZz3TRIBoOMAOabi1yV
mUrt+w2hklTc952/fh6W3dMuT8PdfTEXHzCAUbZcVVIuTEbEec95ThXbV1XGfLWpSneftZ11xTTD
uhoto7pA7wXy3qXNmmfMGK6JcUCha7MKE2fGu3cInQFOfCush25usFOV9LH9+HLIyC0ZkUy57/G7
HNHrgwq6Zv3jSyS9+MptqidaK/z7iYYfVdvXjhW9jRmf0bQGja9gQ0xswuagru9//FIq3om6N4fj
jy+5/2V0/ATTyposkheMuvbdaMc3rlewipV3/hjEN2AN5yP1ZY8RGLIbY0SDqFur2bpuRuOFT6+s
b37LlVUSuJ9fA9u/RXgfjj4y3TV1GdE1h59THY7hpuViIUMXHo0sds8s8i+yjZ0Lz3OfLJydO9la
RypethzH9dryYrVh1tytmIqKm2Hqt+oZQlVwUzNII87nHJ1l0z6hg2780iN21PCHYw7Zu4q71VkR
GzihnrLt793LX3/BibAi7SC3OP6rSx1a+UU+kI+peP8G9IKds/x/csrtRarcK8Wx6PzjlzCc1xWE
9ksmXPpY2ZhZjWA2V2NXvc1Uox0mYTU3AtWD+3V8BewF37GJ5tiaubzsI/hRIowffvxSaTxHJvBv
bNzxHkNB/WBUDOVkZTEpXr6MyGHtypmAJ8DkDNv4AHBBR7RcVbm3qhbnNG126XUSims3s8XDj19o
j+hBQsvOTY8lMZsHGi6yZazlrqXJMByGa7tHjcBo0Afz9ZSm/hFX8vVIyeORdqdnzXO6G/PwHFFy
vw6o4kZlIAHYJO3W9hgjZ4PgYE/1i5yugpZusiC7zTGunMLe8m4soh64sPP524gbPyMV/WR3CDHe
ciILuNtaemrv0yX8omTqfowRVx/M7BdJ/CzgwLfoWFQ/Ss5/BgRgiv2sHGHI3ne+OPfmOH71smMi
gzBsNDrg6ppbNkBdfkVFK2xiFXe0xc/eA4cA8M2dH33ZNYcD6czQv2kIkDPRl7SxkISYJu91xk7Q
c2sHMBL3+9mtruGiXGkJoQUhLb1sc5mubRq0e5wftU2nxDgtJ9GS6WIWWu+DEe3gBWD8HcPntjAE
tw45nSyW+asUw/KmL4dgL8ZK7akDYR3jPBGRiFkDFUzWBsVWV0Y46M1fGEz/BtYcF4ymdoKPAK6m
EQDYLJuwW/1F/jf1E+PGRwjdM10wnxJWER7F1oOOCPrTX2A0rXj9P136n9GluU0LE11Z28LlP1B4
/pTpdvn++Z6Evwe6/d1v8Bti1vwFD4crUHQZJ/+kWdu/SMG50FUgaIW1cAV/k6yF94vpKehtSqm/
6ty/SdbC/oVHpxyLcApbTul4/5JkjTL9E13NWBhxjoQSt3DffkdVc5B7EKrb8ALbbrbrePT0Q+Wp
uJZ5g7O24vyZr+amHG48I1d7mi6sa5zj05Eis+ij1GG/Y3oytWA7Ss1kPUfBW5lW1lzSEpN9lnGm
aT1wxhyxeOypC40H8WUm2nvOyri59RIcnWuPGI5J187M6GdV0tC3lOkFdBfULdYRC4QGwayaDXRB
yYuk2sGW4tjAldmNflpfzHXafXruoDEkZC0Q8WQwv4CUNheVSHvniq6TvNmEk4hPRjTHLfkbZwAI
QthW78KxTAIQTHnjrrsSXNaRlci983LNDgXmXHIYMz+jnW7E8kLkEsJBWtDeArDRoindj6E96HwA
uSOD5LOOZ27lOoR/sRFOHUcbinazcK2T1uNWG5HIYLPdf8TSGI86zsDBUybxWAads65UZN9n9BiQ
xKwrpql5cDPrmYQorsF1M3i4jtOSymVzzLcuw1594SGcfJ8KCeMr9CmVsFC9sbDWGbBeuws/TDIW
wR6zQmrvUtvtabKjUulUQgv6nnP62MbkiDeySByCPUMGEVsZRvVhJ435Qmyf1aUYsqUAJNXzU+bE
wWNZW/ypQNfJLU8/uq2HvnrlvkgvYUQo5DDlrB6Yc/sBx00b7RrOxQdWQLJ0YIHMR9WxpV5pt5qS
LbpR+zL5oXsXW0O1L7Mu3SizJ58zV+NphLhzk4YqwmQkcWltQmEZT7FI2ss4D9mRtzXxCBc5cksV
K4eSqTGx0UCOQXpmGPgKcwLBijM/3CaMZmurE/5zkPnjg+zxd8AUaX2LEbmh8I536ky5KHA9r+oR
V2SewAIivabllVtpcAboB/6axlb0S5lARllFbkMubpi9EVQZfndny77ZoDTEmb0vpx4p4vFDDhHr
PotluXcrG+CfgWkbA6usy7c5r4oTIY3mAmcFYrw9jJy7Gptqbl6qNBsumMuUcL+E9smNmYHjguLo
eLQNt5J4nULgAbnC60mdmBZZgwFM+N+jmNzwEeogyTMWwasZRQ0vUywC91zVnP2oImPlvCgJ1D0a
tApzfU34qpqk7L5Sej9G8FhR/9zpxVJtpWPXk78N8uEizPzUuAATGFxZRlQk277rNOUnPmGKuBjH
d0187p6qF3nosV2T0I3YdOezvpwTasQrmyZGxlw+ybcSq16Q0JE1miFti3LmiC48/BIpzCVVE27I
l/R/3DsfkcmeI6tuwrEAPl1Id1vosbiKVDWdoURykh6md54MfvkpK4NPw7d+1CmRxy4j6PgVjbmO
yegmz3lMqZXeiNyGxWATmeTQ3J8L0YdvgWe3+yKTr0M3ENmuB/bN2VBigcOtjjMqXYHxwr3adBUa
Ng6mLPLqlYUxDD9HMu5SwzmWhsFt0yGinoQ4FytJvteximskomRbZcNrImqgbmHp7IqoJIBjwwux
S+c01vO5TclShklBVANvHo0yAJrkmHzRDkB/d1Lvw+Uz6jXMDweOzOuOFKcmTb0a1NhcZomFF6I2
Mmp73Rsh4sVN2F7bUTOfaCOBd5FLwicK0hfBKYbtjZUwA7JdZOEW/kzmVuO+DBv86bWUq5od4mkU
vrWpZ0scCjtzSGpMDAWDTH7vmvmx5oi/SYaRJjrnGmmUc55znAXZXJcsI1aqmyHqLkVOfinvv8YY
+n6bYJahIhqY9a1Hp7PV2gQ87PKl1uEnVTNXLhRhhPWQ8IF1wQH12PvhQ68N7g4O8KL4BbTLzpfk
YSiCQECL9Isd2ude5dUWmMx1q8ZbC0BWMZUXC3aDOV45RBe1LbYkH/QGWq/e5xgIYhOGQ8XNVRE8
6Ly7qtIvyExYYP23hPhSyMeRGU79xLn77Ohxi/V3+bjD7zp6Q7IaiPrmCY7gaFNbd777VBKj7Ea1
j5YElCcs2m7cTys5R+TmJHVtq7Jrjw0vLL1nG0odj9KDXdQMiGs9YiNXyUkWMxJvTrIyTC7wmuEb
D/UbhHB94JmTKYc0YBCPyRjMIvmF5Sl2k9uwucomLF8BDCN73Q17WhWvE61eqoS7sFO82X5Dvqsy
GJzRlHjHEn1b1PldPVQXyCkZnldSl9kAaij16lNRddBywvDUWZwkfGqQ2At03ykJf7BgHo0SI7IB
SrKOxjXaPR0pNp1yZmtZaKAsjG7J88vmft53mdez3y6WapVlNW99dtCOlSKl1cRT28HYiMquMD0i
mg+MALYY7FDOmaGdIz2lH25oAulKADGoiYAGVfXdWUIFh0WTBpvIDYqDZxqf3Hf6C9C0ELh7aJG8
e99yejb29kjwgM0yQtZQli9NTGZv1TnkRQBFNd273ZrTmdGLce68MDjrRiYhflArfmswCH7Dw0RV
hBq8PUcx1OPGH5epVvXcaxsypSH8nnFSl78URehtPVFSbjGk3T1utxzNsO3no8APH8JYs4KTa1HR
yiZIxW9x5Jj0guk6WmdVmz7nCC7MNeaYJ6DkVO+SpBCAv+yGlH2EZS+DpAHlExsYAtCF19TUatZh
QgQ2cauPrqwkHYSMa15iVLP8IEyrdpclYwaYxzSq4DLC6r9WQz98AccqAMQL96F1OthNHXs/9Mu+
bp6twilfZDUMekU5SvI5+DxPpGivvqvS0KlX9TAZL7MO0BzHZTmziP4dmhgU291siza6DYnRwx8r
x9KhC3GimTHXJMdXRVoUd4EVqukxzsyJvg9zasR1WZX1mWIk+SrSOHU26M/YbSACncMiaV7HMAi/
w1kpz8rXxR2cz+QYu8iogW1xG/fSRO3jyofQmgZcZP5kYRQAag2fIKekamPE2utgYNnUN5I/qiCt
efBi0fxBpow6InBSVmLe1DyueuW0pRWB5+3KPcXawY5DKj+T2d6TDcrowixFiAhoLN2NnvvFuEl9
B9hhQZKagYTGSjBQ0wWySWvGw2OGsBes6WuuiH7aiV7VXS+HfQfc+NINTBtfHyYNiP75yF7HL2XB
JG5U2J3NjET53LYC++gQmLeice1nFQ8+WwnUe9QOvBA3URunb4iyTrPpHTnvS7cCqFcpPhz53Jnf
daLQ5KMEm1U5WAeIXuFFlUNVT7puepvKUN7poKagiGvJPQjCxC9R0NPsiyIyXZeBOx+muZLzMkVM
bpjYSoYVrf8O1iS/E1FU4+SOYm79zP5BBos+upu8AVaUY/jGlzUGtL87yjJIkY3K0quIgfZ1vWRU
WqcvX5EAKggYTK7PcIqcUxd2mJGdtM+v86ixb5vJAkhFb15/78opuHeyVN0NakJMLV2LN9WKmhsI
peMFzYporUYIRCiY8dxsJrZwpwIW161Jo+geAZAaXl2FL1bLVQhzyO7eALAJjiy0sZJ8cT+sqIWn
N+IP+uoTCiXwc+tbWCLNByCZ8sZtmQYYFrP8dTLXDetLQo+sRWV54MroXhduuJvsuX6cpe29ZbOI
p3XRpXCFnIhPjRyy4AsGUnid+QYAha70snWWWooR41BwDba0bbVF1732FMZvvb5S94YjepM5sx+8
ZuXk8IEtiWEbbmi8GVkV9avC6IqrUsfuPlSld93IqthQu0NMVkmQwhHwiisvaKZvyNiApJUU1AAn
syS+2NeqfdDTgNgcN+yqNyKIlL3idZ5ucfionTfJ4Wl2XHfnVXn2jgtLs80Z0xEA3Dw8SZF7dxTi
5TWLiliQXfZAwjRYGOBA7G+jWrhE8Bqb7TkZGmAedjG26bbsAM0didd2xb5rITIe+kkHAKMMNVKT
NPneQ0K0/B5ckW5X0L3Y4TBuweboeWzAwr6viW1QtXYfBR63tsIZGSz22EjDNQkG+hM7uwJ9609D
/Tq0ETzhttf4fkzHH4+Ra4tiI1s3PDRWrheOVtS+Y/IcKQuVuI3xkFRgZVTnYP2R5Xi9sKHPjhNW
dwOdv2/Kt4Y7W0QNV5MML5ktF846YoSACiyb3CbMOOTkV1RAUVTL7u8+Szo7eJclPrCNhcHKuVEk
jvzd0EsE0NRGUEoSB1oVl70SG0LBbX9mu8Y+KZ4iK2YbOIM4zJtm3s+apkNGoCr6PtAi5mymAJIe
/hf7W81U+KvnrzFYqxfGau2kIMiSakK1TeO43EZGmJ5bWgovm1ZPj0bl1vLSrxiW5EvlHk72xjyL
QtGbChzb3rLJp3rDdRv/XXM+uzNzo6DZzAqhmtSchiivKF22eQ0x661WUb/0R/OEVnPPEBWZIcfo
VSU62FWxWbwLXZX2TdwDwkzskHxrSqW3ADLarfOyGFjGyppyNS4Je+1nFW1to5dsc7Yx/mZyGRCQ
0nX40WkzSeKCAa7zy2qel1lu5PAwCGSVT0vUrt7WqhqvijSy7xJGvKB6IiuNSUERAAdcMlwzSE0p
kYIM8z6Rtiew1PlHndRUPucBxZV+SGt1ClmTMnvVOk898Ue0WJ/2OEoVHGPjG5k3ni3oVg+90Zuc
5EOKNTc2ookN65HvVnDlfUyp7lpWeyu4YxWEGiLYqZ5iTmhby2nVpzMPFUPupluPVV28ox12l2bC
kJUjmJie81ikuyBvkbuFbb6UJc4iGcluX1sU+24m7EP4gOtpPOseZ1TssQsdAXPeuTIJThTCTOda
2AxrMS1E+yJ1SDAB3CQjjIGchTP2Tgw8u23QKEbPnCT3ZsRvF13bbMcmIXdBQfb7qGJqt8I0cna6
M4fHoCm822C2mnEVQwM/panjEXMe/ZuJ+TztPN1841ttRpCOyM66Uaq+QfJQB9ctk9M42QKPXGOT
UfciuS8S036u6pm7d+CWY7Oqso59bmUAUuojg/eOwneYdL2adirp5q3ko36BERI7gIb0cE4sVFhu
rgj7c5BfsNrgvuAi3aQTc5N1QAvBIRrm+Nltk+6rCJi3s/dxb1wCafcsR2I3G3J6KBrJicctCE8F
xPofKqMkpswd0T7gx4aszbbAf3WtWL0wuCrfFMX2fOQ7tHmYZWZ2lbOaYsUO3Zuew1S9qpSaopVw
zeQsSa9ykgjFVWTPC/0hj+NrIKTc9aSZLRnnzjuAnpqajU9DMkzAPHgKMY5ea+gqH645tTdtF1nf
qyZsdrWOOUZ4FAkumx+MZcbgWM+kzwyMBaZJdEaWTndwMoqjReCVt5L250MKvXEDRd0n1WiMeC0U
tXmzM58MExCtH+F8YfdSyLPK9HiFjasXKwaVfCDz3NYAN9r03rdT9dCGHYn/qSvtBsYXY1tAn4Rq
hD2ei8KgIjGhmmkJLRgJxCWnj28Kx/7ueTXSvdfMAaETWc0XkzN6T0nn1IQhE5XfpaMzPLksj+1G
icrDNW/l8o3ExrT+Sz2rFGq3oK23yRwg8W5MbiXiHnVd1SAygUKQDl3/ryjf+6/i6j37av5jKUb5
KMqpjoKw/c+fv2x+/Tr4KjY0f/z0BYYWXNK33Vc93X011L//53/wjX77k//sb/7b1z+jaeORNj1b
/6mQ/VBHZVf/7Lf+77/2q3ytF73Zdi3LVEIrRyzG6l8t19r6Baezth1X8fuEqSnt+k2/th0qTVwY
rvjvHbTvpc/rN/3atn/Rtqa2RAplm8o0/6V2EpTyn+RrD8M3LmvBN3RdSkq0+QcZO8AZVpuO1V3E
QXhvV8NLD+43jsUbxHasG6X5MNFNUOXuuUXMWgXGRPFUhvrB3WyDielU8UEeTmxSGaUrPu5TCqSx
cc6DBWUeKAP3AqfvNiXjMJ2ap2T5CPK1HpbVS1ifgUBhYsMfiod2dLuNFVv6lA3vwZ22J3eriDER
Othx8vviUIvpinMc5set0eDd8aPrdOGySSCqWEK4zOdjY1KBZI8gvFT7GHV5At5joT29ltI4NNEU
bmc53cbeI+WChKom72ma5Ek3xU6wTW9c4h/WWN73U+YDEip3hf1mBuJbPfrbOTE+nUBQIcZZPA3R
GyfXe9ZDS/OIN8YIrSunk5/S7ceLJON4DTvab8UA+9fsAFUZgM+D/i2iUMSY2cVKvz7VBafunpkj
ponMDW4C622YnQrRhSEtZUWkLMdwi+B61aate3SIaFLafgrZEV5ELc/Oq+wDAjGZGHeMoLGyb6J5
slM9nQsGfZVOYgwEpZy72GxJyOuoO8TI8Lc1iVpuPheqHHZZjyWr6a3iAgRJrSFPusWZUmAgOSEg
ttlreFP7tlgXfnITs3rxM2gDybNpUykoCinFwoxbHcoydHQYiogkqxfcak7TK9fkjudKG/enTaBy
QmCwk6TCm8AOiIn1wXQpbY+jAO8rNEw3H/ZRCKaqYrvq+I2z1e5wLsOYBPJjqGLz0i0i69wy5UUD
inDolG240yVgjaGE5RkECXn3iHKC0ThEUE7WjuuY65aG1q6KiPPVYM3gk3/lLHXl1KS7Fgw8nsRC
I4T39cYrKZAO8iRcN2mZIiJN3/rSYqYytTsvUFiE56M/ZKcaYXoNPOm6abN6hx0BMGePYjWhKCIx
dasiBMSd97a/5tB4l7YvQBMpRsmIQNtF90zY4SoztrZO6ThXMFRzRhM4UUM6fasn+FRvBW6qXWbB
Sqqzfp0L8lb07Kz0UNJdYIfQnep0P4/e0coL8nyKEIPFgZwKARe5DRc9CBncfMM+KLG2Ui17jH1v
VyYwYifX+FBliL8ioP4gDSemRbBSLLOATCBVsepYvJFAcgYf7RzyzfGJCDdP962MHqMZ2KtUJ9XM
n+imaqXyEdO7Wd310h6w0IeE17QIeUPDZ/pl752mXveGwf9IWOajXN3QxnbKGvPSocJmm4WQTOaE
Cw2K7zrp0+8SWynebQyBabj3Cv1mIaytBxxHVYYrpSIbjaVn5nxz6Xdpf9krj+Iwv8YW20D8Yqjz
rc/MY+ExmIhrAC2J1yGfTRFkB3RQVKqLyEvxD7gPDge1KErbA5vxF8+wCY312BQ4d6/4Vs0mrrnd
6TJ6t11Cntb8JavwvQQgtasINxY2GuKAL3HdDvo7LuH9nGixdX2KMkIHjSl1gKNmfvnlTb7E/D4/
cIaIaCWM92nM9gNV54pqjwrLW83UqJ4d8M7glpBZjmMsqIKAtFIwL+u7B3Ng4xd1DELSOHzCFsxW
e18/I1V2iCLcSCNO2ky3J8P0Tk01nQTQTf62oEfPIzKc8VbFL9zHv1mBTnaYbMcdW6EvOilIqNxx
tHyYx/gmFwaXmjpNQmOPg2Ddh4xQhDkG9Hf74oivxDik/rcAI+IeEpK789Er9kkd0PXuhnvZcBsG
r6H2g0ELpYvSvqmdWD9O5EFJA0BNccFS+nbrXiYGNYaRjbJK5wVzn6alqSkFkO/G2OMMXn/TGDeJ
bVzXXhmveGtYgFBPGKRZgIij25ZuPsBDQ79LIg0EjhbqwgmGQ50KWu8K9Nm8JMvYqYiDFaZvOO5r
M6B1vB6TfUQocpuGIQu9bvZVdFUtwTmRYA6G0XgGpZesFJfOtm6dNUaHbl1IGkRG65VlO9qB+O/X
xjJqtUub7iDZPI2W/wioF67WwsrlEJgC7nFvOVIOAAjUIR+np9ZxH9M6wVEGp2I1pg8jl8SVjbzI
uCdaF8ZwkvMMVMAIXgs7ZVaXq/QSwP22ba2XuQ6cU+l3/pqhFm2DnP8Su7qM2iY4VoG4ALNb3bp1
tQDOqfruygESCdp4qZpmUzLJWmHsO3Z+/aWyQCwXxdUw0mVZzBp0Ky3ClZBbeJBMAAM8EwnD3nUw
erhMcuSQKKJOtYoeYBG+to17dOEWHnHsrQwHWH4AkrPFnaV8VDDTyJ1dZBVvnJNuh0UHFzJiUQq7
dRj48Y5OiomloHAfyTJgSZ/l/BzO5uGqNMvFypmH+xmeFIDw+LpPM1b1aSbeGnwbMuuT1iSolSTW
1h02/+WGaOpybTa+R2mCCNeEYjeFr4x7I8esxoTwvptiOAWju5nbbk/TjLqPTIxDzA18wBVlfMiA
anMuZukor4yCUzV+miVdUTfOzdSNDRiO3t0Iy7nvqJBlgYf9EDvpiUOmD1OMNI0ZDgijjdh4GX/I
SjQcHZ0dKGy/ceaFQm0oax2Xw4UpZYaTJ4SqSrfRbGOqieQ3URfNnRNm976yi6suB6WSzSVHNw/A
JS8KZuxL8FkR6GxqqYOeIw1Zgmxrl+FnmZPiZFBHfj8gEWCO59CysXvNEl/MeKNVYuzbCCAZg3zn
JHDHpoWldoVuiKLSeW2EsbXzHLq3yyoY9xZI/dDvvoOqfO5NCsy0qoq1q0gaccgawH1cGQbg4CSe
5S6PIMUyzDNIyDO9BIm2YT8xQZ4qwn3b4k6dLW6rylO8Y2myK9mjdF516OR8zY413eCySDZVZ3+1
DdSLpscB7WvK0JeckeLsCyPhpDgIrfF8Ec2w8xd2afVVFcQsqylTZEo6OQixvdG4rLZVEd4Lomfr
GYVrDQJUb8YwPvQxskRjTM3OKyRZ9cblEjE7rMmvFYiTHcPc5YjJZVJVmV4hVj5wDex6jnTrYchv
GtSPg1vmXyDjvnHAJJHegNi1z5EThFizxbPOmcyaSChg+LfVDAFsbMk7YM7ct3Me7I0YQ6jBbsec
q1tb5dYmqFy1gSb7Tj/GFt8gohx7Nytr96Hp601ZtptSyju6QjvyMZogg+SaZft5nqP2bnT5ZFbm
ljo7xiDxtIsCaGmtM73HTsdIPO4flaKVoEPUXqmye0QevGQsBJ2jKeolvyw3XTk/gcYxmw6QXsxm
gNLEDo+fDZgBMuBc3AuoX8S1mO6zfWxwsMZiumCQWJz7oE7WTg9kAlDLvpCKBg6pD61BeY9v0CvP
Z9qmLtNFJaIFjMDMCmflK2os8PQMfkcOen3DWHkzR/JrjulMElbmbCjg/cxq90NGCEJenShGfg1Y
t0w8jHjtWiGeE6yT68bvg61NzwMUFLwHmb8UfOT+k+kUKbeB6KGg1sdmcENtjvNeO+UXZJ021uue
ysS9TvHWIN6rnMVMsWouRgG7kc9yXIT7MTyJODbWlhb5Omq0cwr5iI1Jk0IBDdQONiLaUAYLt3cZ
Tqs16mZ9CZ+6SgXc6LLxL4sxPxpG6WyUq4n25bhjL1qnjTZ2qb7LJj5nS5I7YtArVXsw/PKe7Oh1
L5ReyYkpO5kNuLp+LyPkKgiB9C2uJy+50l40c6LSX6NXuauezzaYhPgudvN5p2Y4bewSqxScAYUY
k27BE4Bf1MrFSiCHbWfgep/I+m6s/K6I8GDHfNI2ECRI8sghPfBDXycwL6KyAOItUSBdfvqx8w2C
7LgKBnlfyeSb7y3okGpeh0o9Y7g1uPMIYlnFrgNcxHSsZfMyRQdv9ClDHj9jDkOzf2X6JrbxToXE
wuhkCdzrKdybtgarcKTU5KKO/GYDZMNeqSxicBMoqm3M1yQLFDJOM2znzMj30ujurZI54RwYe+7C
t4a0nlIQmjAZ/K/JJok38OO6MtwAZb+xdHQsdDhtm5ZUBIasr0DYt6NqrqwR29XEckAkDEHfTmOK
rhvuonMOe6LKO4g1Mxh6Wd3JpGivAiKzG7zKTexdaSt/jIv0Ax4QOx3yS7VDhAIii87z19g2QXbG
1XU3xBeYD2kYpMyty06FUWyn3L4YHPlp1ZruPIP4RUtOru/U5/+KLHOOPlhaiu/tz0LMD3HlbyrN
/0/ijaepbf2ToPzle9KE75/D11f5ex8iKffl7/2Wlnd+sWxbOyYaieO5uE7+Kt149i8mOo+7yDA/
ZB1Ulb+m5S3S8lJrLTyHz6nr/E26IS2PDmTzO+T9kH1M/a9YD8XSXv+3zndXCyDlVNeaFsqNIoS/
/P7vDIjM//2wFrDC3SE76qzZM+1IL4OsfmubCLC5Z24Sl777uGa7w+dzLT3zKfRd87Jo+hcxxK9d
WV+59TztIctzzmuiimNyexMzDl7zVJZ6wunVYqCy6jJOt1h6i1VIZQj3l5cB/Jnup6PQLo2A3QKZ
o/zSHuJfi5F/Ve1ufn0+/5Z32U0R5W3z//79ZyLAj2ephEAoE0qgkTl/eJagUMJ2ngpnMy7QbNnt
Ev97Xpc3puv9KmH+0z+J99nilGNpi38cZ1H+fv96EkkSs8hYfax24iD8PEqbLp5i09be9neX2t95
Ts4iqv3trfMQHFwcr8u/hORff2zEpkZnoN28MjYxgXUCvWxcmMQcMlrg24nULLWVB582rHXqws0f
SBuvUevz3SDEgxcAOGOs1l5wd9uDenrlDz0Q2Dp38PLX0Aju3FkfAw4Rheu90+XpFabmLmaixOWh
2NRN/EE2/HJyAig9i+TG28MeSnTNQSCZr9s+GbeOib4S+tO728+vVRW9ITNTDkQA/x+87NYfFMjl
VVBamhJ6hHQlTcU/v+6+9MJ+EgbMNbW4vxEBgurkGjCvQeSUhb/XxUuZue+G6teElkHE+oRy+uwz
NcKvP39j/mDmXd4Yz7KELVD+HRvv8B8eCxHqMQB/GW5TJggrJVLSOWWNlbBH1Bmt9CMl/+4mxb6B
LgksqtjJHtsGtrx0lWn7VnT1fczpfpTV3gm8d6p73jLCwRSN3v2LD9VzaZPmA4Ht2vMkN5WfX7Yc
sdVIWqTB0PFfk4C8jmcOD6Fmc6fptCnb6KHpigMBsYt5dPdRZT4ZhBvx8jCeImNSz/Gmt2ZoxCzy
RBDWIVrIUEJE/vMH+j/eXx4oQQAs3LgegId4fyjAlkFFjXrkGZs+Su8jl6YCIepvnHiv2Z5gskNa
tDFodfH83bWDT+Bbb30130/wxbom+AePZnlVfv/J+8ODUYub+3c3TdMtLbaqqb/xOTxxplolQG+p
HyHZZCMd/aMf56Du/4+f55pcTQ7vlWf/UV73BEymOeXwLODeUrhTYito602XDVwXzr0Fr2KnpqzY
9IURrmsA1sckK7JzHPvNNhgyyg51/uIzIgoIf2dx8zBHaXKyQxdUp69HbH3RLUy6NzUHX+xscVhB
7asUcOmgXiho8r7E2reue/ZTA8lYLufNEHQnpXHCGrnMtknhIw0pP4N3NT6Wumku0EimLeZo+Om+
cReVEvi0wXgXFNrNn18df/f1sfHws4xZnsOS+NP7MQkzbYqW92OeHTx7wS50Xp003v35T/lxD/n5
bfdYxFksMf6zLss/rCIEEis79/lci2WKq0YKHKr+yVFls541GbmkmI4lqfx4HO4htxzabroTk/3q
K9zBfeO/1b7Cctd8YqJY5WZCCUp9GtP2eSzS/Z8/VvlzoMBjp/HzY13ul7+/RH2KumyOyFt/di8n
4GNN4oHWjrMXn8WbTznnLYDhCLpGyIP7L+7ObMlx5MzSrzIvgDZsjuVmLkiCOxlk7Jk3sIiMDOw7
HA7g6ftDaaZbVVJLNrdjJktTlkkVQRCA/8s535kgsY55UmwiCGzrSs3a1UGhG4xjY+2zufJ35FaU
+9RU2R6/VrgzBnIZ8AfhDYUo9iqVXa3rpsckl5/LRjyg5mJX2Q9LRxn/RBc/bxx9QEU+QxnAvm+u
NEVWdI97nm7V4sgysGNiMXhjivSBSpd6II2YIxRRdJiEfDXh0G7mMR6+iyWqmnocNapsolPpVPOW
effrv76Cfy4Z/riAhitYasEl4s8/LvDfXcC48vsmt0t/E07O2W/6dc3X7LXlCVDsvzu8/vF98kdR
4lrCtGwDdNGfvyyMr43sLJiWgzmDmlmaiWToh33haOOPWBn2ymaN0fQ69Lx5nckEcMHAwLL3oi4Q
lnWGasgybDZAXqcxfcr0b279f3zAXEwzPM3sEnnC/lolTg7WkM5nPILOCXNhv/ebW5v++tdX/J89
Xx4RwKbuLptMc1ly/v0924KmlwOsjSBFYxilYb1mGYHwCHvpBuHxbk5QuU0dBhQXiiT6meGSN+Il
VdNdoJ1G8GKvXbskyGNmqtagyEEPwdQpYqWOhZG8CVJd7X/35VG//+Xl7HpkCXJ6cp+YYKz+/Ftn
rc7RChh+02fhiWr/gNoZ74KMA+rqteszSaekblbCBpJSLks0hgRZ82+OpOWn/OndhBvBdDzHcQVH
OYiSP/8Wg8eCpYogBxe1S1D4Umy8e93Pwqe7Lk2G8nKdIDv719+Y8c9+qkN744AH43ASf/nG/IK1
LunT/sZvwl1haiw9oQ4cylqoTe/4KDrC9xaURFj7+ya2P9LE+XDgdFqVm+9jraquoPTXbSqAU0TM
l5HN4Av/17+k/Q+vQo+dNBPA5dXteDxpf740I57+SjeJnEFhRqhFu8PDuw1TREyzAvzToiI9ebJ+
KWOBeG52fjLVGuEohT9aYhFWqWM/mmr4TuN4W4z6NhpYP2hZclNOtoNZ9daUKJjr6lc7AbwUWjY/
gNTZsbk64E2Ydomnngdp3FhZNttMdL+nQn+Wk/3D6HANT+V2aLNthaIeyxO5dxY67H99Adx/cgEc
+g6XApkny/9rbQyrtadjid1NN7jPZiHuiV5uHISfTH8XZRuOoNzv26AT8WW29XBr6R1BI1H32Lfq
sWprxrFQh4KE6OKRxEyvJz7GK/R35kYR8M4OoiNDK5AFxMRNvOQbFW1bhfPVhWvuRrba1LpeLICV
DyfyngbL/2GYycWIWCnl5kHz2Wtpfb4uUgy9WIdmOX/F6VBvkBVeW5lshhF8ol48IDs9j2RRZHkm
ViS1fgw9llSLnWbKwrfvnUulZbtGmHMAcFRbqmei30rLJGGpCRqRlJvI0uhLJ96pRuZsrdHRyAUz
jqaof4G5eKjyd3f2g6T//W++hL8+n4AwMPsic0bEYUF3+fNNKJ0yBLNqUcKxfJz3wt0PFf44EqL+
T7W4aF2QqNz+9tCjbuHv/zVV+ctf//dzVfCf/2/mMIxTODL/Z2Dh5eMrnj7+1639+PrdxX8axfzt
//q3UYxn/geTFrpmAwMmbBCPxuy/wIU65lMqbI8e4+9NoKbzH57jQhR0Of4M2jperP9XRGPgDyVL
FHkBJ/cywfl/mcRgGl1eRH//DncWGypqRV5XFLEYr/98jySG5o+427utM+bNcQrbKCCaM9vYyJwf
3SXBjZT4LItPiGRvhi3U3cHueYxNqirHOFgsrsnJ1hGymNPRd2rYEaV1dTNIrJxda3Aw9qaXLmme
U1mfcXjV26hn4m1gLTqpFl1NC/dhS0JLTaqNZHxcslZh4JLCddBgpS+kHLcj0sxN3BtpTazNKvnJ
SBiTEDs/M3nN8/eZCc9jRj4IYsO822VzWQVdWIgznUN+joWZ8fjlz+CaD2FIVN1qRJoAgsDeWw00
J4R/MBxApRO3I+BCswhbG4jmg4R91hPqXiwTbM1jonl/il+630NkjWX6dkm8ofzha8WpscEdoL+3
9zheWJGbr2G877oRdqFwf5nzR6bZ49ZyfLX2MPuEI7HbY4d04RDhSz7JLv8oIZszz82+564CheVt
bEltocrp1a3HS2MnvHVGKEDoG241yR8qIaFxMl81XmCshPe6T9JKxMbHwfh3q/oz3ja2HdUMxUXp
xxbxM1NsqCmCnMAyPaOY9NeYZIa1ZbCxDhkFl81FdK3xOC5kqWwY5ToUILRAdbx2ePm2to9gIoqh
phsYLuwxzrCROe4GeV9zbMvwGnd+iK1I6SzXBe6aRN7iREZbDDc3p12Y8Hb2PY5sOUsZwpQpp2oz
12RfWVnFFrx9t4r6nVhicOzVKumqTzJzKUbZJIa5Sjm5+m5jjKl9cV0MEx0ir40z7xHMtp9clgcO
HPvF6KMvJJnhPkGYiEa3OmkROc95P7EXyO0E6YqJbqKPcFAsN6Hpzm8lE7ZTmdbds+GU4GrH+ojv
480yHO/JaUhc9+K7Wyn3pEnNOIwOABuZhCXL3WTrkcG8KnDubqrYcjlRQYN15ROIduto12Wzl1Gz
SReGFLn33jVqjGKD0vMYjpNxmkzJChhxD2EjU9DYUREkoGiv2SCfKmIHGZwZPxrbi28ROWVtaPrg
3pw8SHwkPMqwPPSo0Zu+8XUvO06kHyGGwTRscpruYrY74xTPL5Prnqslx1J0uEO92QXPmFhnzcZV
lg6Fxbp9Mvdt4ZGamdX6moazfajFwDwVD1M31mdNBh5Ay2OrayYkLVZ6DrlZyO+LS18a7iFV4hKK
KXmSHuF/Uhi7xrX0rZXNxgXW3NpL8JA3Sb9vy/FD6E64FyOOh6TSk7PNJV3pNks7s80OhoXRyAzn
fTtrKmhHXLcMtqygJJDEMkqCbM0JAS+q0rVaFkFta8sVnCj/5FW5vsZlqSgzkLZaZO4SOo/R3Ci3
ApLaFTw3wLC62bKtVLuqpTYnXrw8jLo+XIUr9KNyq1M3D8keUKGJ3U0mSJjzgEvcHQZS7/daMaAL
GI2bw5AC7YalbfocRKCNHeIKH6Tax0a2duDwYTstL+w+f6H+Jc8iVMSgdO2bCT4c1+sDN0NZZmc9
b/YZL+dj1nzmJimMdXpO45E1fBKae9nO6PKVG64cg3BPm6CLAh9rfmid0jnPEJV4LPybQDq/KlvR
Yr4kXRfaywOX9MwmscWWZawNpP6oH0IiyqY+qLzltSOdfYyJcuW0LR4+UqO0aryHoX2tbAaCXu4E
lWHeB04Dq+dKqOo6xyYbTTe+GEskGlTqTyOODrMIE7C0BiKbhJPAB665TxWC/ArSV1tZ5jnT03Gd
Ktfd4V+JL1iy1nbn/rSS1L4pOsBbnIOstGRy6OF0711LPXq96i46YdVMC9DpuXJiYwWZrK4n8UA2
Cq8tY2NnWCgRbpmnP/7bH390NXCqVe5131O0xHOSwMTUKH3omDREreVdWgfLmTAN9Ro2j0kq/F0k
6mrNtBSLxpBezCj2nyiZ1r7PGiIXbw2mpaCnmmVYyZgLbbexkcupZczAacfQgU1NotEZrhNLZ5wR
Y53214p5KpvOQ5rE+rbQwbxNYYRWETbwMXJ9l9jZ6UxaABZXTNwblxttPRK8ubXkdLVGk81w9RuF
D67hYRGBJmTK0UO0NsHIadn2W90F8Sjy5jRlJTvdNlokRB7uz/JYUY5wDuBKCXX9MBrzFIAjeGJ7
jWvHO0x9dHBL+9SDR8L04JP4i3z7sTMICRqeeYRYyIb5uOlRtlg1HDW/KcVG93OC90yNtShxk8xE
eYtEr4AudyoM4w05PGobT+Y5irp3rQLHhBRHrTXxpk3ZOTOq62A40Z7wiYeKnQ4acme9LGJtnPvr
NEVWEE6/UOLYOBzPZC2+Ae980aOPbkJEaBOoOz20MXQmbOdXCVaGdcdKb90BfEx2I9jJgj7vQG/r
iN2zx+8hTlZOsUDUQxyOsMKIGeoWoOqIxKC2cQ2mY7Oy4oSduv2Apvdnxr23YuZRU/wgmaOUI5t3
RL4hmvcu7TdGxyFXEsBG8Ni5brNLpNGgxPppUCwqKpFhXjdYrZa6vzVrceSlx2QSpSdfAnsAsj8+
CcmYtiHkN26shSfruQg2S/E6agiVJ2RD2ehseaM3yEcdIo0996aJUSe/bMZZWLCXDl0/35IPumRz
F4+zXaLztOurbtTkB07gwbBb40VqzeeErplVLn7PbhCfroj9bWKbJ601XqLB3o3AP1YjoQmBXnyN
dvgM/HXCUzChyknEybOqq1UTTOgLUQaDizG+7Emp1KMFdEloWxUh/CzbNMJdThskGm7fosV3Fuk/
eo3oryjdTjR11ypGx4mDj9mDWkFuHhZSrO4/lzMqbdWQEbe073r4ZJtjx0uUzCtP+vcxbp7s+HnZ
r6zCLn+NrXpaAaG8wYI/xItQqitQ4NqEI0m7BnsKxW9X590b5pVjpgrsZJhap8bEqK2SwKJfJgCu
3rosxksfuS2pLbAN0pssRqQKqg0vbETJqyTTtjVfTMaFF55VEmW8aUQVo18mXBDogufnoVAj8iJn
jSxxj/oDWlq1qt1m7U7WGp4KdIYUU6voz0gV9oNL0Pkg3E3GM7yKSwMMR7xR4GLWs56AI+KBXQ28
smpyrqK5/iFGPJqyQECBPqQNYNwGwC6QFCZg/kNAkeWr+gR7yj2KWC0wRHZq8vkTHf+7x6RFxc1G
N8wvvwIYFy6SyRSI5nJBqr4fj53xUcSls9OpL8tcYFAJjXfLBjZJp/gk4v7LMwhIiYryNeltNJs3
fv+vAh96DskiQBXmbDVDniArUhlmyIii6XtKfbmu0fuTnIj5qpYNd6rMjgP7nLVD0Ns6tVE5R42H
EWujxXD+mD6LbEwRAKfYhKd9641BOSo8QT7MczgTt6Itzq49QZBTpo/4COfV2BmCzDvrNRX5gw3E
gvVw/zBmEATgyfDFKqzrGnA/O36jQrrPGt91/eEW3gk6bU5BORTsfamfikXr7AqKN5qEBLhDOb+7
knRis3DuGBV/uK3Dk860O9CM8upwV9YegmPGCQsYEHeli8JwzH8hmEMlX5s/SYw5CL0Oj1lenEab
ggNThY3ZmszkDmZvG7f+WRvGesUkxAIuG3k73X9PCJ+/WEBEGfc6h6kzdujxtv4AItvBTR9kZfZ7
7Cxzl1fv8RB6l3xkNZrkZdAXwK8bXNUk+hhy43DI8tBNb2wlllA61EqAVdyVIb4znRQm2ySwzwuB
rhRDGgi30wkUbMCNIxrvs3Vfz9T/LOVW/nvtky8bkWB4kJDt9l7s2WTLWpCIx3SrYEZve11MXMge
1SFD/aTghZBrDzEy0TWGzsDARM3itlIYLZqL6gZ1N/voDXQPZgl+ejNXv1D8kubbUMP1crhDMwER
bML2DguoGbr16eT6E7ByXgml0W78T6H8Ckkt6b+btCz5FPmLT/7FqjP8d3bi3FmTsNcwsp6yYShw
Do7pEd7BatYp41DzbmUUDpsJ1/AmD5HRDLMXjFPziaNgU+VquMRakaxJbuaIdcv1jK9rU2+t3P3o
Y2dYd0tXpTqP/CbrRhpzDt06fzGy0jz51hRYVelt63VNtYYCGE6C9BciO28mMAHtKxjOn+WsX+LI
V6swerYWPHHssQDx3C+IS+7LOBJtlk62RZLOhFarYNA8af6xk6b1dBEoIlO3Vy/2yJnDKGml1Die
AWW+CaeCep7o84qoul8siY+o7MUbMPpO9Zhsa3gYMhrwdqEQ39iRNC9I9cmKMr7JwGEPzGtZn+ia
6x4JvTUJByMBpNJRuDsznPyt30W/6jkVVNgixE4rhk01i/hR2giLACfikgD2i3sffCWW0ZnTDVQI
rZcyeVhjA1tLTvoA4vVmB5J440mWMykPNcNbIo9nGHEBsIGJTPf0baoG+I/DeFATWZZNmrP2b8Ve
kjq14okm949r0iNsYdn1JsxUPpXG76RAb2hhb2s42LrS7h5NrfD34AaMudtPEYTFwq76deheOLK9
wxBph5gU0IDDJjCd4TdMKm3PhJ0DqiJU2/M4lpRFpOOQk+c7Cvj3dWkyvM3EVymH9Fw4xinU0Cg2
0BkQO29bYxi3bSUrWnslz4Wt7YpSt/ZAVyAOtarFx0Gv7mbzykg/MR0Kskrkb9tOWC41atUsTKIW
SddGA6was9HmGyaGHqtLuho2veJV8sdjttz7Q9xtRh8hYNqOzZac90MjEZSYhhAbr4b5HzGrRFup
vltZKWYowyqfsb/7SfUd+diGKAI/KAhIBiQIYj3meCm9LCN4LLng3lrZzQu3QEJ2pKvt5rO9uDwB
+L6mXvgWh/38BILBCLpY/92m/bcjpA7gyCNGCzhdgIDUCHjWkH/mrnmgYgYa0mT2URIC1tXEmuEP
GFMX2Gbjwtd2nU8iVE/mlFbEkBU7bxyNLVFgLyRgzJdWqkfbaYq9VvOJpsM01GcBM2/DZuNspP4S
tYmlMZrksQ/xdYN3qw+gj5xgqMUr0EjxFvtDQG/7Iisr/xFdJYgLCA7uK14pb9eR2IwA3Az0oZ5O
c2p/lyWEn6mzDXJL89fBa7NbmCcPLrIjyoCqCsjn+TY9GwSFTgavNSjvWAzZ3cmFdiE5bvTaXZLG
MwauIgl0nzJ1PueDh7y9NlANkKCkW6jY1RDemql50jNrS8hmuw9RJENyoDtoJUQzJMDBWFjjprap
++xmsvY1evxdvjTxXc9TayJwehnRsOaZhe89nL8KGd3C0NUe3ND71vURyzu2BtxJLE6JmRYE8Cgk
oS7sX2q/LH5Ndfmq42ZdF9bAxrGyvkB/pE9zrV+AHPFh4ITuOoYQx7GTLw0G9qsL4mCV6P5jnab0
8r0y3ier3jNR2IYFxxdJK3JtgHK/6Drk+ZGRv5bYvyplpGxeml3kEGio2XQcJKVF66TC/UH8ZLju
Rj5i1aDl1FJ768wTL+pupJPWiCocl4Aqz2brqjVXX6PFLbwmu5eDeM2xi29q0xc7rtRVjsV4R4Ls
IAd2z6OYvBNjzC1ZFOZO6yp+v7kObHJzL0min11SFi5GTvKRpV3tBPl+nqMt98sgt1472/ZOdFn+
CkccrUNtA4ZPSBm2kunaqQ3Y4eiOIHvDCpVbKm3AGBMdYtvuMwgyDYKnVtgn3Xd2memZZ/Kp9p1r
m3sSK80AK5rFVa8oGieE1GaTbCfPGx8yCcpBiubqGhKGWNtZe/zVVP/YYvdljdbKCfERjti6V7Op
p9vW+l3AslspNyGXC5KN0to3aqQXD/85ZioKDgcWJTVhkwZkamLCXf6loay/IlWLIGvGCc2tXh49
gSIVwgLhHDBSdoVP0WdKJEtClpxYDCkyAsJ68UHBu7aU41yHSoZA3UtrTcVRxfm9c6m29OKjgii7
zbzpi107VvKo++UKlzhxXzPfFCO+kPSRa4fwaGXVz/Q7RAsV/dkNM/9Am9UxRZv9LZAJn3Q22iJ4
N+NVQM0gwJEKRdPs9mRYxaM/dT+t+lgV9RKaIXaTmr8kTgATSnEkl8xa7Tnr1XtU/05RaFRUAfDM
ETYTPl6VP6zCvnYtwdXGYN09GlrH1Z5NRId4zPYWicuJjnmkDL+KlAwAHyNAaN2RI1GSpmdD+2W6
P7TKI2fBuWKpPuuDsxsHzEcDAbmVhimlzsVGcDCpxr57A/oWn3IzQT1rZlC9oph/wtH7nfvjCYjX
r5L6bjWU9p1E+ISRTfMea8knDZfnsfobFUdBP07MahcTvpskzJfXeZ58AxeZ3RBqW21fC2z4OIzA
+IUY9T3v2R+TD3mdPFoyl0ukSfOeI59c6QL6m7H8Hm5JloysiHuduuy7HLWS2wsbAYdWCClGGdk3
r3PysSxx9zrngG+JQIE5/YzGeqCaPRVt+jlV7jVmOM4rw/9qUDrGafK7C1HDN7TBPt6vhTf1WbgF
zb1F956xP8PhHsWSGzTUkw8BOa9q5gx0cnOpu73mGtehSIqX0YYPIKfoQVS+HrQ1TUu7QFehqq8x
Rw4UStG33SALZx670XRnMZ9zhSLVvccRT00I0URnxqW4tPaAWQ0XFHp5/zjG1c2L+J/WBVce3Qef
ug4J2MESWzK7k1W4R0BZEqWELtzPl5FlS2beqKcnN9GNwGPEyRAhrR6A60H8iKNHWk7tPkU1MeBJ
zDgDitxDobBn1glYwpJbeRVmtXFoKqo4IdqQSINwPkEv461JBIzv8DaPZV6d2UxWZ7ueP7jd3SN8
nH49tYjpiRNcHneqZ9tKjgnZdZsFrXGqDD9fJWZebSiV400K4WfvDZO+aWpRUvnhWjUrd16Lxo+f
FBmdOBezZqOp6uI42XjOCuQ6hG1gRZUe+Zv+aL4MsjPWyjWGw5TlT0075icotCmRHu53SMlwBcJx
syQSGT9FwmXKcOeaS6S3TIcg7xRr7hKSS+0/pXAZIXuS4TKkfYATbl7LKZ8O7eQ+e2xKf45xz2Mz
M95qXIdBnz7oF35Ww+gV0ptm5JhSQrPeTWTmtoQs3/oY4tBELjCgNu2bk//K/CE7zCnmnLoCwISK
kKgCMGngpgWmAS9iwTDXE8uO2T35ub3mhLJ2MY7crU8u9QmeJ991XN9SSBpHXHWroen785gkP2ti
lAB+4uIxUrnCFO5fvfKJS3EZZ13tW2EcVG7P23z6lsrMjmQddCuJVi3IImCpQCMf8soZzob9s80Y
uyUTHoyBhyyVV0fhefMssIO2j4fYU31gOPnFarTkBCYlZAueAWn1U3p4oAlBQxvSVAz7cxhakOGL
wM1Svk13ejIViQdt5UClZO11lCZga0zi58Zpb/BAJ2bcCEJqVsCNYwZpL3A5FOa9mZzpYOp6ffKL
xYk11Z+6KQ5Z/YxYvAxaffI5S7VTHI/OXWlp4HpL9k1asHzvWCYvUed8qAI40JltE8BFR2eYksJn
DpEu+EXyzsj8BOMVCVgcf+DRhQbqGgdo4Cb1hMmQzuMOW5HOhQdJusHcyh/AFjkfmMI23i1fbCl6
N0zb4SQnJQI/wZaTpJHYt63zIPCD82KqbnX2DMAS736mtTtwF+9x2RIwW9D1DAzRJrGuyhnXDsjq
VWKHL9nC12IAvDcdnC2ITewtjVWXVcMK4cVG1aCnRigkcxyyuZx5VaX6Ft4S8bZOwtenqLHsN92D
XmK31PBdkX/o5VuWIE71RroyXbAETG86DuDDEgG3nvQsp/XJGpz8KtthCwJMNTUiUAaY6VyPL2Nu
/zR9XOhNoX83ggSkwpz7VTzN5qvVy2ObyVOZ9f4+tcE/RX17wXiKP8/rBZC5dM9EWq1HyT6utsMM
3PZIAIGPicrqiQzQE80+YS9f8Xr5MYFpeC6s4tWqWC2aZf0h6/c41e1TFhrUFn15HMf6BVwCYnnH
P5ClZm51CbAgYtB0qGoVFKy1H0KGu4Hdb5IhV2e7+5n7n7J1gRFNbOWUtliD7kZ+VxW6D0yB+wIw
1qaqipExAWPzLKzJstHrT86jJuA9Td9bVBzY8DK7Sn+BS4Bpz+wOPNbbruMNl7Nzo9DSgeHgpsWK
mzTGKXFye0dwJMkwddg/iuVNlQumiVVGj9XlcFCAdmVbvQXDqxOoA7Gm2CHczHZ+yYwG9fqtn7jw
yLt0Vk3Wj64S7V54yPGcqQ5vPfJKHEPDNlZjSjAGAKRWMncZmAOcEyPc6ejM9p0KbyaV7B7P9CZB
LPcIu2tYNRQ1RFKQwluqq3Tt6pH2b9UbCgwE3dzZT6H90Dkexah9WLhw0Mx4a5Uk6kDwKrkNbf6w
uBN7gJHbtDX5bHImvkW3JUODmDO5SkiBXeyYAM1J0LAyPHUJ7J6y5jMNeF03fdxQLPddFYxSFeQg
kAoQT8pkZDkaQUsxegxbLrw5DrvOwT/gtH7ywBXnY2/TMZW/YdavLGtZEI2lc+urPl0PQ60A8Ipx
V87NUkK2xjEsvGzVI6sOUpMKGlUMOyppnu1bRrrqzVdu/NCD2vHsMb3GUXFzGpbMyeSwnAZmKzlb
I1qBRIX2SuTUhrPQqMtI7PKVJK/IarBgWYO5E5g+DiAOGR+m1fzAliniFzLJiYcO2XQz5iYp75I9
0KV3nVdG4yZ3kJIrsgZrz4o/ImLTN0nx3JjZuEMvw2LVghvbYKmOUp4Kb7DDrcE4zUnS+c0IY+7i
czcY1rVgBopUCMloGIKhc+AR7dvUOrdGOB8H8hGDqVL1vuO1P2vaO11w906t6uPsuvacICB/6g1T
AjBmRI0eG9kXpI52xUFwRC8zZxzE0wC0koQWdpBYmH3/APvMPCQp0IcZXclDoujyShZCD6FDB+bU
R1u/2K6dBzDDnm2SOVZmCcknm6D3ynAjJfRRL2c1hC+FbXL86DTpV1Yxsc485FWO/AWOPjnUhdEH
c8dAeXQjCwdjA+XDSb9UPd6X1wvZ3oq2iH9GqI6HeGQN22t2KyJNPMbxmeucw1y8FyaRdYrMQEKi
EUpOPwlNejGNQZCAEv+sGAzanTxQLHxD9pVbQC1EeiPVRki5bQzob6YecsRxnC5RrCxrEjZdQeeK
g2r3+IrORVIJksBYc3pRFrggySkVsEVOutz5ujUhvhvAr9SXxi1fTW5BRsaUr7GZfNEF5rs/ysWY
kreqzQcjugmSsqVez9eYhWmuzy+OWf7wUIpR8RovNsKIkKDHDfust8h1IH1q+kE2453EEuz1oW5t
4Ho6gppUJ0/a9g64loMpg8mlRQ6WSHQTylWsWn8Ra8Fz4SBsVbMh3wCalVPjvuOB9Q6NyrCXLn/t
Te2FnL384KauvWB3qZGsEoEOLO/VYPavYdrGx2as3U2ZIIpvK1amnpcj5pFH8rMYEpLQDemmMBCu
kKbyXeaqXPcoFjbIK9W963NyzQpeSy2z2HjOote+dx+xZPm30mcF16Bg02qMPBZdUdcRJeNTouwp
OeHiaaF7KimhfLNnYkDhkgkTKu2Uf4fUwTfNgnk2sbpP/RBFdgVPI4F4jWuhISwjsE314lDCaERu
chD0wUKVBv2W1kctvWAfdU+jUwHiJWyJbYsmHln6cM06KrCiT7f0WERwcQ4z5bd/No0KElpNb8Sa
7tT2t0rNbYRCdD9rtDk572ZO+Vj+SCK4P/M9NZPygem+eEIUYPHwLnhfeycaIKNjZl+KpIdtolAR
aobd7CsDsHyS2AdtYkdoJzJbDMvZin+VecsmXFcq/bJE7h6jZateti0xH3JgMRKJ+VAbcXfIQN2B
AUHSY5WG9YIyz2NhJy8eiX+LBsC6a94egGKCZrZtUUBOr1KTHwMCjj3tRwFWvQcLAYSDnuGIuhfH
9zSY65z9tQaq/pSmsA7jIbqklYujVdOjbbmYid3CORf+JYqLaKtEngZhHxab2X+OpYNXQp/fLTw4
+w5SxU0kxl0v/GvM+uGIvw5vUJfea7wCT2VhbhDP0zENGLuXTapBcqNKQhLMKaMURcau7/qHKG60
k0HGFXOTHd/CABo6xiVd6ijHvAukjnxLiV1sm77OUQjlzF1A6zsyyXcOo551NdAJVVGK6popTasx
W8ncX3yKCAo7E2y4SKeMEKRNAZ+bfZSW7RVWFVbs+bEiovPWG4+Icn8rgrtO2A1+i5ZMJB2xuhXN
18gUFhRRIKHTkOzcsZGnRi5Kz+mcjf1vo5Ck4DR0oCUpjxXu/GvWgQCYxu0fF7IlitdschHkopxu
bbbkATVVvtkmltndzbj3N7Hv93sn65uVO+vlzpPU6K2qrZc//tpWeMLT0Ss2reZZF0S+4oKpCX5d
HO9n5kKO14Ukluc7EtIPhdW495ygbM6SnZ4P7sliKHVoy1wehV8jIU7ewnkRr7meOg289DZTPntn
z0/ualK0CpQGTVUg+8oKd5vZ88+mCHXEPShUIpRS7JXmT78W3XZOHAZKM290pC0SkbEmTyaGnzJ7
iaR0v8xIG1Zxm2iPHnME+BLlpmxS7+D2jdoVGcTtqIKZrgCSHqh2wqAuWXMyGMWzLgtw3UwX2bAx
yzN97QL4QzLCNrpT13jVeahy7n1jX6b8JOJ0dl6obcOo38lUd6/mVAHtD9myEGTqc3gr42IYNj2B
z61GBM/WKTvBQQp/lh+QbeOW0AXDM9XRt4nXo0FDH+Firdb6EpglblGl6psr/fIKfOIzSQv6wk6f
OT6khcvcVmtZ0ibGahjX+WCgw+iSfk23px9RPN+rupaBVWrYLM0QEDZMo9a7Dw5zhjqKo21fmb/z
aSyujrBPrtvZu0HK+pLhagPF/iHfpd7Xh4IehKX+WQ7WVxJKuYU7TXHUbEWfY1JvorsyE/Z6LIWO
KqnvnjKKA0lnBr8Sgx/dEcdC9UTK9bTzpeh1iF3pePW5cbY+DwLnfea9wa68GoE7WpBth65Gc+Pq
Dyjn4R17rIVdERR4aE/4G+PHzHaflsMhCbPwp137gZIiOxcGmgRF95+oJZTC1QjwKQCPGiIcd6xK
b0lWlNf//iPMos92kNk+n/6TpfNYjhzJlugXwQxabBOpBVWSxSI3MLJYBRmQEQACX/8Oet5i2tra
prvITCCEX/fjLCBIH5rXWeXXQPCDuRYIT5HQgwg1mLunha/JAIg0Wemr22XTw4xFIuZ2b6MqFhyh
B2OgPs3DGrlkP3VN21udDuMTVTi7cMnEs5jq12oq37ocergT6OJ5cbleMTfYOFAWntqWWUlkYza1
GXGEmZXd8sI5jrK9uIIZGOAL5wG6nH6gmdcc1Wns5UstJIJLxYTbXktMXeXiY2K1hOL8G2t3dwQt
aW5nm8tUdg6F3+yBvvxzbPkocBcdLGBV3iL8/UzxHadTe+yzbc2IC5njM9XNM7zjXwZP3GnyEPhz
rs/SCast7RsD+fw0vIrthEFub5fAArr5Y5qq8p667XDVdfVIxVfDqz8z4A1ym4npFiP+LcPrcM2w
jYyWAQs3seJ59c16EUw1BOSDbYOTdOm2jQsm7GHrP9crzUvvrBqP0Eh6uIJ12iT5b4ECOTV2EeOA
Qq5Jre9q9tobLzXWLYQIkdZcONqojv0kOitJpcG6vGaZzRrrPkMShBZk+kevb0cCKZJCLqjXg5k/
aZ92i6kAEpy78qSbjxX/vcOywX1mCp/wml1mh5NGkkvgLyVodOLZtCOBq9E2QDY7/xpLygSy0bkX
CYUNfkhyzHRzRguBzS/V/Qtw2l640PzpvMKlJcGZ97nXA2lpWufc91pv0yoYdonX97sZMP+xdJAD
DJUW95QiAukTSAA5IM6ucJ7klA9vc8LYjKfEf06ztfGjXOM9dKgAw4Llu4S3HvQEQQPC16K3/zoh
6I9UNSPouNk95DSbbEeMKJuc8UU3zpfFru/0Ujvx7EG7COx0a/gi+YLHtUUqso7m4HEnc5mgwiws
cF/bL8PAoY6ihKv0M57J8jo75VvEaZTh23hckuhrtVQtmNLQXFTwIPunwO4/Gd5f+hYXXDvvuGNb
TAYjx2AGyIbtZSrBbhj3ug52svE/2fK/oZYvl2JqdinlEDY23hdy5BHS7LWzOr6s4ilRlLYTQt/O
gfcX/zbmudL9w8p2ls2ym4H5td1d++rfPKFGcJPdtKNvbOuw1rchrE7kXYbnzIi9One/RwBGlKV2
j6LXn3h23RggdXC0QPhlQ45Oa6TMoEn4eXMUsJ02gPlg75Wedi9Li7WkKpSxb6TZn/AgthdPV79s
ygiQQ8bgbYRIB9vMbN470m5oZbQO07+NL6OQLGlVYPLBJF5x5phH7ZdDLSqHTsPs+m3mmQxXHaYw
k09bnV+piOGuvdbi7auwopdPAh6a6/rQNxRyVFTlbmTOAwYu6JOCpfpcmbjMUyjnZVjWnJ+Lr7xP
P0P/vctKGjxSZzzZuh3wLtHaYPjuQ7fw5ybky7Y8Uqt76SE1GjJ37l9j1UvBOf+tOZQyOWC0iJ2B
jcF+BqeEnTJ0n8YS7v44h794ksIYRPRruBjJpk4YnXldteu5nUAwDMdLDmNn5OQhwV++BIl2Aao4
X8GI58zIu+boRhklg8vvrlc/fEh8gzGDB8SzpKLTzHlrjOI54rnGi8jdm8/RnUyf9wfiXWQY8fq4
c5fHODzKmrdi6OFrcUvEbp9l9yRx5GOZ67fZMK5Q3GO7LMbYa3P34IgJl2oNjTaAAeEQk99XDvaz
5d7YrXm0MnlHGv621PCbTA/fCTMoN+KXxVCJm7Bi0iCWx8RMtz7QZLQFqkYk1casu7l5H7wJr+uq
5Nt+cSySZPkwphRCLxauKdtPgz09JNnN7v0CF4tIDhSC7IMlfLNBw5xm2T9mi3Ua5wBJgbLOsQ0A
M3K237hr1x1DvT6eWpOTagnOmwkX+Tu5OoEVLvi8u4rUApq3+LHbyen5t1sxYOqWYYVJzdaBkNve
42BHFWf6Z8FusV9q529uj/eWUDR+rOYP58mtFtwUdYHromD409b9efCz25QH/ZmenX8YNalqrYfx
3AHJ39cKrpH0l6tnSWqu0tDH693k10I4Gg+PZey02xAKqr12o61ieayzbWbop7IV7ZUE9lNjKaoV
RGqfwq7dljUZgsGYmNpllEhVHG/2C22r+zmdvsI8xxeR6T+dxMtpr15MW0oLqWI+5VlrMLY3H2dT
ms/qF+3Pfxm0Aq+rKI+nr/6I/N6Qn3KZNjtURLUceZ1mDncTMp5rtfKEUOVceI+LncqBMOreZ0dj
uwTh3XFGt5zjwFV+YzpDt83XwSH4VSiu5rK1V3mPICZ9SHBF8qo4MO1pH1FAr0s2nUCje2f0omsi
Ct7UlGMgT0bPSfYyaIP9YSz2ou4sToPFCWP9HUkGsLJkPVTINS3FEjrDfuAylmL4ZtzcGfiQDDuJ
96udbg0W0rQc3zuK0DZ9PsJbNHsqChcqa6MQnawLTi1ZkK1JCeAcZjs/qJZd0Xh7sHfMXvJBcb3m
zfKd4CNHNdmPI4UxTrYdGQNu05rKjX6dplczJcqlvW+F/c6J6WUpmXqxbTpG9qt3G8YhI3tKawX7
TE5YbrEZ6YZTbeAeBf3E4FYRceY0SXddKKs99fXaag+iUq/FQjYk87hiNJwdy3K5fy6Wt7Vk/bYE
+kR9KmZfTeSm5EznmFJti8GYYyPpD0bV/zWc3NgabnTQrUVDpHxem0a5+cW9mz3rT9tsxq1wwLy2
XXaRRVvtMyIgG7x38zVNwHcu0yyOjYI+0Hneo9Wr4CyK4LOgPFZltLbqOTz3bqV3ue/kB7/Txd5r
KGuyQsCi2l0sMO0T2x7Jo7PZiIvtL8GZzyaKg1E5MQ6+/OAJ9eSI0jt7wq5J/7QnP9CXpsc+MWfq
UlEXRiuU3OFU+AYIYT43zsRg2zl4Tnht5/ncsmYhEeJ70fQSR6SBPRdsVMaT2BmvtNO8aBtCQy7S
z8osXli03wpzfKXroYwFnKyogrGfu35M9Go4RVX2ESyw9apfZdq+DiZpCsu9c507GzX3F7C2oCPf
m96/tq55xv7MD5C8D7V6XehLY7PnSWBT+DG75Op79q+ASCR0qRYG4pxn+zwQ5yXCfD7wihwhvFpk
4FP5oqj5OgJ/xH5UDMggYBG91qZUtEUy7hhgmtXcHcPG2jWyU9uxMKCQ+fXrjL44Z/zXC2E1W5uW
MEcsLyGW1qFs726gn6sQrTsZp61d6BfP7t9bn+jmmLWxGldCmocol2niwzI5Yah2m7I4l5n37Str
4lhao5S4o72tk45aAJI/NzrXRd0yvJmIPedMpjagIz9V0N2DQnHKtXGHoDxG1vRjBvV9wCpdhN4h
QHmCo0c9O3Cb2J7D56HsMASda9uhUdjAvz+Eu4BmKo5zIbmYHrZVqVoIRNX0yOGV2uT803WZZPEc
HNoguCyDZpTWOJtgdl/mrKAVAf5rV3NZzulQ73wKI2bb2qs52uHIfae4pONKcxxM5hNiOSnkV6xk
VIpm9IFTnWNS0gPAmqoj7kE9hLRtH/ZoPTicMCLqZu8OBFbzp7zClFCmRrnViVncCGIUN3+p/4TJ
qahs5BxKphqabXi3MTHX7a9ZBidatbAgq7hKZnfnDhyAhhrfPWSV2ObKnGf+vq1FLD0ma3X5aCtC
5aV6HjFVbKbZOQpmVMCyz1xnD6NrIN6bX0xgLpaqz5NzFxNu3DxDrp2raI+9tNq6IrkBF7AfzGY4
peW8FWFl7Pt++prd4KUPMPmB9UGZreaaEyqhLk3pGn3M1SnVybVbY7/pRAmszlhkdfFQ86+PAQlu
e8JjiiaSYvy6NgtlU7qhNR1s5xYj0K8hB83J/5LMhbL6nwGDmPTGXp19Q/6GnYDtmXqrebT+BhZ8
xV61H1yg2acxTLqcbPf/leR1Bd88xtUYj7pPICDFc5u0u9AV0aHKMFQwY0YJjmQ8dSCfMcnOinYQ
qzuncxoemymFgSg4LyWMpmzV30Tp/oXfgilTOyeFyYk8dnaYu/IDczRrs/6hOuNbuRlG7SGj+KF4
MLGqS44rujNOqViekhq+dVd6rx0dW2lCfhAHVlVjLavdDre4/9l0PFYTDoU4yIqPwqvT/ehTvtV6
DpFlVtOqat9wGSLoCUTYAUbVxo/qLzX3HZJiNu4YfLaHcsRsz1wPwx91nAkmKo57rIZTQfOKzKzt
Mpr0v8Fi3ygmkxtPMsPOm23TQSWeFprCsna5LAllMcr462IZihsaoCc4lMfUwPEIPuC9H2EOWSZX
k3TfqoDkfhg5nEn8i90IY++apBWiuTZi3nWDU04Mjol0ZJT8agZ8LHIiLaUKLs++tRV+thvmRmxs
9KKDeKZzU1wc4Z+BgD7Yae4fp873sY4YTHRXQyai8B4fBjUcq4mW+l8XUyAdzP+UI4ojGsXJ6eHm
DbDVw4ZWTzR7qthElW+NJjq5M11qINxvxYLxa05+TWu0AvKtG0NkerRpoiSh6j6bQX42k3XxKXH9
UYEU59EjUTcsYNxQN1ReR/uOZxCZBNOzINRTC8xg82LgRs6RXYfI/HEzmMG6/iid4AdoY9hEb3XD
qCQckd3WShVnaeJo4L0nB5leQsP9bDy+YYJPfizR5rqq//apNt20NgTgjsc8ybOfwV7+UQP6Ih5x
jjScvIMqlnyo7URtukq6G/btn9YT4F+zl1UBEr3ZbOsGc6NFrh9Riq9FR7dZYvb0rOk2OviiuP1A
SKTx2iL/68HGQhLHkJ3FmvJ3TgQBy+OIPYfHh8uRjkuf30KvEzMxM86mLIL/U633ncmPk3bdlpp4
RkuKVb1EfNmXiHIdJ8WuzhHDs3pbmB6IW9yp3IuY+iMyUCJavTRWPdIQUN3qlIosHGwT82Pz4FuY
szssTJXPVxSubpmFLrlp+YcC+VaMGHFda2QHMSJYRNMYxIE7HrXSFMSOY4OYgg3RThkpwb4k8Qb/
FFMa2PsU7nKufpe9K2BlfrA/+fgcsaHbfc8R1VK3sucB9BLs6SSluMUZy7QzV2KaBiO9LIbkSV54
i69pNcutGWJmsiAPkCogXF2vXH7PfjLt8Rfo+49A9gt7A1BYkn4bPOTlbmhvftfd8sD6dtdO2qBF
vmBk+uSbU3XpRfrmLJ8pLzdEcxa0il1cU269GR0DyuoZ5+0Ud6k5sSX3h4Xx7jYp+flVYP8lYU3B
laFOS0DFCimsg2br8TkOUYfKcbJmUlOGN3OM2m1IEUDe1+fkNRX4A7hTUdOuxVmQJMagG/6zkujZ
qYTNbH455VDhY0paaDSF1mH21G6Vam/U1XFYV3hBRAMgDy4vpyj3dlI8uQB3cZVZYjeNl0H2L8Ao
wmPbjxfuoyyKGS79wDD3U+oVu9IorW35asByb2tOQF0g732b4q0OUGDynNZTzL6cMkbqHbNb24Ng
1tY6xhTcRUO/vBaTOZ5niQtvKie57XHmbx1EycYMvnwd+Y+WEIyjuXjmxFBSy/sQNcuRSi2yttFf
y8k53I3uQ+DK5+p7MqyfTkaEpFgz/dD4g2vwYXY8upJbvCGGI3/MUFecrqrXIHe7A17zS5rzVOTe
SECH/WSzeMFHQUvJxrdUAuzElfsaHWhpvN9a4sq0bcCHDdtcXOYQTm0H4kaDBHXIhftpJpwJEi/9
MLklp8Y8HzvzqRH2iTrk5Xl0yz3cXmoxKgawRcuNqCfsTZoHu37fUZbnmePWWourWuEdVWL9kTQt
bRBFsATCOwmx2uiJ2k0uT8HWpZ7KWoeC5FvtiffBlJ6/yQKIzR332xONiyz2m7TiYAIZ7JedUjga
DWLfTA9Z3/4aUvJKOcUUZsoLkQQcsQKieCpFtWmX5i3qouicyHbH3CLBaRH8DtyMHusV+8XRfyiW
p0A6vAPRbD5E9gQLePF2g1tRJS/snZ5moqJLdEA+kaeGtfPSBPZTlbNLqgT+LBOVdEfjFvUEFkJj
ohvi3jb2uuCrn0TERDo8gkWWm0VW+L990mCtIj6io3Zv+MtXX40nkyawrW2tb3DIQ2lrdWpeC40f
MadL7Vql1JJ6KToZHIQNZGrGqH578zQUV9MmxWFb8j5kqKJuwY/A5QFbJec7uAzLotwdsySud9i6
+ViJNVce8SlH3LvcmZmnG4ipyDhFJvkjSWXxJWCLojBgw9zluY7G4pjW3YU40iclXEBz7Yavo+VT
2cD5x9PaQWPHa4Dh+c3NTKAMYl5LIubz3AxPEXGXbSlILWRk0unaXk5ljnqmbTJ6aQqn3C+T2A6s
Hah7/UBZwp/Q4DI4/6gFLLRKa05tkTdiIbdKvlren6lWRGaz8bHi5LInL55t9bor8W2fKI9GdCuf
E/NPXyDUQOHLd6osfofKp69MO9OxY/R9q2Bir820LPqITHunqay7D0NhrrrqAYJ+3OLdPbVVgnWh
5r7RYkie6bw4DZWleTBkSbxu7T6qbajXNERanepOVpP882i3uTsc5ozlXg3CvIt3pjfzE3JusfPb
hcWnWPaeXbt3FfSrVyPJ/gYEEZr8Vfr0Gtiy9KH0G4+TQAUfoIdscRyn20imhGjsvN1zMEMjG3YW
FoBXRRCEerr5ybJS8yWvS3UuvfKv3TjlfshwFgyehSGpZIyP14nUIgCRl9WEYTn9sZ6Cx6nuhz1M
s3HnZeILWIFNTovGQopPbF8SPJ16cOgzXxLB+bgLkwC4+QpRhg1Br0H25Cn2B0XE5aBy5t+IxOj6
geqOFPr9GMVQrj1/8VAH7r2t/A0xk4PlY87uKfbcFDYuFUfB5Ru89pTQ7kIbJ/AHRlL08qoCaqZr
HRPw/AwKPXs/DdyGM1+be92ra6KJ8ViKEDr20Pni9mG1mwZxsxokE2eODBw3lhGXFAIeGLbXcT+H
7QbvsPNnNvVRKAJCTWbbhwzXNyzSyL4Lw8xA1BG8xsSDFotmdmx8nwCJ28vnQM+4LDs44GuNjYdj
jvl9CLwZ0+yGPdq/FcMLKWEOI6kcrx7CxmY2SqyVDkaDLqfnawI/HnIrfcptUTA5eFRSmds+5/xq
EcMleUajr9ZfmYrYorG1UurmD1rEFNLTWlY1dyU5D9Mr8WcwOEwLinkZitPYMf1CUTy2mbsmrKFk
tGKuqZnQ7TrEofX9ZKB9nLs8PDKwIVo6rYuBJRDI2DvoWhF7ndvFcbaBMU4uYWc8IvbSzNdp0lU8
ztw7GcxsMqvLqV7mmuwm/dYI8vE+s+RtGHqFl2UaJPINxFaD0IaxpKxrFUCIKnjOU4hLvU2iM7Ie
uVAGm3bRjBgIi3QdG1fb2jx90qLrtawBJrZvqnC6Sx/MyxllYHAs79JQXZp6tEuAzX7quUMe7MF6
S8Z328BbnNgT4RPRH7Ppx2I/lceJpt2NJuDVOBcRKQdid2FvFYaASNhINCGOQeQr/BPC/zO2NWd+
MtmIdNi7GHu8YXDOjgTdSQVSOo1RwTlFo4m4KUbK/QyxY6Hxhxa9NhzuRR/+sXAPbFR0cROno+wE
RZPYGkI8V7dkZZ6XDW6XfVlTVDtMI60hmHQ3Wc6o3MCthzGj2KPPUwe4ct+7knZs5hExNNt/zJlu
qDHl2bCsV9TzeTcM+TOJuHLvqwksySB2BkNAzlYdHcnteM5LDeYcH4r26/dhSquj29u/zZLxs4Uu
3eGdJG0iLqWRcc7yqnELcQKvfuLt0gBtgzd82Dg2mbIyCb6cOtkZeTEc7EU46OamecDE1p+EZF8N
ZibKmeGOL3NdPUn50i1u8WeSxetgs6+3jomJmKRwnY4rQKXbZEa7pxMT+H1oyQPzLuvM+YjbAYFW
SaEgIThZHpjA9dRJu/riEt0/TJ3BoGsWKcQUdEmzm9xbpnLKQFyFVuZNXy7yM5CObCIUHyRoQgYZ
Dmobd53w3pJo0K9ohOpUWwM5f41H1SGvioDr6LNhc+/hlt5vBt8bLkabsoS0bv4cZSEVGRpfSboY
O8oy3F/cDu80YJ4KyzdfIoXjs2UQwBHGuylC69yzeGJyvnHSE1W5sytrfinD9E/UPeSzHz6MLsM2
O+rrnUoyUCmeyUyCF/XQGrjDHBI5pxwhp1g/rjHkchZOemDKNuO3azVpmhFeZ1lkZFu5qMUGqkdb
zxXiJn57CzPxvS8AL2Ddk2ZtvoUjBvp+nR5DCnmQnnqo61AA7EnoFw+aT5b4/obIuzqtj+nUOUxz
e+Q3xZD/GnhiuFOXRVptDKo917HVl+AhQS6+PmA0aAAIIpAPIeUijVlU9zHIB6Zl1otTeRWzdBph
amitFwny+si1wQ+d+ZUT7GOY/PVgSpzWVtMHTbHwgV2T1q311/a0c3PwMJ6sjPtDpJdHAWllW9cQ
JaYlbRmUCkjGeX+fHCLJtJAobzSprQzGi8Z0vSuCgnFRGEx7b0gfR4nPSISDQTtpa5zbJEOFn+Tr
7Ki9P1M7YlJ5PvvRW9ItkEAxA8VRRr/rkHqvZdtcg7wMnpAr0MGJ+2ZNBfIhgskx8OsrC5sYDvd5
J+CixAGz+2tRjfT8QivFFGLObnSmMprzVZbcrKnhNNOPMG2r9GqUM4mljPteavQ58TfjbZRTd+O6
V2+zSNLHNravU+EmZyaKW5vJ09kmGeysvJICvjWSLDPyYUGmL0J1NjoG+8iIbdZzGauIma1tWQQq
k73RWjauixogVE2/zFAWz8qcg9OcSJt7SNZzSvCTmGPlljrk5TI0H50dTV9Gv+eoT2YZ4MQ56rjq
yNEztn0RAYSuzTS2sDc9LIi68wwaZHadk9tOdM4KjxodfFCKIkep5VsSzurRHDjrtdM0bDKp+n2t
EbFyInsxSd5nJcNyP2bEQEZL03RuQajMPYPDu5kt1zp/TRozuYJTMq6OR0iTtvofPXvuk3LwC4Yp
R7ORMwNSUkFMJ1c4V8PYML3XusW1jE1q2/TFD55A9m4vldhTAd55+m+HGJv1MyJSg6cmCdgV8F+e
uD67yCzuAYLJoUhmbpgM+2BpgViMpnDjlcMnLbpcgMwA+ZLx13//VdnPOz2YzEfbBBDv4n+5cvxE
By635WqHNJVnkgHitVadW7GM/ZBfnH/3VviSc3XWlJKdPSZodVlSdhlWx3w0qPtqofKMDTsdUPuG
cPMQFsyGQjQSKIWMFHNC9Ni+CIoB9ORJMRgOcjfq+2bcaUefOhz4O9aczSCLU25l1d4aKPo285PN
QOKx4wAibPc9oYOwtm1clbp79Nvpy/EQpTq0nCSR/Pu4AwLtY3tP6h4/soSejmv3m7zbqVCNeWrG
ITooO7y09Jm/Z7VgERzUK39w+zD4jjjQOaYvk/5goj+fp2pd03r6qD2R342VEkUmvNmMyj0VrAbs
0+BXHZv+NIsoBMN0cRirId9nNHtktbUr8wTVRfQPZg8PwTS/8ecRyu/9zzJaIPxYbBm4LtUh7X88
3MU+NqlWRf2vNpgBFfgXH9PfZrL7aieeOyqkXtNofl1aCBFMivsLnLBzW3r+eTHSX4bqykvG321E
O5AKVoV46wPn4ruSGVdgXYbeiF6mRPCKwAxh3KiuQQBoXbZeE7uGDaRZDfeaRV7SYvykMi60DKtK
PxuvVKgi+qP1p2IGoNsxuWWq9wUwVexD+I0xFXAb+gnFpQjWZUZOZJmL7iEcbY6jmBu3nl/cHOHO
t1Flf4ssHU/B0CUcHLvvSfIDYHYVN52tpTorcFMS3DkToKUtfI3u+sIp9hzuKjCYOdEpimBjUPHp
ycUNzVw4veFlN640Km9bi7Rw5Q3WQwHc/+CJzI3HxBOHlPv0tZ74WUvHfdbmLJ6cMjtgbOZQGIw/
0ipAtQ9dfYdt5B2YONCPRdWXmEcy4AJldI6ohi7gP10njMFjkSenUJRB3AtcUjku3lNjtjuQPdm3
G/Z0U/XyH5xhuAqDn5wSw8KTGBVXP/oxUru6grGXN9Wp//8L6YXYm2dx9kY7uPRIuUe7s68sr85Z
GkDMebGgVfUeIC2je8+ZdkOFJvPfUnPEXOPW5zubUPIf/kSIU6T6KTjKn8qII77iF6W7u8bghVLf
YroKdEMzqNNibey5hAVJv9b+KPuVdHc9omS2FU6aUEcOkmEPrj5sy4P1J7fcYQ+A2fwthYlzvSpZ
nMCGkNQfjmUvKSECq+Hi6MJgUNOLDdQ1Nro2OLEi/CIM9sEgSiPw1zR/hzOGXVi7WlE4RXGnfLZn
DpqFxfQZ/2Mba1F/rzUaSk31Y+cFxc6G+0r5Fuw7puVkAdqjBTupyqsBcUkT0ad1rM4bk9XSRp22
wBhGqG98/gEyUckfmlJFpsyF+3HI2c0wTHmg1lzGpr9aPdH+rKXBVlTIMyhXqpmMKsfMiR2IdE54
KEaFaXdoD05NN1wptnm5w5AIaX+cCWGtYWgnLw/Vt8JWeCztAotDurCcmmsd8TQwDJwy1iVpOXBp
dIYLvJv0aWQoeDazh4Vo3362Hcox4ZrtPcuLXRmutJ4WgJSTmP/7S1q71j6RGZkZloVYlCAkzJoZ
lBGutKCQyFO//Eg7mV9nqU8RX9HDUJOD52hXdFRVJi3vQQl+bes3Su/5OHRsty8ausw1BeP27OZi
hoqZ7uqln3EjLMSF0pX3E7XfS4vKyQJHh/L7f81kqie/Z+aWvpjKvjcsKDEJnCQe0/ynIakC1zkx
TgvBwhiRybwB2SDFqPo3J7DfJ+VaxGIh3ngkzHVnLRcI/tjLhqJ+VDy9yOLj+IBWWEBcE90+GOQU
u6otn/77Z//9HdrsmU6n+qrlAFanoNKdGreVI9NVcBrJdBWgMHDWgbYF3MRocHq2fC+IE9lr7nOw
schZEh9rGyoY7d+e08mLzOUlMRnkpDK1kF6ZYnDf0XOlnheGTbai8wFuKQGJOq0eScSXj6WbvE8W
HQeNHIcrqKWnptbjkZjndHCWGV0n5XSz5O1b5lhUq4bz81ilb33tzeRQUwTI45iPdOERQf+Yh+BB
l58yT9JrNM5P3ERxujbVLoVAj5FOT8QSPe9KIZ15rVTy1kM8e+EQ476wSNBeStodyXKdOwkAR525
9s6J/k+oaoJuIv9qNIyQrCGPW9sWVZ19n70P5o/XieyWpIQ/Aq9lTRaEjK3xVxWF74mDOZNP4mUh
XgbsmVNiP67lSlny26V1CWxBIXbgX3RPZe781Ode9Ni0xULjintCNKcHb/3LrOQYu1xzL4M/RJit
iA4uW67UoKdS7jre3Cja5XS1VyFEBxFxYpy4mT5CbpB0HtJXVfXOPTQD7y3wxisxfhJdvoHBySP/
BjBlP6QTXv4AzQAA3r7Vu4r87JGa8N+M2bjQlSXwqDYuytTediCVaGHJQi4HdfZbFaNx8eG2l9Lf
AaV9JjZdoHc+hFHxirUZfyPbQu0AbGSDLOzhajulfcFs9+kLN8RKWt3GwsfgKW/CwjPX+gys/HMJ
3eurKd19NcdLB9tYL6lg1m3+gJn59nrs0kaCGiIZ+1yHkyg0QloIrlWukhdTV4poDc7IWV5mj3jK
kv2Esr3Bjg2BwK4B/vfO1u5wfjRL0m7pKvrgrp0/DZLbJLSd77Cc3Is3arY5OZ0BpqqYxkOaMGbF
Y6ROjvKrX0WE0Fy40fRZyeYD1XjjzcI6B4kAwzz7L1nl6p8MmW0xlDyS4aWcM5cZUdvOwQ8U4cdV
1idqbvBU5O0DoVTyCI2rHvkegMrbVb31QuqM656OUiuiZ9XFNrCbLSpe6JL45r6Exsne+NiLpLtK
GwSUlC5jzNH1bql/SB5mtfQfIiQ0FyErsyIwhczK/ntJ9XKbM+OV4ySnBHyXL4njEr4Z0mGLwNoD
asraR2MABBnosL7ZBiGqLi+7/YANcztZw6ENoRN66XzCnMsNZcSiK+vZj6HZe1u2F3PrTkOI1xEz
o98bZ+JGALNpntPpshzL0V/OpHKAnxRBe9RGmNP64zyGotlLDjw/qgy+pQeYABuotw0iXJ0jctzO
/8Gjl23K3IvF4BhPuOPuopydHZcoYnVTfu5QEjCIkU1TJbpZ0nFpLjq5nPuq/bJdQKj4DUntWhfV
1NXdKO59IvOHwRpgnlml3tmyWHXZ/rViixYzEJHcWX/9P9NSDqSlumHTeLyNAnUeYvlx7uXXFHXv
Gn4J4G/O6v9cFwzloBvUNtgbDN8iRpXCfVlXbGafpMbgQumY7f+/m3B4AqClpf8cGZN5MSfsU9HI
PD5vIvvJkdsA1ujz0EZnTdvqbmQv+qCOIQaIll514rQc+TBvthRFXxpSGJtlyF75gP1H9oaZuNGQ
HSeZ51swIuR9unY/Rp14nQWfSV3koNchwcqoZOKxiGM4LYSl/J2nwMpZpbTuS4nUqBcs3lYk34ml
njoE75Qu4P8d1ISGyO4NT2EFtS8PvRnnZ/vc9BSA6dCbXvOMr6bnmd1FNYxERoIcBho/uWgB6lPW
DONEMc/7DGfzHqGyI7aeYr2OJntHHxWjnJpmUUs+DKUBAXYRih3Rz8+pyP6U09m2vSH+P+7OY0d2
ZUuy/1JzPlA56RzUJLSOSJ15JkQe5dTSKb++Fm+/QaMGBRTQo54kDh7ePSKCwrdts2U8s3FULyXk
2juNRPmp0Wk8LJB0k9bIhEnNf2oBUedkOFPl7oHFd+C8WE1EmIDm2Ch2hlvRBMw2ioRr6gUru8Ey
M7dqvjSg+PJnneCtqApioUWISbnHDT82hCjtoIWgyACG0qdiHmsRczKPxDFtDM74ZPT4Mj5TvNuu
4wO5iCP/hHr8lrayfsERxsFhCvU+7wYG9N47lXYDr8e7T6ODMywxngDARntFLJmzVjGeOBcc6L+y
9tVSoMapAm16GsPzbGRnO4CIUGMnW+vQKw7WECSnOjHzPR4cCBONcex9sm1F0e1EkaqjcNRblGXw
ApHPNxVuvZmj+EXYYgZ2w8gWC1ftrXriocG8X3n1JWvyk1HhYZzoC93Slv1syng7zU5AZYifolAV
OTdQc7STeaTJ08A+REcYnc4UfyaiSi8UM1/40x/g8fKnoK8Xylzq77ps+BZ95z0iNUm0GW66pjao
COCSeLUEtQJujU2+jjNFOkH5K/KjpMhiPa4cnVoHPNJ4Wzy1qPD0qpBc4SjOBnibi7Zh31yDrlD4
WgajBpGSNeZ31V9Vnt+i5F1HOK9ax3xqyPKvTL8bdnBERbMl7yRPU/7HzfHVSxlMEOqGloXU8GPk
bJBiajVTjnhl+8GgWh2dlLK5Xnb7qgeW2RIXKyCr5VUzrWp2AmBMBn8zpN109ERwyCl9Opr+J0IL
r9Ah2BFZYi+a50fTjn+l+FraqqHaTkfJS84nB4gjuaX4+arWv0LBefSLo9HptX00AXxUtuUgaoP8
myI7PI11eOtytM6a3QtxCRvnAocuk9foVUTwyrP2V5dggpfnhLUdRRk4GNnysdzMh7S5AGF22d4H
9q6EffwIGhrcSyqbSoZLekU7Z+NieREk2Y8VZj+c82QJDBcgYR82chv4dbgrIjrrKW9/dgOT2EFD
kXgAeCYm/O8XGqtmA6ttJhO4MnIIDzgVviodrllTy21ihcZaiXR6tL6/lrQPPewxrzYRW1/073hn
19PwGipolIW0fzkTnAyi+dA2PdovBKVKIGboCmwnUJlpKz7LYihOc+3+xaRm7YCy4iuUpvkZEIza
eFnbHh05nnvtJc/IWy9+RrJ9iigTJZ6qD7GVHUJKQh9zq789Q4d7TzfiSLJn2vkjQmORp69m+8Ld
bh38Gh8q+On1GIX959RZ+OqURQDWoeB4SET84Zp7DKfzcWjjTxjkh9Yy4M1V9Z5oGg47Gc2bbDEP
pvjwyI1HNZt1i+9r7eTqOWknThZsGT29pauIBJRRY634p4UJjVXj7wdSVaYcXVj44AcccuDw4PEQ
nJsmMFZtx/4iMawXU4bxOaDShX81gmpW4yUws7M7QeCMnIBgzVJerkfOgFV6c4b8bcAC1fBkXdHz
+NmKpXCjTbfmcr8YrBuEk/zozcJYuSIm6tH8qm1bbs0YRbCuo12XYB1KQ1yIPgCrDWomvXouf3tA
I29EgLH5zfEBwBXnkaDUD0fQmhuFIw6vvHn0wt4Cc9+i/xg7XB/VTlpil8HgxabYAEtPGgjC7ksZ
NiQsleGfxuWH2yQVehoJ7Zqn3S1gRbf3uuavUUz6LBte3mlrXyYv/I7qhBj33NU0urgfqQU2TGUh
hJO2uA4GO0k7Co1tl6MrBfZEkYjX7HgtvUyFJvVYcq0P0XTKGiZ8chCXsc3fjSrOaMNSe5Wx2ILY
gtYTGW+tH2okOzIsUI/gLsamuybAXz1K3+FWzMKdGh1zm9Mdu22oer8rUwiaVXDCo1UwyFdaspv5
mXRSP3SLQKD5DVML88aKQNSW+npoatklaGq9r0OJ23Su85Ps3K/MqaILELIXv3LwvCf9C6HSXzSH
bc3Raa5cV3FT45s2cZIs2emBbQrKIIGxBqwbFmv3NtfAxP/51Rif/+nZ+H9dNvL/XTWsS2KVeo7/
qZIk+m6+20g33/93H8m//7t/95GY/6JShIYxzlOOKUVASdvwp9X/+R++/S8PjVEIn7JDy/KX4qWi
bHT0n/9h2/8C+WMK6bue4yB8UGLy70ISS/zLswQkIM+hkomqQPd/U0hCMOK/1zt5ONPpsnRYb3im
5fr/rZDE7oi54XqgCX6RdZo5hvm5/BhsXrT//GiTBKnYc/dz6aXHtNJPSub5BXPHWzyq8mTgwp2l
u8qotn62kszatDZ3NwvPqy3KrUwGefMSjjOxoPB+QGiVVFU9+ACoE4F0vsJOlkI1NeEFlZF5y0Tt
bgcEoDxJf4dVOl0RlsvFyqS2kY21EkjoD7L4T209CwClhEqjqj4X0qjOtcnJZpLzTwGP/FzBNlnV
9F5HLhZ8iUHK8s1gqzNB9WXEsYHg8juG7PZOs8VWifYWWkwmiTkOF6cP3q10lkdvsKaH4BRT4kzf
AC0pD36Sf8xuw5Gq6woOxhF4Wz7kg5+PkGldikw6BJrFrtlfHcDsBXmFXYL78MDLYyZTXN1ZBRjn
vnW707jAL5bwsttajPvBKxbM9sBUWux9/VCdiwcl5FWHX6T2iWcalOS9DInZPnfG78yCU2UgelUO
AduiBpQouisyWnBd6Cf/5wevvXjrhXO/RqTOYNDE9o49IixDUcLxVt0lSWK0bigDa93zjeYZFRIR
ZD0vlufQawWgZJdevwneBSkEXnNZLEj0eP0aSyaHGop31nWVvSXL6JEvajHW/DcaaTpOpV17svOm
XPe+oa60Yi/SVln/YGeEa2XIPkDn/rEd9iuWjl9Gt79HQR5QlSCLrzDpnlGCis9Oufsmw6Hv8Dbe
jexo9hkBjR0J8eqJYxY6C3nysxSZXHNdLedHdej8ocS7PWUny9R/Svd7YE/yI3EhaEmLBFHZzeBM
OR4VEEZj9IE/AXGioRBPpmOV19Hux403OKssN/fVAConqOcdovuVtjWFw1eqY3nFrVZuhSH8a0kd
0eGHJIi45aquLq6evjwJD1sm4iFYtB/5U3MQHllxDrv0IwRd0sROfe+4BI+LpYnwkRyocmBvhIGn
+j3oi6hB1+YV3ri47GyAAH4CjWGoiXMZ3X4sxQ1kaHcd2R/sxgnHho1T9xIMyj63XJulMxVHM2rJ
XBICrSdIrlPojytd1ygNQ1Kf/DZi3MXq743+2Vx+NPO8SWEMluvCpxN4gQaJogj2vqc429KqcaLg
5CkCkcQxe3CAJbXhFpbWIa0rcdNe/osu0PDChcQ9E1qAs6uy2HeIKXi9Jqo88gfKTf4eZdUGC1q7
pvc2/eFLIEVOYsAS4ig1ZSEz7OT1O35xb1BZNnL0/eOQp94G9YiJBonz4oAt7MNk1RkIj3Lw/xJS
PpOxLLfQlRggfua27s6EOqZzZzbOVujSXLLN/j20x6NIq4Oas+HT4dHBgbTn0ZFUepc2GWFUYKsQ
jV7TXhGS93KyIgQPMAXLn5TdwO699bDAvxDDOSF2Zn+uFxtnEbEozIRnrUWUdNceatAcDPzv6QBl
0iBPGri4DXhZsHpBtm8sPFcIKzTbzvi1dbBsFHz6npC2WBpmE2rf5Ky06Y7LiqkY4EZQD5uRawQf
CA0pNpmqnBYk0lCEu4wa+70YaLI0SmFcWqHvU7mddd+vde6LHaalYRU0rF/qvpnATd6xxrhXj8qB
IeAaK9J2WFd59IdTzdUybEoIJI61rBQru+o/ISPsiaY3IEaQEufQ/D2J9kJBKv8PIzpBS13pSa5t
SurObNsOs/Ie7JaA53fxnmpJbPj1szlZxb7w8ifbGy6eg6e0Kslmm3hsYjM/jkYDBBDar8DD+Q/A
DGskpQsIiJaJS3qUoLMzcZDWOJwdDPTW3L5qhbgei+nNa2LcDu2STEiOSUNoz6aJBTIBNpJ5/GHH
UFNs+Mpwr4dNXMWvMCD2jpO00FcRdYFXVJ5Ns4zo8YwMX05c/LQMlg4Yy5b6upWtHLHq+/nvhEcG
uIGB8Uz7WP4xy/S4IwLgFStpinvWZr/qGAQxhTCKtq1DjyGPnPY7fquPGdO6F5A6aEJaCXgq/eij
8dBnJPFyYAFrOiDx/2W/m97lwyNIjfnW2mHB45lLMx4bwvcB76YOiRuR1ObmXfa+1q2Oo+SUyfTq
42F2u+WSiby/Fqm202QX8eoFvEYQ5M06TrEwKJyxcqpZLkWmz9+crNLQiE+SG93ajykGNoAtWLwZ
iAENbBtxgrJem//2dFWjENgM4/XPmlUirogY5jsfYlTBsGX+vNWqmkhHWvQJc/pOzMcQ9K+j7z2X
AXrQiPchaS69RQfZxKgZgg8bwqYi0BQyX9EsjYkLj6H35NdtjM+34SGhrNeunB+MQDsnIH0sEgKv
UjH5WU+zVrgRqdBQusBgmRHA9fOjk9viPHU9pb19dvIaSR9WIRJkXWHsujJ26EA34QBC6t9UQ+U+
qzAld+X27SHJskXccd9z+tRKGOLvHuKr46qA8iZpbumyP+KNdHf8pj/82hqoSKpZufhA4tgEFHBN
s/SKWQ0GuHVh5dVBN9YnpPbMKet72o+gR2Jqliz0K1ZU6cGzoa2z19mUfhPvY7bnmzybwzMvsR9M
WNEeEAme5zwg+mCwqtgkib0vudzgzBXdLZTDmzGb6d5lVQQQyQGqQUIBfADro6B5FrjOFqohvrrF
0Z3WdFISCF8VuTXvJq66Q5qyxc5wTwAP1TeqgpKdOZ7yzqreO/EYp6qgRqfu92aoLLbYBvcswKZL
5eQ/7V6yIF1MONbYvnbys8TdhOYBSTjBcrvqG+bIYcCpEC91FG75PfstEDlknVPi+N9ml3vXIGV7
3S3nSGEMDzP3mjXnxU/2NLhSdLtLIXPCptC8PEcYIdFQaY4lScn8g0aDV4BGAdNpmGUpDlcxfCxP
cNnGsrwRCvExnEl98vUIDshdeZGnn+K4Mp+4MCxseFVvfELMeDb94VYaxCD1OEo2BBSwoUJzakUI
8Mz6Bwg0dqMDLm0nN+Q2dXVwjlS66FYQNbNJbgu3u4nWje+jN6SsuqbkxNKZKChGMU+oTZ07zV1i
mqX/Lj7bfOXngNkyKORJk+Pb+vR08pzRFHk75CN6qQ2amH1vPxnVhzMqjM82mw6jqR4SkYdXqtj2
LVvDwiYv1fpU3fH5jNiYYg+EXojApNgacmIS/m9PV9ZZYUW/kN7uj4FbAkFK4nNu2q9GJ+kDowOY
EiAk4LRpt3FrN3cyNQegit3zWONDDrx6M6XEfHsCIWAD6DTFHLb2h6l6CRnoF4KITUD6dRKa1o0S
i9XEUtU1lPkWOMv8kIcXHC03MWDst6PJ5B7r1kNC6rMkmnxWZsVhP1Cn0sdjVxYJ0iEy4caYa28D
XRGGA9bgk7scRJLapCshdPALhR24067ruD+Nmv1b2+3mRh5ocj7PeVHCrLE+IJRjI64wFKuUboeY
/P817smaz/6YrBo+l40vFaRYs36ezLw+NIZHMDc+0eY4vA6YN2/FKM4zAsxgDWxJvbd/VuABf6nK
1s45s+WvITf0iXRzdwQb9xhMSmk7lra7WcX6NQAisiukSNeiGz/8GSyRV5blo6gge2T8kbsqCOCX
xPZFg7J3uPJ8Y7p3JgceMjYHMyLXOhNLlKk1PAohkLpokFj7tboG+KKeR33wuqS6OxWIhLb802in
vSPSIdy9My45N/LdJ12n/nVSnMQd3O0AqDAr2A0mH/CLHF4rNb2q4qWpIeJMU4PJdWmGJQ9kXEY6
Es5+mOQbRoldIriqRtWQBW0Y5pKSWSvqcK5g5XpzbDJsQYaqOpAeX8WKO2j0qZ3sLz508HtvLAAo
ENREYoYp2keRMxzzv6x7jRWdvPzD/R6rYmKv2R/8Ndy/M3UHF8y5072V5W8VfZpm+q7JKB9FNE1Q
1kd/q2zng638q21oe5/w+TyHQHmRo4j+czQX8z7u8DAlRvqijeEjzalHC0O4pkMC7zrx9aGycti5
etwHGQYKPK15aj2NVv0n8QhIuznRiNj/qhyevlw/mNxS+4BelG0Dq75EAX7WRROO7aK/TSCUsFVT
H8BmLT909GLQryncm6PlRDYPTotdD7QZzPK9CL/mD8IfycPSk7fpBfnLKoH4ITOXZgbzGuBefxS9
KlYG3+OG25y/bk59V56+CT3kV5z+J7oaswMSQ7ozYBnvzYj4cCWDd2DLzlMdJvuJQXPbdwCHrKjm
sDUKuY4s7xvYUnT3NMdLdwwv5EAJB7AUf1JQ+NbC3eKMci52W1uEAUpiyFl6IdcBDWG5JjsdHBtK
Ww4e8eRYz9mxZENxwnSyUaMvr3bCLsIocjayhkEGsWDMlUMPPbYjOO/GV63Ig6ROdsZ3hQ4YkZ4v
/fpB+m5vjBVdP3gN80VUzD0oJWlc3ryZ2CWv8GzvBDSsDPkL+wjnOaOvYsWjhr6ooQ7uo8AE70hA
2ZVfGTf6ys7st4FZhmV9jhpWMNSRL/sIPzubvc/JIW6hH1jGrXar+pQFJmZbwDurzORJol65LPMb
A3PPE5a5ELczO0N8TtbEJs+G34+1puOZb2NkDhzan/vGuhZW1D2qfNjyTlbHQchzWUXBRUbep/CL
+cTbDvvoZ5dWJ992hu9A9nKNCSZDmiw/+NeOF2FCqDEr/SgUZH8RQRSLw55gS8XI0rpzsy9g/VzG
nIZYleiUFEqxTzo62MLYLV4GxaPeYYONGStKrpasxaG29B+CIkypDBueIKoSDngB/Lg+Fka07ynL
PfVecYmq1lp1Po6eQBtHj79vKauLJeJ84zTRxaEVbZ/DGFxZ01LKDAI5Us6xj/NLRWtsKF8wul5M
PrhVZ/l/0srpUGOGp5nJcs5g0rYDFp0ShhsdmB7cqsNEt+oGbsAjg8i2NjzrLWM3u89c7+Y5Ol4R
hH1Jh8p/dId0kAzntRSrcqK0MTITxnU573wlr7RkmzvDKi1A2ac669stg26FvPHFzogliTMfiv5F
LYZazu8ZwanLUMivyc7iVRWp34t/SqdkdwFmYRbvvePIIRvuuDprq90YuRkcsSPsI3v0VwOW9HUM
uEPY0x9LouljJyPRmqJGyBR1yEtxc9tOsqdJEkfiEN9iTpeb2V2aWaml8RPzh68sifF3fKdEbG96
LOq7amt0ztJB1LyEeUEyvHF/yrF66vWmn6vP2nK6DRa/977v30iBoO/Zm7Qh9Is4cMa+9heAzE4l
QO7bWdsbTpFXy4zyfVg4f41I38VIf6kkRdp3KjggfvwlxTZTRWQaq5yA7tZXNTtM4e7xjuFaNNrr
mPbyEObmz1KP0PsNH2CjFUo6eyigJCvAfmRqp83yTFi7vaCudeJh03W+vmJsPaITZl9FBpPRwNpE
b07dwUib2xOFU3RtMENm6d3R5Y2WqfaaCPOOScJdS4j2Ww9C3sbCDneDWdBgywFOIAERryb8g+e0
yxD7WdiefXMUO7dnUBuIvTBv1n88081XRhoOdxgd7tb4cugpW3G1X6xhfKnbUp7J29CLK3GWOgNH
oEpn3MNhTZwTEwf+hF6zF7DdXW5QRwquRCmju6cM7h2hBHQ2Pa+1pfQ2TyeX7XSgN25b8iTs4mfU
0W8nzYqLDk3SVEmLswSMEXN/k2wabo3aDIPXuIsfnHHPfp70X6OkH0EOhrfm5VThUisxLy0kq9yv
9Csvkg2/Qb2VFoGBDo3o5I6QADri613Mxw/d4TXWzq5qXf9T6ejZboznyGYU10nYHBronxsLlmwf
Wl/JgqFjFljZHk/AWfLBsDfCbZ4e6rkBUVkNOycOzXVRjfMeEDWrIYPH7MT8wwGQWFej64lLKMeH
egL8/tVamCB7k4RiELH5M0qaVIwQXc+uxMYW+qeKqwd+ff/qJdxE82858qJ1ecitM2xDVhv96oU/
0KDmfKWsOiolaQi1VbDKouxcUJe0laNbHfg+qg1+koDDFAvmYnLVC6zzz5yMIbb35BN38nMNWZSy
uoTaJecuBje/Na2eV0VnoC3VhNj8Nl+XvLefByoHFdZorqRdb6pq1xTlU14J7x7LdtxAkyrNwcXf
5T0RyjSgzQuMIbIFg+jJc99wvpdRfeTwTCWapsq1j7JXnOfgn80uORjtT9tjh740WTZ5H7/i4aYl
KK2xWsXu3Z988wHL49DkOqJfku9aD8eMqYg0ES2BgNp3qQfljifuvK+ld5Z3AnveB+tA3gkjDsw5
TDN25G30ZQix8x3nYrFU59YriN+h2iA5B5T2eCt3jleGnpN7FJEUwY5BJ8U2dVos8aUtN820hCYd
j/AJ4ysLYoryPIXyWb5GMablIo0pCS6GSw/kb0XYqzhwefNQ5RS4ijJDrHVjjbuhC/C/S/IHlvD+
OshuO62zH6Oq5DGdipsM8c+WpQwO5XzD0n1rVDNt0xIcc63C6lQZZEvwcaorSIYJ7AoA3lLf8ooI
gQj8T930zspz0w9O75jyMwOeAfn+2PzlJ6rbahdd0OFzVZyDYfcXNDTinOCSKZXk2xuIBBTAmdIO
tyMJCxOpck0I6uRX86XHaLPr62DaGXl+GnPOcOD1zxlI5r2CN8HBeReKCq5aDYNtiskPDBJKTd+/
0BwodvVCxAk2JZIdBHdB6LLD4VLFeDsLXCiD9o6Qb+lsM/0tOTIegikuaabi1WwpxOyopqQUVQal
4p13AplgCyA3htXnCfSX8maU6YBq5UwM66SDlpfhoyVkA+4BvkWY659NmDhnQ3RvDODlJmRVOXbg
5pKdC2ZlS+j10UAKBDuzblnKb9lJdHt6UwHCcI0UyjxNBtHSXMthd+XBNm652yTvPR4EwcJdTq2/
nk/SxFAz9Q1hS4OCjaHEiw1wflP/wXxk7PC+QSGZ8AMlwe8cv8uZc6GXohRVboZYOLfeus/zemOR
wsHP98C9LaDnkzHpK2Ju3UzCX3s8dQOEq0TucJLMmAvJrHXeD9cr053vUakqDtNcvTcuJReKdVTe
VWequ2iO7BF/1cE3icTjEjZX3UxtqkcX7iofNbIC+IqcekGKFEDRLDU25ncTkNyPgLV6eioxp2Sv
6RBaG4+uy3iW7SHmXEUd1AryPFXnBbWUFqf8rHqfu6XpOQWB7tJDQVfoniZO8RxFJov4mS8nfvjB
LpuLmC549fA7QLw2RxkuifJvHc/F1k3RKXiffJoUKnr0g+/qhi5Fre4OILPV2FrQLErYL0acEmVK
fkQ4sw+9w8qttLgSGolUmDZ8nUZvXWq/isHRZPpk6uwK69xBfq17RoeY813C3sh7HvJ+Aon2c5zo
VeXh40s2XmYM4S+lb3nCyQgsy7PPTdTemOI2JZJX+1BG62/jiYgMzutrbZVI927DmSspD4QfAJ4I
a+WH4tgAowVTxVgbNAN4MIfVf2Bfwwa3KhGljROlzn5hzFqmtDa+Mt4LRemKNWarOTPrQ2uLj7DK
vnRZ/bViQ+0MF4+/YJdIcB9OyEBJxfyL7VODekF011FEykojfAQvTqv/LnrAa0yv5QCu8hIr9NAZ
bLpn63PSq5fKCXAMWG3D2TblJWEDmTN7NG4wWMQ0/WDviLlgsAJtY3h1sXHy7Kt2QAuCncv2sMw+
yTbkJzJEzy0nwsOANJ+oPDhyxz8Pse6vEneJVYfqMcss2xVioe0A21tb7ZheGMNO9UymvuyJz5ZB
565rN2nfU5clVklvicrfh6oNT7z0mw21auk2KmaJI4Mtm6axj9+ddq2QOVJbEbWHBDG3lSembZNH
W46plKfHdNb1VvEMbcQ9135/NWKsig1gQaBBpII8o4UTQifUASjzA9GDUiETxDch2TPi/PxWa5On
WUZZoDGqnaPD5sPAyrZWoYEvuUr8TeSH8I4RlKWbEl712vnMZQQbadkDttA4u9EZ7sRdqmsSkwce
3SHY2Cn1sDg+/5SFE+O/9dprm+lvHTD75gCc/8mg5TLy707TPM3B2POq9H2OLtq61rSuHEJtvE3m
tVhyKxm5wIhYFLma+nUk9wFW/9NrQNtz+EF/T3nWU3Z65o4wj60hWOPO406Oytuk9LIBZ0vI8WU9
tkgCYqx92BIui4yGhvk6gPUwgZ5UcHa3Rs23FxwzN8l+EIe5KpSOlNFslwRsbXP8eC7nGnAl0KPM
eNib5LVZmxLI7tpj3+EH++cH7tGP2bP6g4hFfK/oNl3zAqHG2U6Su8No3LCGdRPommkK5YpT1gkr
2mK0TaonN4i2JH7pK06pzckHOtuF5CPQBisuSgEkAp2BVgYfghQ8LQQp0W5gb/VuSImQJ24ij1am
rAO1lPGaLc9+mG3nnnXDcw9LcY0Unh/i1IH/jazH3ciRQZP+ZiAynuRc6iM+6xMMIxKz9Jbv6cJS
4PO0dSlr9YGbIP4zjYzVqLoQlmz46Wj1j0rSejJ344lHNcFQ0xr3+TyjY1eU6VV1fvUtK75WCcS9
AIQnzwBIOLQSYqyRySWmD80WNMZr74+tQfODWKaIV9mggiNvvrpp9VzNHVo7Fvy5MGmlz+LbWNgo
0J5x0QWzgQsXMNN7XKHDqlkGIrsCey7qzr8GDWcDK2mf5tKOT9qufvIUdc7StnFHJgF9A8jfJM2R
zwvnzc2BEjboDoA/97lPdWFrZOa6J30NLMuQF6zu3YsHNKYLm3sgPcZrurPWDlfd9Z8foVsaK/Yo
697AU5SR5L4XVB07ntldBzs1CL/2G1WhLag64SPoRjqLfMb10h8/69QzDpFDYXHptrwysdQ5WXkF
JwVNCIEqDFuGGoeF2SLtajcGB6ncW1DlJpcat0lllu7GLRTloAaqLTf2Pmc/fOgQSbhWulevESeX
0YK5FrAAWHYQzc1Ps3V2Ymr0S64r+o1dKkEbHNFxnNncbKj7ZWyZO0YS+xNzxLqY7T2mi/6D2HC8
zRoLlZw8xTnBCbUl+2ljwpYkHqJMHuBB22uHK/PsWv4C3XW/J0qeDcqeHbY+1LdjvwydZdRGxDC4
FG1wfD5V0coubsA3fGgn3HO973+BH3sifpAByJg/NchS2OzbwPXvELAWsgPaS8nDp19aqpl2zk3f
fjPw+pRYA0P5UDEQOaAolkvLNcdwrMUNo/LSgJ2K7E6e/n1q6cZWKViDfOnL7o2O/aiVXlRSPoie
8WodeYEU3kBbGns98i9eSv92TBE3x9Ojz3lM0c+dUtTtL43dQ+Cx1ME2CfIEANDS611jcdjMSdCt
o+kvxjoo1DTgrBVrSnvpBc+XhnDqRfg04t9IwYl2X92+eg8sZgWPanGfinF36Ro3KB0vl/ZxC/dj
EdFHrq3vSuvx5DBLrnptvgfL5nZsja1sxe+RUvMAG7VfmZ/1OPy0KT0Pl/ZzufSgjz+l90b5ervr
KUmHS4+pYOK4QXs6z21jRR8sTdRUq9fwKNmJAfmgc91c2tfJgvOCo5A9ppg9WxraB6rafbwkix57
0EJT7Emz/cAFICcMJYB9Zj5S3vObTPOyoQZ+yOmD9ymGnwmm0a1rXpGtR5RAny0izJlrmphvpU3s
GBGmrwmHcxY2AAc8gGoMhzJwiCjjcGw1tnvf6j5Yc8TgI83nGU+qmWK5ZJw6WaL6kPkw7zsF+mlM
NKo4WTNrInsVWfC47PYRO9W0MtrsHe9HhCj3yr7rhezUkwtdcqfaDjjA9GIrCXxdI34msfXDav3X
wYzObgAyliZiz0Js4s05z66J7XnXGXgzVP4VQglb6bImtaCZ7uZBoZHbql6eLjvT4JQ313O8nnut
gaEsJ8eK5acZ5Le846llTkzzBUevyQ1fW+cX2G5NMQ4+0YinuGqttwQuiqSWeEfw/GdYeMQXHUGl
Q2O/EvXo+PyVtbKsilSPy/admRPuQY67q0ngG1ApAoiKroGUmjcCU8C+4eA3M0886MCktEdvN9Vc
Q6TNX4vAfk9sm1Z0VSmWw8TPBof4WuwSN8xRqRVX0iqwy9XWdpwTN1uwS9TEHnkhAc2B+x2b52iZ
musmvULERYdmAV1pj26ldoN482mqpRtVIexHFsREQc4kHRXC2dD98N07IL9mFSULI4Pl0too8FJi
1o63AaWUzJXVp49bbD1E8Qq3y9+KaCbKCzZYUK8r1acPaSqgh9hZ+sz7ZeSkEiOsUk5q3rvOu6Zi
l/bfVYtdtp4/hJl6l38Qfb/SBDqz8CCVNCL96cKzXFdL1YfR3GcYVwfp5bc5YBrwPsIamxgIqAn5
lAj5xPqHhPxuDGEz0B66D2b1PuUCGiermlqNxsYkNy28SGzcCpGzC0rsF/h3K+gPQM5faYtZ+89A
d7hS5KmbYFrIghOg4s0xekfMGJdS5S+TRRdBuADhZiKslRS0tpbQ1GNK3oOsUTt86GtcVTUIkGoP
fFLvsCmY1FRW+4xmamqYEm731t1ZTfknoUfZn4ebLgfWy/TsrsWw9Gf3YGjEMOCIsnlfRrYmEoG1
h+FnYDfsYaqSc3x066csdFmxLcVvrALXlCeB6sIitLVnppG+ycxzEjnWJqbpGsQIrUZxiakPw4D7
EWHzG8i3YcJ8wc91navMPSggKusoEcE+qJ9d2xrea48okGKsvbbsSEdLLcctymyy0DqMnJVMobmA
VdCxJl1+gAQlYr78yuk3IMyZtHVBB5/u/4u9M9mNm9my9buc8eUBu2CQgzPJvlEqU30zIWzJZrDv
26evL3RQVXdwUUDN7z8wfsGwLTEZETv2XutbpGrN8j6uqL6I+9U0qbG9+M74iJLbOdhOj9soc54m
+jA3F/f1TbSMoJg31UGiLinjrT1w4onmhGPfVXRPh8W2HqcRUVKz5CSilJRdgydihNLRMYi937ZE
g4D64mLyCNfjiDEW5cyCG6ay7AfuaVtik3XCk3uf1MtDLMc72ZCREuPWR98Ci1OCsV+I7cID7kEO
1srDgOMHa+waV+OdjKLrwu1ojeChuctChtR5Lm9O6MwkvoXiTuwJSz2hm9pKuCd7OdJ2H5qlXw/w
DQ4IlslUFWeBA3nXyl8pxd8JnMehLApkgWtXjiSnEajsh/WbRbBZHvXRMVv6r9wqLtIkI8ciVmtG
2nxgLJTeC+DUbEW87SCW2Pz63LotisEuU/ND07rNMaDOlEUeM6vIbd0m5fAuizMtE/OUlfVwH6Z+
zpuF1wTg1bj326Te+YtzCgYnuHfMXr+nxNo2CEXUMqEUSMZNakfmWmWOfzYCs19Nji83E+YLGH+z
s3Wtgk4gIsg5ImyrnQzo+bMYt8K3l8MEq7Iwk/Toc9aVQlorz6vjuyCgM8aKDg+G2f/y7ObQoha8
Wr3NkGCxLhAPzN0grD1YRBrVmtmQjkiWCkseGy+gNk60vL7tD4Vn2yfesuYEXsxsp+ouhf1fi+EG
Tai5Zmllrls6BwS5YK3jkkVOEDTatXJi5y5Y5KPXttV9pYPNFynvZn7ql5g+kOOYcIhMGawXoqdp
5SGAwRsVxG8RWWf3HmuYnd7LtuTCMsxDFFS5vroNjvVRFK21Y9j3pJJuvq/ciFl1yL2hc/Jg5RU4
wngOZ2vuTqq28k3pBv59akPnHTByi6qoWaY+WSFT9QQvDIdPIHe527KinITkuyzeDXFYgIO2Y3Zj
wzr65UikrK9QB4UPLtIGzNvyzSd++2R7xaVMqva5NE2WrFze3Lln10DhuO2thRaaNheqnOFZpKp+
11Ndnmtsqv7iBYfJCb5MYTovebBcAyLwfsctw8LE3PjS0QDrxL2AXWH8k42k9oxVtC2j4mPmJHMA
tgd0xReRvzNwfk+dtNyZVb5TxQxSrAfAhn9M6frnr2zoU/oqunWkyyHo628wceghSQJAkF+EGxAE
AI3IFIV+Izf4FVPsRD13LImjygXP3S6M5tMpf6W4EaSQdT1sHYiQ3WiYjzgkc5pPsschhSt1WJc+
DcJ4VnduMs97uFBDFniripjRtOhIfOum+eByxcpasoXaGOWV4+4qg6AT/ENjQX04xs6mNvaDZ92i
ue7vGheyXzENlzIYXkc3cdejvRnKlM2NjGw2H3M1tNkv5Tnm2T6qGY4nEygECahICVnFLgaMhfTW
JhFfTTv5h0BhdDRfHSvbqHRxD5WbeES15WdEZ8XHtnWj5I2lS/THL0JG00+f2CZy2eGp2qP9JBLp
bu0GCmc+m/aa8KbwZpjM7Rqb3bSwLPfQsXz70FFUIP14pIJ4joSdIlvps7smzMVdshQlV6ys3SdJ
RBTKNJePafZuxa8GLU/FbOXRNpvfUQOhGXOdx6vvrsbFH7aT53pbCohk7xauRoZgeSpycFjtrMAi
6FML/iQ1TEedmNAp5BJVVHd9L7m3ly3RLojM1g4ioHQM7HvwxltH9fOpiZY9BKdx3ZWzdUSSRBxJ
dBIlEABCJG5mCo2SiZiR9tdo6dUjVCncQVVOBmLgo/iLmUvgDNETr/uf//O1W4Q7akISTnu2tJOE
wdgnYst478y0PbrmIpEW55hPAPsPTz52FB9bSq79KbSnPsDa5adGe1dC7WIJsbNEY3gP7HiLJQC3
UyWHKwpKrrpT0d86+7fSrphQ+2Ni7ZRR2jPTavdMoX00MBvQ3ecE42iPDSOj6kaHhluCduA02ovT
aVdOrowXZuxiA0mhOYxYd5YSUzYxu1qfN90pHqJw0UCGFvWOdv5kWIBa7QUKMQUN2h3kaJ9QRLgi
g6u4uLi2fMdaD8FPUDuMRb3vSEYkldb/FWv1DS6dt6jEjSSxJYXan9Rop5KjPUtuAQY8S215SvQv
Y5BCc4nspwWf632pLU8K5kY7uMjT8e5Zo01oDiapEbMUTt/mZmn/lIuRKtGOqkB7qwrtsuqQyYky
fXFow6xy7cTyfzxZ2p0Ft4U7gHZsWVi34n70tzZmLoGpa9TuLnIEPj3t92pJpSeBfUteOoHFsf/e
am/YRPEv+atTTGM95rFGu8hi7ScT2llmq/Sc5xospF1nIfYzRpsx84PlqdPOtKER9CtwC5qY1iYF
djBGtEUkUE8vEVDLwqaHzy3MHHNVmHz38TAzL223vFdGym5LsMkjUHf1y5oYpDEJzrDRQTYBVaKd
dYP22JkohEwDiCb7+mHChofiHT8eOUHan9dqp16qPXu0eYgn0z4+tpy1X+PsG7XHz2qfuGilzz7m
v/7HBaj9gMh2UcJgETS0VzDBSdEbuAcX7SOkazbcuKs/MZBJHl3MhmwA7THU/kO0TeY7/j9g/tqd
OIzW39IsilMa2u8GogN/BcEi3kQJdMsgNtMdwZr4qqd6W2J+NLQL0tF+SOrXeBdjkXS0VxJdBfs+
9kmlfZSMzlHla29ljcmy1m7LiGBtU/svhSnjrdOkmJM1g2WknV4yI3LjodzaGDhLhZMz5FGBTkR2
mBg+EY3a8Qlvg4Q+GxeowA5qKHyhlXaIctKybPGM4uq0bsy3bYAVOEoL7S2Ntcs0SvCbpj/W0+A8
aCdqJb8yJ5zAUsz1hbYC7wyl3spbtEAIK+uMpXXR3lYaCmz+2u9q4URwtQN21F5YNrJbWeGOzRCj
amVUgW0W7kLy1GknbaZR8Sr6Gt30mA8q33UVIYrAeLd+997nXXb0Wp+6lfB6e4RtPNdgIDCLkGg+
LwwEQRoExkR8R8eWkBrEhzvVESLpWxsYyAZ0Lq3xaS/d51DVLcUaLpYokvk6dr5dg4CPgHk8sQ5F
yYxbq1hSe37otfc4Tl4VVuR6uFjamcycD4qZditXacHwqFHNQ2VxM8k8DyKoR+ZG3ozH1GEu1P0i
DBQ0uRFCc9POec1hET1ixilCXjtSN8CvHGjGkk1CwJFvm92zWMA8RJE7nHkvO/B00GiFa9c7KH+j
G/TaMf8pHAYjTiqbk4nTQhOCROtx8QjIYSSQiaTTgRRAD+wAQTqwEzcjTXfgNJOzyeJpoLPAbQ0u
PINKD500WnL8i9knLC6W77isnGFUm8y7wZU65rOBoKBZh8RONdTWdnFisPkq3Om5ngY01T1NVmJD
CmhCMJruGds+N2GGwGL4TrPglOYJ+twIKJZN+hUtRP650PiM4+48kYiZNtgR8hz5WIs3bk34yvPY
M+Bjbp9vl6WGmlz53rUpoCkwtNqaCDppkSFN19O4Qx2igQmJTuJyk2NbI9ib6agzHM9zFr8bUuzH
4mKGlYck2zzh/LSxvADSnpwOWSbNY1A72NP5ke1gK/tRvWCBqef4Nslhh1f4lGTlQ5YMSOUNh4ne
LJ9APp5KxNMQwMaNMQjnrvUJQHLNZd5wexb3FR6x2PWrx9pt6csRTPnbbvHQJa67hw/g7JeUwAxs
Te5aaPGs7Tb9NUBvlVPFT30xHdMBvElWq3uJcEdnjC4737Gi+wlzfQljiIBMyY9FGg7o6+Xo2zNX
i8l8dkb2SY49MDRuHK8sAtjHvje2jacOSD9bBK2ZefIc95jjuL/3SL6DGxd++J21UvkGzqJABGOU
z85QbRbCBdYSiAwcGKu9LH3TXoqAgUs6W7+RGFFqtqDEe2f4CGLVr2oZxSffqj7DNmg3XU+tlyF3
xYwyZnBGahiOw7PJFfJc0uQ4ll7+K8IFT99i/ED/REe9KhviAjm6GGJ+xCi37oDtQo5xB2ZyUfTw
8wufP99WKr4D/lu3Lrh69qMjzAXvvgjucpx42ymLjE1CSPCBILJ1j9Jry6VhfkuW8oNjYDfl5fQq
hDgFVGXnMVNcBU2XpIjyqbLRgqjJuoaMEFOErfdo4u0VBkbnEtg0yP1lZHxMTvrOGJNTn0X51aAF
seNsPszdoNsM4J8WFeu0hQhIby1Kqgis1mIrBeRT163oKUVYM5BAWjRf0UkufjPtpzZ6DnrT3TCU
NZ5s0RNZNQ3NfsTdcJOEmtC5DVH+C7s8iDbF0qZH9fZSb8eUDQJJ34fVihElhw4OLc1ZG7Xl3URs
9d3U0blLFwJfjLHr77wFJ9AwxaT8jSeFaY8Y2+6aZc73MNveJTOBrNLdKzYGaHOTIRcNfAMUdJ9+
5HXTPrTcuz1nyW92xnQmHzq880F6nd8c5R3xnMlflmBK5cIy9yjcjgS+xI95ccmEOV1TMsbCOQmP
WUrWBhk30V3RStqwQrs5jEyyh9AdCEItuBtVvx1mMZ3Jk0CMgliTEfNy3y3GciKy8snvi2rvWUG+
M72MaNC4ClaD28KuJgUVaaKzb+J4V2JSPUZEIusd2IqtZzssJUhUxl5+obqdnak/zHlufhF5x8yS
ZJNUy292Tl556Ic8Klqqg8NhjIHbtqF10LZFq58AuCsOA5a0Z/gckk+j3QitLGsrHmMgPRQ6sjHv
fDMglMATRwvn2e3nF7R1Hx7pXWx5ato02EroJPNlLEbvUBspffRkORUiVuTNt1fkQfOZOzstquDL
XiqkEE5L9UXS9zlxUQuVoBDnzH2YKobMC5ipbPC/8r4zALE0r53EU8oF7eo6ucTXP0yoktxsHyfB
J3lv9q+s/63Ib4VJlr11uN9Q87N8bABH7xPyGuU686eVYV00wcekQjEMdqlr2yG7S1uALiLAksmg
WxQ03S1FyaK8fLrP/No9aVfS0iTZvRE55TbOuf6aWUcwLaDM1OWjNiYq36Rx95VPRSRFfJmpmtdG
0wB2sOjV9TfRw+zH3HIs5EdutzgDo54AZ/Nb9Qta0SLmTlAcOzeD5k3JiP9MMmAmyjy+Fi2qC6C4
IUmgpEekqtsbMS0tVxKQN3vdHidavp7SvwTr7O1iTjfUTO22Yg8sUbM7XKpJ4kq2zN1/ubWEZp6b
f0mk2xvjsxqjWziiYfK0h2bA7G9USXTrG9e4jkakLpMIERKSmy74hlfkWdIBFUCcEvMgDO+zMV0D
SyJZfyYC2t6vPn+6NAi9hotK6xsqg/lAooNHQWldAxXFcBffDLNFphqABS1F9xFSUzaK/ZtVUBDL
UWNxUzgS0gRyAllbXmh8+Dkt5QWrOfZnn9Pasl10fi1uGPD1kIebBIqC9+yETXRiJEfpmwl63k7o
37sgpWhhwePqmG65ya4kVHyDiJOeKNP6JmzMTY5PbFdGbnGJStiLsZ0f6xyDd9c00y0e2XtQlxG1
hf6ECCMSBYgIPVoTkcq09iA3hkV2rGpGUnVqRtusGsksBa/pGaheUaHdqgoMck16SJUP9dqow/cl
RHJWRwJcPonyPJztYDCotwv8L2H7KtP4G8w1qk3lElzHVRchgb59QD9TrXcHdEYDTsHE99J5pDHQ
bhMYfpAz/g7O+N43R8Pynwi54yh35icYvmCKVPgl0O7KiQ4LncxqY6b8PjkOl7Fdjlk2nC0019G1
M1zQhjp9YfRnpCFEaV5R7Y/7gNR1rc7gJIgow3rH/IgqfsSKWAdaKUA5QyLVStIMeS4W3zKa0Ngb
gcTAa13PQfJkjQw8SGHqhoAs9GRCmKQdgPlIp7Jp24cx2Q399BgHze+s9/7kyfgWSXQIKkZP3wF2
LRGiaRqJn19j06M74NvWuiAxtAcQR+QJ+5G1fBNvsCcU8G+YEOmD+OHNROdGAum92Q53gSktdp/4
cQiXdFuPxbgfIZ2Bn2PBlIRhhRDriSfHjEJh6WKb2utnYA78WKUcURN7kqjBEF570ugfQ/21Kg3M
YybSjMN4jgoQlETQMnkI70cC0rddR500lom/krMhcZmszIg/LlHeg+knmwjoVXk05nqb2PVWxr0B
jYVhXTnJ7zEV3C+q5WQsmUSQnXpbGLbnwk1eAncs6GAzFfKNrDh1AGwB49PKJmR140gupY2M8mNq
j4IZev3egJIyIVp3SR1tpzCBCE1ia0kvAtAid7pEVRv2SDhw9k6SUFNNT8SGTgF2KWdWAxeAFGFi
alB+UT7lPrEhadVfWuuvW+CxRW1kbqy8gVOZRNc8jb49HTqXKfHVlRL9io8N1Mv5jAaXRnyA6m5U
85MZJYLXzXnqmgKBMqegXZJ7wE1Cx2Z5bJVBeS3957zJXkXMW2brVdB78fdohajObITEtEom1g9d
RrpRHU0G9kdwPt/uHD8jo8X+MmG37acCWWx9ZSL3G3iTuWnrPieilslPT8JU6z6hCM6P4Q9dv8g+
8Vo9+k1gHtL2g+4HNHFEzeDs0gl9HOSX2LTIgk1MwPzF1YZ9qkC2HBzyoNcOVgrkuNYbgAwc0AsX
qqhobwZN3Q32XMy9vpWs7IgOjC+MqzLH+0oTwyXV0XY2aC/bDLUDbiJrPlt4Qhyok2keOuj7c/Q+
4/ddB6Hu3wwT0yslic5ayDrOu32vIj7LFDUfo5U7GoPbKhBgomJ4hoKDY017iwHVSoTui58kX1Nd
sMiK+uSP1LysyWtodF9GWDxL/fGV5Iy2U99eO+8vMbxEfU5+vvXROSqx1OvCwjKUgymsVUPTKmQn
c8lNqRxxWULGlaaEltUW5kbWD9HUVs/u6F0WeJFLkJPHGQAOCz8M2zPv6prmM+qAYD826mLknjxb
dMdyh7iuMj8NeZlQtGELzNPkmlXRCSWg2JhWCRXUyqotFyPMKdUudHg9hOmaB5Rya1Myv8UN0W65
SW+NRCHepyiSqLaswFjnvdjXTRlthewQJEKeKFLcvtjuQWuE7rIh2+KbThpDnL89WR85gqVd1/tI
QirvscBdsJY0RFZuJ3ctSpSta/J2VE2+nSPmXqyTYod9Z1VT9q6YOSCBaSzyyLx2NY0V0nQ7fke+
q+DPcc83I+9hnCUxraQMplOlmxOgfCfYQXmcoFit6BMUDbOxmBXeB4jCwrY7RxXTkrn1iTv2eNLU
1lx/OlDzjjqoGVYRlpGNs3DO0jJc97YpDpgTm7VpE6MVEv2MvBIxR9FpyjQhaZNPVIfTGa99zV7P
2DHdC19YOw7C+uQVjzFzol3cJOi7zOSF2bcWiWDtAZM0rWoraGHUxS4iR+9xCIoD8h7a+JKTzyG7
CucdNnT1rYTh0iqLbuOkvngU5iZlA4TyjLw1SgCo1iEd1MpD+aEXTZP3v61y3JO1GRQIia1k1rL9
cKGdpx7qiCNyqcFDOvBSJttP98vYT4i6HagQdF07q9mq4Oz2ynuAK8cpRbptWvZIzj1jpuYiRdvv
EsHse6vy+rPzeudGubqbSyGohAW6K3zFlVeh6saavvfLdi8Dg7QCLB9IUe+ywf4waI3vB4rSVRpM
Gx+31zyUR/QkT6PHjPgnoG0m0ArgREW54/in1HRfyfH4NKpmh1dn4NWpf/kqfAEj4xwdy/nVi+A2
EQO19vVy/3md9XsNeVitXdEMu97T9W00r5htt+CQ9wlXKX25pd2JUY0YOfFGCfqh4virMZPvZeJk
z0Eeb5KXJegvupNJMeVhLQJtuVYLZ6ggcRF6xlIHuBZbpIz0mqivoUG2PHVJZkRB9NxUj++T5SPp
AkAbjqNLZyYics4xn7iPErNqFRukvNE26PnwCe840Zv6MArOX1cxuQumyUdjtBS7AsVBMHQfZTi9
TwrHRV2Ff+ywx3DhMG2IKr7lmvnbqq/rPa9JsEEPUc2KEFWs9nIBnDiPWJLgQkAPcKl6e+AIEdHt
axHzWnc1Gv4szRmV4z2E84PtjlTz24g9t+Yc6iZUxU0f877xRyDw+WuzNp9/agKmtESi6KtrE3Cs
cKemaBP8VZlg/ckOTy6qC8sneieifRNlrMPUMB4ni7I3QALeFd60p3lP5n2DbnTxiFHxTY9jIeNp
RQzmVk6G9WA7/CFqwNy3vRsh05j3P6dyqWbCYBrIGDNSjqUI9xhOk7VVOs+GX17QA1FaCvJzqHwr
hjo/p2OUD/S4PYp9mtxia9nNZ+srPle2h5xCDxDHaZ4IvDER6MRx/h2HimOQUnGI2Yys1vyEiLC3
0F0EvYPJj1HIz8NwwvCbS+nPuWwkjWSRbwLAMNvItxlsU6KVPgQMpoXHlNQzlWoZ8rQ0a0NM77Yx
XsyeMIPEzDa9GIxL6rIfLS32Xl3rGmwfqp6RUbEvNYn57k0c8r2ymT1wQ68Ok4c/JvQiY/dzI7eH
LrzrMuv68xVSIngAFLqg2nGCTO0O9LFYQVeHlblzbJ2u1HXrfq5PYU0qjGHxb4ZifJ5Jdfh3nTfD
XQzEUh1p2aLKlCgSRbnz64oPheTFtVX1j+lS3Ejd+kZ1DWwlN469oqMCE4hDh5E0tniiKQm5gwJC
zhAmuFUzEl1KhZnMy/vSmAwTmvI8UkRuRES3Iy6OtY/rO3ZYEi3JprteHBNOZiYQ7PLIzbj4q5Ze
J4/H1VUd3nNiYN2UM6RESGhK4wqY+tuw2JxIXKEbajFsNnCPYefEBSRrifaSPW79U+KlpnmEmon1
H7E3EGV0Ik7KELBBr+cUoNwKkzTRdE3pi64OhwOMAII7QTDW/h62roiGnhTA6T2t8Jvgtt8OLiu1
cx/8YALmg1iU+6qxaU1uDx03gqKJyFoquj2CkG9X1HIdvHjR8h4pypA8ZKOao+ARu+tVwR7p+5I8
dRR5k02d3Tu67A+Zq0Ith7r7moBsSn26BUTTCd94cmrqdkNQugjFsxGpf7awSXYjNS7MJ7VGp00b
0Xlkddx3IF22NmYkTubjXNHMR3G3aQFHILdC7E9RuDNLv9wYSc6AL5CPtchcffmd2BiT4EZWgl94
2TFP08/I6k8Mnd/Lilo+GsH4lELtIiMG4joRzcTu6AtehK65pSPE3IEO/KZxPkjdU0y0VsM80D1t
KMgNP/k2SGFqJKsgpKj9WV/kVa7odJwB22JDwOFDh22rl4SgbgTWN720Cbpy1yekrLvDy8Z7EvR8
yB3PbbA5TGNiKJET0pNohkOuvK82pbJexu5mjrqdpHhpsyr+/jlha4OnwOQdqoTQdfVUw0kZli9Z
kb3AHoqokPIQixxk5qcgH6jTKx4vOkKuewWbItytbxo1IASwwlcDx2XRMq4eSgQxs8tx5vM2rKeS
nWaAyLjC524w1Fpz7vL8yDIl2sneefGAoy33OSP0TbNJAQrAbEXbbTkUmRKthUO6ny6KuzS+L2ty
S8Yu/5vTZ0XwCWocSDcHWoATxAdAt2KGkbvzexXIc+i697VNed5ISQoAkyNQ8hQe/PawuM3W8ePn
WBSYFPp3MBR3IUBGjXD7UwSE/xGUSMeb4WEeTaeEt417w4DelOIKVEu7dfN8ZyhANIitAMfRRt6W
kJJcomNWo8d0wBwLGvM46uZheZnIRyZt9ZLm+S/RmXTMC0aZKPOm50Dcx4Mg75GNcDtG6pcMeBvh
hCImxUB1EGm65SX6KogZWTUp+QYFPrNiZjUFozj3Xfa0uLxWQwwPikwX799X1pSrJH0YH332mN7X
0/KSQ5ZbLTWHcxXOuIphTqw5KwCVABgNsY456QC/HvfjdupNIN6TY1+xYnNqciNmsb7loqS5OxJ5
r1wxHAw1mPdRTcpWurz6wg42DVMu7JBcp81KnVlV/64/pM9zR/9IAtHfxjmz+6VIb5H/J6tJ8MM6
VUYhYR9Jzdgpr1mOU4ULiHAI3GGtMjaZ2fClKdv9HPMhjKH/isZg4gCYn0Sj57+z3C1LMpAc8GyO
3G5zv+AZth0cowHeVO38rf0ohUTB3hTbvwH0sbiw8dE9O8YxvHO76p8xoASPIQUWsdpfP4cUjQM+
0n4uaLpKBsW0pVxkAA14NDl+tb40D1NpUuub8g9CrwvLud8BG1mlTk8rLDZIdxqbDfI+qgiXKxN0
dMY0pFjssQS/VLFhsY/Y9rbl0rWOpT8d46blnasqdJ+Waz2RcsCF04JqG2EVis2aoSvnUtPn/t4w
8v7cE+kDCb65RhY7GSqt/dQ08UWGM7u9zaEvpetuabsFZDUQ+OCPHPMZIbUMpvJo1zW0ekbRMBJP
MFZOk4S/ZvvWlnFvem9zIyRraf//2ZxFF3fz81z9+dc/fn3n9BR5uZr4q/u/GZsWVnZbOvJ/xnMW
cdU3/+8/9m86Z+D+U1JVm47vCtvSJMz/pHMG9j9hbMpAeExZA8+X4r/pnOKfHr0uO+ClsR02Tfu/
6Jy2808fj4bgb3SEFziO97+hc1KH81eRzDBHZXH8/tc/fNcPPItOuGWbXA6klD6///WL0NGo/dc/
rP8j6raoDDMNDj2dXE6ShpQHeWzH7pW4pPtNQNTUrF+saO0m/e9yfrFCoO/tlP2lqaQOg92LA6kA
z538Axm/Nj5S8s93ScPGFmBxaCEUmfm0iZhfUoRTC5B3+BQnqKwcC5du8RYa1bPtQ332pBZXxUdZ
2D7tOpOIwdbaqxoiM9KbjTNEV2vJGOt18UYM1hODaxoIJqYyYrPQ3aXxSbnfWaM7gKl6AIuAXPOw
UCKeZWd9Qy5ByWkGJD3ipiHBIFvorjkkH9I2a5sQIZpw9pxnagcj/9TE43a2862cJ/MwB3NxIqzv
NFgQKZNJ/RYGWfNuUV8pUddFZ55CWN87UmWtTeICJU+y9pZ8LA6klcVnwMbt7BfCwGoLmLufl3uk
QCfoV9eCIHQSWc8ZY6C5qAGQpPSaKorX1pJcx8vWehLA0AvrIqr4YSgsAMpxc8dtY60qWB3EFWUb
3sA1UHokqEjGmh443Vzbf1MPKTeTnY54QQg+Q4+TGNoWpvmJaTX1qcudlhCajnsjCUBtb+16t4bB
Xk1fVd4F9ILNV49Z4xZTQ/TuBPulefbDXt2oYMgEA2VpZ2z2tKCeA6SMVQQ7RrK17iZiXlY6BAsq
Tk0LxoifarwMtG6a3RjXE2mePbVRisawE4NPiYEic7njamSdu4YBhtdHKPaC5+Fah8E7Cae/F2pk
+5K7CQLsdJeL6Wrpz01xUlM6xHZ84ZxACMrQnRDzMvsVlC1zwvJ7yhigbPxp2XkV+adQcFet47ab
wp3/CkZFjv2HmXJ4ClquWTBgYJNbQAAZlqE1A5TF00/q8pQynVw1rcdkrCLJIRwEXZU4uKNiPdS5
8YKiAe+IhU08FtN67KsXEAlvrtcQMu3G7WY00jdCxnjugp4nEFqgfAdI6kBmsrcqHl+HaTwautEj
oxdOpUtEdidvJBmc0Wlx6psXIw3x8/sCsdFUPSPJHFemshZOxfArJaBiVUGKgZUTcQblq95HHJ85
nkvpqrxznlYXl/wfPB8O8XmCUAwLHz5KT6soHnDEJiW8QiMMmY3YFYaSxU3whxZaO0Z8qYP2TCES
QuE75B/obq4+F9HxZQwr+2y7drgvegUFapw2s03/YVfyqTEiJpFmH1sJagDJNWUYKbXRNidyfIqU
4ZxnOTwA/ENGibVqNw/ZpoOnuSspQSt3fEpJ+YGLsdIUmxXD73u8OqhgvXYvIs7PqNNuVBpyUAEN
rDcp1cnoccrS/Tzy5w8REW2whbAx6RGE8IFsqxRPou+c+/osrdo6Ske92eanaVreIW1MMpJS/V1X
yYPlRN81iIJN7DB7LfrJ3U8BF2jRv2WJg9B77K9Lw+XBsQjvxhEa2PnBq17rBkQcAtW9SCcyO8Gw
RkORk8yoYBHqL0MPWTAEYgQDMtuWc2gdW/MqZjYzNdK2Bs+N8nAUryFIOokgyycgdR0lKOF9tJm0
EzqMeZlJ6Ek4QAeJgbyVIRlSmZq+R9f3N0rZxiqxp9U8WP4BpfUGAQLJKkgazxBfa3s4Z0ALhd0d
Zid8ZkZ1ChGyUjR3B9+V50Uc2jZ9KMmPwwFH2kRThc+dibNp6h3y18PplcW26orhzpu8+7Lq3rIC
Tb/MnWOSF3d+Wj7zHGmVBEYI0kftTOtP7QoaHFzBy4b6fzB9/4jHwqJfiujBE48+Sk3c09c4SOZT
MaCBTn2qRrCc58pW9DJKNT4FOoNMBF/hj7kPnvQ1idDBMvWr7pYgka8BKk/kXhcgKQrtqZXeE4M0
m6ugdIibsBFbm3I4IZYZTqB00mMywmCPHepStLJmoqwzZkSDbiRhbFZuejgLFLYbobGpo5/yCUJi
UEsa35GE9osgZbkTGVNgMlElzCklLg5PeVllMoy5IXVsIvDcTzjc7ZPtKt0NKtv7ciH4N6DIXEF7
bAoShxS7sg+eOjUPjQ8MNW2anJ2OdnBrEKOSP1lWc/SS5II+8yUlO9b127PCFSiNfME8z2SCGwfz
yOyo4yIRukHS7Te4J2lJM5JEA1b8GhTIGgfnzT5o/I/amLojRhdMHRhTV3WNSDv2anuL1+nvTAYq
oiymrTS3e4Ea3yUk4KsVyaHiTAsdu1wvWnRCgulXZ1K3M8chFySN1k3l/akY4GlQx7wBMQ4fsJnO
ESAr5M++s8Uobq6daLaQnFVHJkXh2wy44tgQm7qB9xu+oR1r1or9qI2ci1d9WnkaXsCDcgWAPIj8
uvgi26v862OUb4bv2R7kY8C+sF0sq9j++C6TZhR30H6zfRYlxB1mWbGf/PJFJp21tStDrht7wRvT
YQ0zAiINmig/O3XCk3JYz2bC2eoSRvVkQKwIDUAikU9gbd7ZuicS4vGw+mDjjn54NkgrhoqU8iap
Bu5qbj3jIiTcFpjYyuwIeK3c5QDIkFKootWP8RIAh2+xRkHTbSaLqd0PAytFdrR4t6z1+3US6WyI
pXtwzOjIfkTbTaKdtCXwDo+ecV7KP9mLdAFTBxpz6HjfqKFoXIEJIj8tPxVyuDcZcgei2ip8AAjZ
aQAU+BWH9jMxpgOeO/RghBIFHhg9lW48Jka6l0UWsu8qJKDGb8UHVE+sBYXVJzX6gYwt6zb9B3vn
tSQ3enXZV5kXQAe8uUV6703VDSLLwXuPp58FtmbEliZao/s/QmKILLKUlQngO2bvtdF22UUOebeb
wy1zfZ+noXsoBHIBsXXMGpjNYh4dHFV4jB+xphSbVuJzy9QrOevsab1AnYFX+pJBUtMJYrFfDaKP
pSpeVSCp0b4xOU0hjw/BTGS/AY/pRSbOjpHiXPDTL6HQTgrqUU3nXsHezVA4k94qFHAolmYCYkp4
vw1XWQeWKatZVrll0zGV6iAw182eOkklI4OlKUHa36Lbb7qyfBZFhQqRp9OAko3HD0pQFmMa3kNT
2SKPRuyhogqj1plmhXYUu+pJyfJZuXnOfq1e+Yi+9pUkxHNLZnXhYDNCa1NuK+yAmpT8JJryhUxy
FjScKDLYItdDTMag1cMHFyuols3AhftE8pfUb6UATCXpIRSMohkz48NqEgg78Ov9JHMp9jo93cbJ
SXXlmVd34s4zqsPgGhC6cSBHYvNyxJrnGky6JEVxxySDYqPxltE4HIqTYqfqVDrs2IDEHPWAWWmQ
1mfYzg3Ftncc0k1di8mkYllEGnbKNQIp0+W91AIOfCPkMRwq7B2YJOEhJSWJ3cmsFBhl6LKxYjn4
hrTPmKda8+Fb1A6E4o1W/CmpjPNsyK4MtBkADeywTZOtorDGRjRLs+ZDjyppStgbP2Lez7N9bIp0
/QqsLzU/qE3YLYHn3ZNMREHId2jYsVHFQIgymPAUFTD9PNvUEneqJFEdS52OvVc7Do3UTUWFW0kP
J3KEsA0EjI1lgX0/R66IzmMauD+gqiWi/GagiuO5NnoKBiXaxyVrwkJmpK/77WeVedfEofqIheFo
yCTbIgtY82UigwLzENTsmNlxyOdMWiVK1u0siaoop1KapsoYphwI4qLyk4XWOe3atXgJqTDEazQZ
ON/UZty/mawPGchFVoJZpCXbqoU/TG3H8xmuzyAP+QdoiQ1J5gw78wZovUkNOjSRdEktDeU3zMfA
KHdhOmjnMFlZUYhtj1SnQ0ki72gWQlgjTMrGXTWayklAmCTWNOzQDa7vks1A1Rorh5SrDol6Rzlh
6VDGsKsZjLd1+Fw+7hjtGTjLuN6H7T0I9kW/l2HBups8ftTKyShOc6Na6H25y8IaRxUKeurLDSz7
pt80SvkOBF88W4RC9VBu67OKzNc4GtpNVdehTKs19DZb2hWvFLTWvpHPLfsPnLqU7G9eOs+ji+du
EGGiPLS2ib6TjHVEVBHZX24ZQYVDfiK/NeJj4OWbPDodINVaeu3JJij3Ybd1vl2VRzlJ8luwUeBr
Kh4noS01V9N7i/orSAvL2ubtnrR5TGx+9i05hwIAm8OTfi5qG7Pam8ZJNOZ+de6slVQtkwrm7hlD
eMHOSdWObbCP3ZVSASyPUY4tSirxAbDdsSWwKVugz1lFxCqYG47jNjt7+joJoegtcPUpPA6tU6fP
ZP5pX1BWUD/F+XmuiXuF8AJto8uHQn6IxDTfRxYGBQplL3pJ6zoUJ59yYc83htOViEdLmUoZd+OM
/3gDUhTbYawG1XuGXxxysccjmedfCnxvzgoMET8VxJ4galSH3DiZt0ydjY9ohSMjenYCnin0Lqca
1TfOjWxBIChnj6Ohkz9pxHq6677aV+LGlQgVXiT5LhZXKty9GmfHnNxdnfxheJb1km9eU+0JXG+b
Wp8W0pyTxK4a8PmzXORxOzGCBViNGjpTAZJg/quNnpIvEJaoWtiWyGvP3PgIG/uFH+78mMprq2pz
L+O4OdXIOG9ZnSDJf5/UwRxBrDLmXq8J2psU3S7BFqMf2ZeU2lrqLl4xDRBNWNXObZgN3JGoaOGW
5ye6LjVbm9GzdDY5yPeJ0u5ia550c4UVmEiNbWuvoJ2RwsYWJtSfJFZOqXlyg2TsKY8bhCIejLRs
FoVAeA+AGJXwqAUkcBxNbjbB1tupm8PC2VzT9/A8ohaNqVhs9HQlpytFPVbZzkMgJUwYNk+i2J6A
iMzomL11X+9r+SYlryiYev5eyZcS4bHFMxMOVrZDyQ4tDY9pZq0ld9mE7OE3erYI4nndreatsK+H
VQFFrXxaGC0A6lWsDqfYlCkLMMWDmZqK3rwhGTRbosKMtImGPfgADgp96ZRVlSWsgJeVwRpxAdgQ
L5rmCr8ulA7AFLmMa9itRTsLojUyfUbYWYPNc8onC9xCp3jFxagssNiT7Kbr0z7dxNkecq+fLyLt
OGVww1/FXiGC3MCo5AIhYwM/r/IpC2vwLLPamceMnDIujXVXzUjdlKMl3dM0kjcRlEJS7tolKXLY
ijzYeTwmCT+LRgXFjK0mFm6Ib0Ah+E5cUpR/dKNgaqpki64TnTrcOkCKyjXk4yNXFPO4BDIaf/40
ribkWLfD1IL48sLpkXKdUY6RSYZYYGFS7fnQru2App+1O/cX4yJ9Aq+tPRGnKGcTM5pOaeWV9FXc
HLax9SyubIR0XCpQZKi4/Aqrkl29a8YshjoDjh2lkzMRFDv1bF2Y0OwX7rXwf7rqnZ2YHZ2GCIMD
a9qdXk5YxhAkEKGzbmYGPh0SVs1p6HP3IPqm35ik8gz9tBfNRIjIpg2A31YvPVssFveyLb2Sdy+Y
Oi/Aj37ZcSxNJURCNstT6wctfAeBF2lZNHMOwjeLFIBAjIVYV2F5DxBz0q5/GS/CJ6kTg3adABxs
X6q1gDvZ6JOJHr9DLhKqOrVTlo3ssLVJVyRfUL3SaasOawRf5zp2KELdH5fHZMN8Km7ko1z5Av5Q
8+SG7kKMW1aFAeI9sroeAZKPJuhWBhYnt++QsonZhzKcYuqaVHJOYsUZgIS7+o61d00UZn0IBsQR
pg43uRkkPfsD55DE8XdFdaPjwCJ2hP1rXKxL5vmztqsfGjZiJmGgZlNxbagw3rqQ/C+2urkV9dQq
aTxh/fmlYisu4LZrYBbsSgPpqyjuxdTxZfosZsFPSwqn/K4beMvSNDuGNS0aQiO2ij1sl+ESkeFR
K961JOcQb2/h29B03uLxR6iJG7BioZ20uXbQfWmm6zF5g0K0E8UKmvmmXxDHqdp1T+NepocoQStS
kbprZ8gigraCLiNBTXM7Z1bigxdaNBQiWUdg4zD9wVnjxjL3koy8ISYyxOFxAxX4PU6jm2PxiNOM
d5STE8YuBtADKvZhFhl5Pcd0ky5axgUi+oNdHAA2y2SCUKU0DbH5Q+vLJfXBWJksk5Ffndlm1XLI
Kj45vvIzJ2yJTiU4g4VCG5uqENf9R7J1sruAhZ9BZjDXBUSFeZpOROBrQEM+TbeeQ5w37chH7+yY
lKqGhZ+RfZEusmeNKIL8Wl0ATRyThzWqUORBkGEPHe94LBCCV8C3Uzk1Lf+NuUrADS4ZBTsj84y6
Yel110J8ypCKYM9j64m3QDV54wgZVLAnKJ9VrM2UEIJhjROyi/uayVx+hO/zVaXbkgzgbpwdB+Kw
sBR5Hxlst5IaVBAymVQ9uKFzUDxokUwd2LlC/+xy+cV/H3GRwRHkaB1Gb3EAj8NCrGu5F3fcfsnd
exQLixYcmQxQZiMAyzFCE1BRxB3oxMv/WQf9F+sgss3+Jq3tm4Vv9Or/ktX2jz0S//AfCyH5D0MT
acdJZJMVUdX5yp9xbab1B9GFOrsYC7P/n1/5P3Ft+h+ibpDxZhmmrrA5YVfEoPpXkptGkhstsEVC
ACk+hmX8NwshQ/2XtDbUTQT8KZrIRkrlm6n/sg+qEeObWmzoy062rkXkB5R5jYQJCc8g6x1tJYc+
Z3GV/2RNDSDGrNxjn0lg8+BHOHCs5IaMHTUthgnk5ILMa9QuriU1hPZU3lxBNbarQ9/cDY3yXigi
kHsgR2SQbX2/x2VV9td6iLR9PlAQOlgNWLhjGuGtpA/x2zesG+gjI9dYC4GmT8wMPltIAiqht0G8
MoaGI7m6tmHinlXR1w5NTaiSnmKwswbYjzAS0xQEa611xaEtCNJ0MIhTb8pXU48ScrN1dZMNif4o
nWSS1FU15eGTYbrOL5Yoe0ujLEG2BuQrwJEEENyBWRPMF9y97qCKknaUTFc/ugknxqB7d0yb5cbv
hHBR4WLYiQP4k7WCfAKuJDIYcQRp6Hhm50Yoi3sRPyDMOr+0f/02Z1VMYleCj2UEdlR1N9PdzsXd
3dRnSJihE8MwZjKNp6C0jqqnfPrmrIhS9TOtGTf3mP/ZG/QLidjnKbndMYEeKFBizvkm6sQfNSVa
rUZgZIrhlkCYGYkje3IKglVeE002KOqHmOkfmjN89aREqqFigx3AmBA+BA+uC37mJzCxcwWcZWV4
4qff03sYSoGYNN/nWeGu4LJCve/kJZ04/t3EPLdDF02G8GFVZ2cIpgGoXAOKCPMpYRlVijZBoE0i
VOfhAsLtNlHLkiQvMzgwYvAw5Ky1GAviEPj6ib9084veI8kjN/daVeMsKYH8q/okCYNgJjeltel1
D/R3ECKPdFnNmBlNNSbtHmMlBwQrO2PulOdnEXTGPfSGh8bSBkd2u8bAMUqXIFsJRfdjjBFCZGNA
ekE0U7QPIUHxLOjiCqLfzSz4gvnZK8RE9aJXzI0R9lhagLAyIVk5CqliuSKis8yqbQWlEsRQUq5i
SkJXn7mNMEDYdPxJaxXROk2YaftgltKiGVaVwHCistjgVTBBmGFsRI0tQEMwG0MoKQhqCmQ0kO1L
lkeNEceaQKoR2hxfWZETDXOqHpxjTrwBrp/ShGBG5nqsGcduUvlxfCb1GkFjJS1lXx7W6v/95Z+/
xfcXrlBrTlhoEwLYM+ix3RwDQJYrdARQ0s5yK5GJV2OBdnpK9J/BE9S3PHLFpdpZpMHmJ7lqtFPT
jH4nD1J220Gc8UtR3ipJFK+K2tkqQ54Q/ai8JL91v7mp55GviO9W6FGTZjJp2eUg2F5Hg05SJPoh
R2PEHeniLSxylCNG9R47rbLPNR5bTP26a0t8LCRGo3x1Ykx8QQW81YkvpcKKVMhakfQBL9pLKlk4
DUVtWFcP0nFyiDyWb5OV06xURrlMpov3CFLKu5Crn8RlFYcaWJuha+U5iGiRNE6BtTJAsOm0ql/m
hXnyiFy/QOb9DIS+XLKX/9EVPVGYJTEsdASqg5J9zbU1oVRZ6TxjXLVqMqVZww0Dy/IE5MZusIoa
DfwDIIsuC75JgdI2aYLvoqja9a/faXCXaRD70YHk6IAtjRzuR1QQ4bXQc0U+ZlIv2VEC/r21pLe6
sRgfZcoDQyBaUSnpFxUTY4Yw2leqS/E4LB0gneas00h2WEN09gCKw79a//r9P3/59WdYrqhDU8Nl
Q14Zx1/DdFEuKH9cpZzB8HWvhLXQSIAamPoQN3xUcPtfFAs2IAzYA7eCz56A+K1TrmK5ZCqMCzFX
9XmdWLfa73hkGVBKXEm+Ono7MVIjWpAjRS/Ye/FSGNCaq0lfb3pNRnpLEVz1cTsh5bxmn46h18p1
ZZFjaZvRyxZzbIhTlGXNGzQLqEpx9sqVtJ11RuCtoQx019rSj+T7MapofHXhFOk2T/z8xv0Rr+Iu
/mqqYqHA2t2IidyuOlnG49R328IVYGHd47Q4lV5j7C2r/hb62FgnFYHUwOsEdjFat2Qr1j+aJsTB
D8NCojRnLU0QnubO1KiWaFjYQMdvsuHLN/QCytqr3LkbGZe+akkPiJVbWdH+ojG2Y/j8c0XHhpAB
XJt3UYG+NlNWDo5/AT0jGSvSKpdHbK5Vsv5PmI5qJq2aRI0fcLp5KkbLXq2jiaJ+qn0GnDzn0E0y
IKMEUTtrKCQmQtYta8R+HgYdmQ1jsoBRi0AKoGvWgwnMD5twQhTrxNTpR2QIIUtN0rypJ1SQvznh
F6DbbUgEJSOkGOWrBS4/N514x6WGkd7IDxDdpLMfDdO8giBR8lSfCURwEtQgghH485e+hTo8lMYl
TrRLkOndrkzbbtcnBh7RAg0DIHTogzpAHEMUBbhwMKMaTESYQCq7r/LqiHLBZovpTxOn3/aIJ6io
22brmGlHjAnKkF9hE3xooCSEflu3bFLQLrI05nHd9/kPgFtcWNo4RLYKUimblH2zmGJWDZ6CmyGs
9jn9UO02vufPrSpfVeKgzprCPLSp2RA7wdQ12piRrEyFXhtLq+wV1No1LJnvsdskS4TlTJWQ590R
v1PhwwbalRxdjFIMKkrEv2DqrA6EbTL6YLSDUYp3L5WIiQswSmmKldCvodIPFVq9DLt8mbAWc+Ft
r2iZGvTjKoINHU2bpBjHIAwJGAl4mASOE0yCsC2nCo3m2iItUMpzxNz5Vpajk+WkExj0pJn74Ffk
WkJc2rszgUUWTXiwQOYeLDImYdATbUkY8JCRxdiPzn6nINSjd1D6ot1b4FFDpcIyhM4lUOeV0Us7
9v4vwbJKeBUgZCSnwYmaObsM5g85s9im9Z7JXxR/Q0J4IWDRgXkr5UTtTN0uSWcgloBNchBWCIcT
td2oAdmrnJVoXwfxKIw0Tg0j5LRt3HUlmr/WLRzQCZOWkAFMIDWQlOgB416eCKIWb5oyfZSN7MB8
B5aWekLBQhpvfmLue80bGA3hxvOGbJoYMBU9H8WQou7MtE8XuizNcF+9azhi2JaHbNmZN+ZJysee
sWxrpXZbDyoELMk7VaExYP/bFLJRQ+vv0CcwX8C8zIYyR99nMjSgx50GHt81Iv9sIaKAjbLcX0We
lcH+gIvFyuiuYGGWO0BoqDkPqVeNeHnjUTBjOHX1TLCKu9yWe73XSoI2GELkGFpQa1pzpdT9Dbff
W+aCqUCYvUo9T1gLxBxNyywH9DpQqQS9u9JKZZh0EG4mAwy1XWqGS1AU6AXctqCkHmCIFs5NKEc2
e+O56E0ZBin6UlbLbAElmNVpaVo8tWeQxdrJKE3OxyRgLc9lRs0GWKtI/fZgTa3EegiO+dBnPO9w
BVtvetQc2qiB9k+3y8Az1jVA4v0yCIdsJpnNnelujc+6uVDitjNJLuFHkrfmJ0h+S8nzZmopvWua
y3qoVyLmEIRlMeUYJoqgUW8DsUkSWn5DgOYiOls9ZZTdGeushelbesXSg2VhZ0MM2YfEqDDDOGph
R9Xxe9Ut7UCWjqAgdc3mlh1R8ZZ7MHfTkhRHIVK3+RDdC02cmaym0PQmd08NCnIvZ1Ea9Bdf1p/E
Q1QjZzSd/k+3/v/TraPR1f5WuXnxQzzYvws3//FP/mzSTfMPiwxZWdWQWqp/ajP/0aSbf4iSqMui
RJ76XzSb5h+SzB9gDVOJT0c6+s8W3fgDrKEsmoqh0vmrivlfteh/VWzS+6ujABRAgqmrIrJSott/
V2w6OMZJ35JlODx1NMXCsgWufwHPeUnvsukfCB89pS/rKd6bKyXCOqSyHV2gZQPPVnGeWcO2CRYh
hBt4iTzFrER8Y+53ILd1R2rhg4xxcmZNcbDzB13iIiv6XfhRQFNaZJ/E40186lHAaPf4Vd+tp3zP
Svkjj1bKNsdanXnVySPXg44EO+gV+zLwL1V6S5Xy7GltyKSrhhvDfK4Lq3ruK+gglDJfVlp4y6/N
XkXbZY9C+LOi9xszwQEE+xnmpb7Skr0l4EOJjc6zf5vUHP8UvP6vpI6P2NArlK0KH89vOth/f1fH
r/+ug4UIVflmLy2TCLuDU9bnSEsO8O4ksZv1iJXwBlL5n/XEmSLBJgVDgrwHrso0ko1gcdx6m341
JJ/DLr/El+zWPsqHNspZv3I5v9IA0ktq5KMfT3//yi3pP710JMa/v/RMV+OsQJSIhl3cBpq0LdU2
hETBQn9MAQ15gxMHWBXMo3TmntH71ovG6/dOGy+URgaVqR3AwbB6yS3yKZCQpqa+1QgAkmB8z+Uh
3ooafGguMQHbAo6KG7zdSckuoc3HqGlcir4IBkIT0CkQSjEVFP2jq/RqWmfwYB012uQiNGVImWRi
IkhZlIN/jkz11lQafUH/IWhJuhDGsROFw8or1GCWlmw9NMjNKyGF+Q4OZzfk3metjrKVPAQrp0XU
8m7SzHrWNb4SSDbBAPUJvQ9ndpwuel039rHWbJABxYhQuoWRI04A1xFGnY/jOoT6FAcfoWnKMwZv
H0YXsMmP6M86TUW3Gy/BVyY7JUL05tUtP47W/giFTiSmSLVFgMgCpMLk7AZHktaF8SMu+KzNL53P
vXp0j/xGyOVF3InJp7+RtgOoWBxI2YZkSLRuVcDoaGAbrLL2ckyUPFB+16ruBsQOC0eEn+DvMdSq
CS45Us8NW506uJ7ngVF/tqlIiZ1yHVag5GQvHZNK+oVXxXux0MVzoBq7WGfOLSes6gcNqcWQwrAI
CFyc9fj06FmzWSoHt/RECCs7wkf9HrvmWr9jW3m0Zrpg+Ssqb/S0Yr8lu/YVv8CUaLa4Rmj0VDHF
bJywX2JiwQAJTVIcvGvN0tWEqKDoZJ5oVrbJb+gIT5Wi/JQTUaoeaimeMva/0TSFc8oV1/CJ07Le
xrfJlbR1d/XerKf1GYL2s9pq5V3ju3JQd3lG9Qs14qLisLPUcJtIARAYrHjxgBnrTiTVpxCUj/IO
1UuzTbhYTauBQ/IrtnRUL2hMhUvhInC1Nso2PXs1aqc4iKESroVnzcMskDUWg8/mGRewCB0JKk9p
kbvRkA2v1PJssD6c2pGxlpCup7C2jEmr7JArk4SzV0G9a8NIuPW3QNvMHtDJJyOcsltXH92H9JG+
mxKLdVaNHloPyGn76ponF4GfNX75L0v9LKA85mfh2d7TF5HBuGzEsXTBpxqEKqb+tmsmriif/UFu
FphWDvTLlK+Of1LyZIFxFh5y+JaEFGrhpt6rRX9IjtmVeLhroFezMXwkexMOzskwF82Uxx3BTFmF
ZOGRe1Yz0Qlt3Q76S3PYxrdJLa5TrMt+A+Ffk5hqkGu6bYZtXojRlqHP0b2Ft+5R3upbfmqQUxXO
PF/DLNv3AYskqWNaKbOSw6rGnKMD27FwVVY/1kCOVFIYm48B/WMwkIsTHOrvse1BgJB5DsBDWijL
upZKizq5a8lOrm8JcZna3tibR+ZGHC83/70NhXTWketBxiprsbqdMs8Op/zjqnZ5EJXpK0ZIQgye
G8wG9OQq+14D9RLqojij91XQqqYtTlTYBlCrJu5WPFa58BIYOU4ES3uVGq+utrAUZAXM1ah+IfS+
igInqnr0b/FteCiP9DSU/dEQszf/HZDcctDBt+X4uEZ6otNfuEbDACkraIQD1edqKDcQJothkUUW
Deu7+15+t7cck1MgTMSKZSTqzVWKpYFG6zVUApziBbgeZGCxPhvx8MklELEgYV7DGKqzv0vfi5m/
Erm85X56bADC2RH+P8H5BgWytUAiRPIBPRRscVZiOgCYrRM46+Acs9buiRgJC/IoIk/BUD7OMe1g
k1vLSB0+6mt3j6/y07mYFx1oYqAzZXkvx1og+sgpDGIKhOLhjNUCnSBpmRQQzlhIUFBATn2Tohoc
ByJItzJJwAFtk5nP3Mj0KcIRYOWEVKfr4lzy/6M+1Vg5ya53cK/aST6gab6Qj7T1tCyaWvKbImfo
kXPvSaYsjO8EZYEmCd+m/TLK4t1qiKKNr8LJucQDikg021EENcqcey9ifu7dukm+5EvPxDS3g9b8
0c7VY7yMxmdPc8BOTVCcDQMWQCE5SJIaG2zadumz7PSjdJJwcw0tK/Inuwz2oaER2S4eI5Rp1s7l
RKqXZJKO4ag/TiJ/1awyyw/LyK79U7+UWn1EHT0RnV1yD+7QCl2mLVlA21b9dGk2j+H5KcMsPgZn
ohRHBeKY1cz7oB7wjoEEDO79QTo714i+t8znNJXqhJYwfJVhCbCQJbVzkQ/KLsvMq7JXj9Y5vuW3
8tZ27hOGG5freB5Jj/oWTRPu02rp38ZA4Pi9uJSgJQ+md6F5W3aPgb9TXJIiPkmbWgYDABng0nab
GcbMifopvIMvCrMrop5jA86p6IIP8WlehpO0d67Fw/SERY2QH/LqupTVuyUiampsfjYaf4MUEMQi
pq/a6twwNm7krJEpfvosh62TsAMfP+vKO/hY20ha9shn5VStpTB7qFiBuVjIX0aR4e6qDZB/1vvN
W0xmEJMVq+R/1ESiaiQ7qSlYegzckNADS6pY9W4Sw12M4XgBdVl2iy/5oYRS0N1Gbvlgl0fp3t3l
zprD+8YXqU1eyroVmHAUVvCWy+glCyNFhAbd+BCd4EDuHXMuHMNLpAdTJCbYEizFFodhFnwn3/KH
Sz4GCgbtLfkO3pN3K0uWfpCfNBzBqbZKTtmpyEdyBvTLTX5MzrEfbbuEx5HcCgXuX/iQBESH5jBs
vE7WmOIEy4EjtbfUG9xH526g/BP75oprZBaIJix+K4LVLT81rNAy2/Ztxl/v2FVxepF4Tqyj5GD/
yCvvwiDanbdG8KwbfuBYNhiUwHVhNIk3GSUiwrt4zsgbGWSfTEPFUqcCMbYF4w0/zlpbxs6KXBC/
ggA2HFvSSvCLpwdEorZi8VsF5KoUpLJHlsrAo2YpU8RLMebKD+iPG6lg4Vd8aJEBw7IlNTBXkmVq
SMZsiPxDRfQQQ2jg7I6cIwrGd4wzE+AOoGIm+T46DwXRTNKU87gzvtOIuRXjVWTK7VGpJdSlqnhj
QQRT0MpbNHdouaF9Tk2eUHPRBQ7RDA15KJUq2JrvhHCb+HR1c956UrnM3RwDBgMwLSnbJSplZFMV
DufEELcyexyhQvE1ph/ZyTh4TVvWSFEu7D1VB3UdqwCHkPYWRMjFEaboqgS826o1+psU5segYElD
Z88tZRkYAzBj+2K0dB3i3HOvA0ZUPShtL06UuwtEIIy7VWEWjcWC0UL2yIxwoojG2hLDc+2ghTuZ
JsThRkkwRil3kTgR4jkqViviXjX8OUriYxB0G6ss/VXa5j9quLb4aCg28ZJLfvATGTGLCBnwRsnq
YMuIhHikfhEkRjgljQxqj6Niy2fRaEdyw0KNTBq7ckbNWkLonw/ibvjWFYKf66SYFVp/NHsu3BiA
qmuMiY3ZcFZ9Kg4fr3EXOMakFOJLV3akXbZYsc38orlfrRDA3K+rdVnW4TRs1XT29z2SZI1N8T9t
jr/aO1OXaJ21cevOGv2vPRLgiTZIykFaDgf5FN/Fmql8aJXI2ZPXrvIhGKh403iWWlfx3J+aJ5o1
OViqp/TetemhmcoqgrFrco3PWN8d4KkV0tAMFGplQJ/QCSMeDs0TSnW6F3oG32p79O/+K/PLq2Z8
oEONBfVLNZufok1WptQs2zWiHUeRbLr2mGu705HZuC+FGbMnY7i+QLM8qu9uSjgOR1HImdSNh5M5
HlMEjx7yS3Xz3qNb+VDPPueZyLnWHZ2bIX9FyN/Cu/SJRWEeEO5QzmIGknZ8D671vQsy3OwWYjEb
blHt/1BmF3ZKyg1y7WlCFDbljfEj6x6J0/6KYqA+G9mXdw6PZEi+N7E5B4Mo/Xhxd7TSz+SHtNKv
dNuBeGiccJepGYkbtDZRNR5NC0tlhmqhXLLVVbL0VERWqvmKOQIifmDq3ItbwwAMR5vX4CyNVEdl
yHKhULKBDXR2dgSHwwO/Ec/i8VxQ5lhi0EKF7cFo3svh6FzKpAAT67jLkOBx1cfdhVELTdVWhIUe
1TjE8rrYicER9gq3X63wyKpIzYk55ca3sX+0D4fTz/AuYXwo+LPovX9Yb96tXGbreB5Oq5vI3ykf
yhEOnN1wqha37BbdzLNylHFAmde/v2Ll/0dT/5cLdtRp/DaPCNQoktNQk5ZChyLPrD1nXdrhypVt
REhP8zncI4dMUWgg0pu8BdC+IND50V8jWrjqnT2mR1OXQLYNbv/hlY23yr/dSoao4uEXVdXU9b++
MqkVSLwKO2mpXMJ7iCI8/qgpBLqjdhGlK5rb4bP9UYZkgr+AtZz67g2JnShv7CFE5yxFeI1ERJgV
RYJBsZA/uOX2f/8amcX9hxfJNPD3t0/wnbjhipSJP2yOViR/Q49nu4I4w07fFRqy6iNMt/gIcdr1
Jws9dFh9UHnc+3t29DelGOgLd28xdiavVgFe9fQj2R5v/3LfBSOMt4+X2Iyv1DaR305lCDTiTFqJ
p/Gut/z2kN/zV38X7GZuXfK7gM5PDJfWp/WsVlPjMjyV5/j16krhop7AUM3URncAUeXwQmYEsJ1l
9Kbn+IwmcJN1/VGfuOomEnV0ZIjqugIytVZjF16Vaj0zmYCo5zY4OdAz4423VQ4JBuB0nyIUFGqb
3IA3w1ZqzsGF5siVHYyPMkdcWUG9jNHo4JQ4ljzOlfojKEFeFi2AfrVkC4saFjAaXqV7ck+SUcfz
jK/DXbZW4BE3FhBNOz0GG5PkJ3prJbcuMQ5ZsAwpATCFTDSbrq8lgHB2eC3U7FG8pHt7NWISSjKi
g3Cn8oYGW8LHkC6ml2Ls892tsXMuKN/9ciUqxFC+ujvyAgYt6nqcr1Xkp+RbbRwejFMEej5GCgqj
hYFmlhAQxg3JKThlN5URxN9fWjJSq3+7/OFjaJKhSAYjXfGvV5YkqJ5EUI60bK12Zhy8q05dLP8E
X60CjJq4iqUmxvg3WI7hNW9B9CB/gh7G+0XYjB/B1TkWTFYuQYqrHdkzeamPv3+N2vga/vUW/f01
/suIOKy6xBNlV1lqWbqWdZhDkq08hg+sNWb9nvs/laTPM/EeDsqiW/1v9s4ryXLk2rJT6QmgGtIB
tD3jx9Vahv6BhUpo5dAYfS8ky0hWdj0W33+b0YIVmSFuArjux8/Ze21ZPPQvuHxgPcbiI5zaJ+ZL
zj0uLwazPav4HFhyinf+wL4VN/OQUZFQ4ELcsWlpZG/qR/dRfUhYvApkzc+Y5kfElDk81FKu/bJ6
Hg4BPa/h71rEz/7/IO64/EnP9k/+mbTbNYF6wnFYjKZO+b+skXHK9FVpS21TdPI5ONh3dDxtjblg
gu5PGeyKgzFx9OGmFR/t7LsZW8TCsjjbafogce9hxpjODFjn03XFMSJZK81rMp0sqr1yUDxjIZZy
Onf8VUFiTYvkL3foDy/9l3azXueM6PPO2JgdVQWmS8z8q2TQt+FemXgB5rKD515d7WdoRm/tM2zy
pZl91O4b4Zhv8Vv/IV5x81sExZ+AEsyJ6mED1IoZ3XJHXJo6XLbNdrha9/4FEx8AwB6fCmoLgStq
nLfa2jtHp9Z+sVAhw6hVruElucmT2XRnEkl3QBzwQvfBq5Ek7//+6TT+7LbxBkJhqDk4Cd1fajEY
4NAm0xC9EbwU9yV4rW6Y/meEsnAgq8/ynN1LOkuMAziwIS5Zg0Ujk6BejGn/nlnBNinEWRRmha5k
WeMMzUvlWRfroWmw43/YRbiPZfDj379qfeqi/3rH/vVV/7IhN51b5VrmmxvCbtfMrjlO0v1EsPdq
k+wqmgcQlGpJCh1qgsFBJUcvfl/sSM+gZT0vrvWj5OwZPSoP2iX/i3eC/id7MpdTtXgXaDqw5V8u
aQC9RtY5eDuPkybmkbf8W7yOOXo5VC4f+Xf8rXE29RidcFI1GKBGi+TuXxVKOc6y6TU5A2+YV5xx
TUwNvqa9e737ahO+9Bdzlj8bVvzhlf5yGdlLjTaxcnOTtNU3/4G4PXslTA1Gp7mUb/V3eG5NhM4K
58/HUbf+YvnW/uw2ThdJ1R04/Pr/U70ULiPcUagbHQW3fChv1qHiGF5xHC/pVBfWtmvkEkMoyswv
Vvq/OIk4f1LXwcn85+//pTDh6WhqL5HmRkReuYl9d0OJzDz5oz7Xd+MZpdGrniE4l7T/Fuoxv1Kh
PgZ3kyO5xTEiP05vjpTW64CqxuAr5B2H46Z8zB+9oe8X6YZ30L2hM9k/G5i/S0c/WB/lt8KAXn+v
2qMRz9VxFyZrXZw65hPTTxs82ney5NzlvBKw8+XQKiWuibapQfs0eQxopVZTT5WYP2fqsbo0W5Op
69rRfm2nPux0EoGKJWb2RZzMU0q7FvXKozr1b//9O/FPLqGpQsdhzVd112US+8dlH5J1V9ohrAv5
YjnvWt6wzzJVmZGBCfSXti0ZjxV3VHkfL+ZRLvSO7nZeAJlKYi9ZF6Sg97dcokgr6H9IBEHeIdmj
Y/o8CM4a3mE0BznXTsYxYfwyF/dp+5Pv7RBcorRGcDhLHPQvSzvf26ny3raqPydz7uD0mjL3r/GR
EfbNgCgrNUJlUhX68RDetDi+TySr9lF+K6++eMtp/+LpWycAYvc9jeH4DM5g6hTb+DpoHE9eRNrI
w9RPLqh1iF+iyTzQbM6u+vPwzH15NC7j1I02/uL48bOK+eNqh1jZtUBhAGJQWaz/eI0VreXMP0pj
M6TuusniRfbQ6MqOOQfxZwEcwz51GWaa58Jb6316SMzgR4Hhcmo9P5VTG9p5xDFJV0W+ZXouFqw7
iKwhV8niPvxI7Qnt36P82GYyDhZj3r/7sK4ghW3BcOizoDEPvRMugDEvY2v45shH16gvf1jDG7l6
yVaOqKlKE9si+jPPX+SVsmgCRjpDiB0UbSWEauNaDPIuwFtuvU2S/CgJaDesfpuHh9JJ2ClJRwxr
CxJYsCKS4c3GuezoITar5x6M+p4p9bZ06/nP5/d//6Fuqf72X3z+mfMLQj+of/n0bw95yv/+a/qe
f3zNH7/jb8fwExRE/qP+t1+1/s5P7+l39esX/eEn89t/f3WL9/r9D58sf8oprs23HG7fVZPUP18F
9df0lf/pX/6v7/9ElPG7E4JK6L+3UJzefRwU2de/KjP++X2/Oyis33Rd0MNBhwEAy3JZ4v8uznCN
3wxD/0mzopPqQD77J1JLoOiwqDVcof8UYfBN1T8cFJrLj3KEjiuDdeV/5KDQTPOPS/yE1EI5Ytj8
QEplXuYvtR2aOhuxw+jjQCuNI8MmAfdo7oeJ8mwUGOiEXtrbYuJcEES7HUtSOaPRhd/P8WbZgYlf
qsqw9xpbnWldPC6SKY4Z1tC35oDXAGF3qybgRgJ5w7DQhjc+CEqtp0cUJ5vciNJPT5BwUvIjjcKb
AhP0XZezp5Zepy+HyBo2rmpC/CARhdAMUW8tSN+QE9x1hKaZwO/yncartq4meoiJcG6iiXhgRXB0
JNvSr3DD2YvMcgcy/sCVgyJJQJJI0CQ2iBIdVEkw3tUu0ZdeZG+qHlt8qyGxI1JgY8E5kBPvxAd8
4nByZQpINlu6VEJMrNUIIqVQFZApfqPvDA8MUzyxVPSfWJV4IqyYE2vFnKgr3sRfyQCx+BORJZ7Y
LLaGQ6wia35GWzV9DGKH6NGfNJeJ6zJOhBfcdyhrQb6EwF8SS8RbYGztzpExSaK2S8sHQEGG8xD2
oavE5PTYwb6yguNUSBsxNoFeq4tDVhCzxaIVnlOsPrO+9akXCnTndXfXEsJMVIx1+2k9TyeaTahV
w872znHKfSUMRdxo+DOJYhYYJi4684IGXSpIDzQE2vAfQoYrJjIKolIwEQjcH0LmA+HE2EGVgEq3
fraA7xR9ffC4mbHaPrkl+OEiVxHDBs6DMmVwmjq+AQnMZ7A2NmgfH8SPx1gTRWSz64H/mECAYmBA
qDv3PlP1XI/3rBM9YGayHnuGdhlM7joYlJlJYC0bUfOVTbSheuIOIdaEmU400lKhSbmM66SZ5TFi
uZgR/RyuhpiBAytS44nUQmz1RPjRC6RRqRZnqJgaolQYSCYwJHeiIsUTH0lOpCSSj2hkTJ+aYJRC
cEpZDCdEDOiT7XffDgF51wcye42dg93EGTN97iU09hFsPBbCjRZCNZaK8wj6fdZmFfs/DozEXKpj
jCL5XqkMoSuEiLFAyps7IRAZw1kBmZOzXkY3YK57DUh7leyky1xa+reg6C5pphzV0OQo5jyWRbiy
uLyzQOn2duBN8xyiSUUR09N2tFk/PI8HSSsgb+iaQMr8wK5QY6HIDmOVYbvWDfj9CmUJb2nqqgax
EdkkxMxr2rlCqx8Hu17j7RCrYUuNQANXN7D86lryIy7rc169+WniY24GtDcgdi7SU82cKKObCyB8
U2VDdqkpfxiTIqiZjU1enLpUBYkMsHTdxi7hOv0U5BCjthKwELpHkacIY7LsuStJIfFae1wyo8MZ
QeeockZmlhUc4THD0Ww0AYIM9tdcbzdFAxHX6KwO9hQsnI5JkSjm5uiF8CuI1lG1heVl23zSOzsN
fQEefAdZdsu/NK4vCjl+VKBO9ozDbdGig+g6OOv2rJZo3BMpPqJAcY56D/UElwLaat3fIynGMaAy
vJf36dQcvkE+mqdjGW9Im6Etl2MbaUelWJNlua6/SkZSZE3Mqra+YNDvRu5f6QY41wvIYEXboyGK
TyYw5KYB+a4Olz4geqcoj1ZocxlJXs2UdjH9gUPLJ0X3OjDdgmtSLbzSvXoW9w7AdWNyS70ni0Gf
gq8+JM9T5lcsDQA7me1LIswGlrwKmr0C/oukUzXakcilct9UVWM05zeANYTarpNkvGbOhgdUqXhZ
rllt29x4GdUmWroiQppFa6+6TkLoPugg9gCXbrGX5Ssdm1fM6EbhjQgWGoNMyj8LZwvSajQdlLdJ
uA38DJ5ud1LGaDMIhrSauPax8pEO4FriLhqg4RxSt1E2YdrDwkkc8G689fPGMJckdYSyurjgeklP
gHQxUdQzIjsQll9bPQ+PHKvUShUzT2qooxrJYL3lke4Hh5MmChu4Qi+EUy/1qiHei5FjdLOz6CWx
8JcLpAgmjwZpTEq0HrDQaDXh1ykTVwIPtt6ozjlAEYiRxEsjJUjXFvpas8d9lPjVjOeJqlqPnkYd
bG0XD0TwlTYU4WhIsCW+h73/3CVNfKiqulhrYeHMmRwly14cdfzEkaPPbGbzzc0I1jWRXOVFslSQ
11XPrU4hdXAQpAE1hLfU3rNhnyQ4iCbBf3WaIfqoYWNVBdvhkpRTOfmQF3WBt31Zo99PDry75hiv
pywUhl3o8vLwZqvbINk60TtUY6dlxH82xluV33p2fs1DnX3A68AQDfr2UygwkJBktkg+fURaxrWv
QVkADXl0SImKVWdx7OJtXH2W5PL5/kvDzHOlMQftyu9UfUOrTa/62BOuSwIu3gBZbRWaJ9mC4epq
IeVCHqBB780favsxxSRpenSs/HRBgwF5h5XCR14OmULOJkaUrkGyclCqF4MbPYpN7WyZws6wO8Gi
fYqRv9m3rr0NrMJNek/8S+ahdP8sQjiKGRmlcummc5GtI/cjoBVVeO+2T6AAkgiDJsYkTsV/FHX0
VbCMuR2UguZGNij+Py1YSDUTi7gB3WMvDWunNpsgx4a1KNNNFf7IzLNS4AuIzmpxSMuDaqw1tDga
SCMfCnUr1qnLsAJekmefrI6hmncuQv+Yzjz47R1plZpVzTBAzZjgoiO7x/IC/B2hkT1bRSaNRf0r
blmee9hakHhDmOW9SgeuHLZGZT2oj9ys1TiJbOrLInPfMRyE+zHTZnm6iezPEhUT0Z52iajAUeeh
Nzxwk91mbySPPjGcQ43ngm2gdhYlQjJVmIh4jdTeammwqIk1MhvjYfp/Z2iZorMxVCvFPZqEL0y6
9mZRRIg3wCsQ9zLLyGqotA6J/6HJ8+WqcvZ29TIY6qxjJ4xC+j0k+FmfQ/ys2y/YlPl9L4HUnmuF
dAXtwiH6Pej2josDZF/22GdgObzq6tpk7Ic1P/vyiydHfUidh9p1F1X7pBmnQByqcaNglSusz845
Ze1dMOAV+lWtVnb3lAZXy/jR4k2VaYs88FUjuTv/QRjZqcz6a9yrzPdtCCEpSA130Fw2IsfeYkIE
mQPZYV6lsWRF3Lp6070O8YVYLTRp7vA2Fp121izjm7BAhoaMmj+BCgi2EkM9qEHvIUMY3Q2xCODy
HFRBQtBrcQfWHRSuihmp7yCEcRA0qn3FdWURDFmRwOWeiezUz77wz1AQ3XVl28ru54eR5gPFHuKz
uB2tVakl5dm1eyiVRewubNnx6fShSWjpRvFwrgwsizqpMPcWWsQqtdFshEgeWEO1basUpJQEIy0M
72RhF/0UHgfvtDHrU2bDXECAe0cY4uyIsEb8CgUHXItUFmYYB9cwsXoygsvXcTSiRdwP8QDkP+iP
QQ7vJg1ZVNzYyeB5456rITaOFMupdcybygSj2SgIF1YyLpUvWO6AXJPQvCuKMlDuxLBjMAUdCQQl
r5DowJ3u2gx44xKcR+eNK9c02g8rhn/VZyBi/fpO7h3M9XoQtwp018Jsyab00AXvK44iaBVmtSja
c+FO8hwHM3gqqXY0m3lw2dQn0HVyMRgd+rwQE410y5rg5F6+pYl6w7rX3ONYNIs0iRjjU5GS5h7t
/ZAPulPZO3Qvcab3NzNPgaCm/ZqgRoBnWmdEO6j4S96uQ25CN8nVpUlLbedbzsGE1rikvKnPKYEt
cC1qc46itUKEJosjOGcekcDBqjqwHqlW/8Ndm6lkMjulg6OepIQrlyExAOsYEBiIOaVc4/BiAooj
ZNAi9DIR2PS8p4eGT1JGpnazE9yRHM+iEEherlYCpFHHTgb/EmZ6iYiGED7WNS8GNiJMiqs6G65F
Xh2rrgyeeYiPJmLiBY5p+lYC8M6ocNu9iDQdjv02yCLHW5AtA7epsrVrGgC4Uaa4TZBYzj4c5dGJ
4cuLkfdL7Ob+XsYiXvtNch2A5e19O6gXhW0ki8Qfxisg3Jxq2UA4kOEjsjCYH0iJZqGR06TPjKpj
WgQr6kPUfCzhdaqQ1zfBFtEblWuD8JHQrIwTkvryZNct2WEl/A3P9NR7XrEh2CMOeooSMIp2PD70
tYYpLvLcW+FJYzHy7rkCnluoTYXqgcibg9AXKVgCdpIKM1QwIj0qvb06QRvVakLou5iRYq+bZwFI
PTZhgRV36XnmIbzYDpSkJOhO2dgedXLa50ZCpaiyNA81gXfE2al2gxUMkfZceBgDy9KapzliqK7P
GKcYHABdhexg0ZV70bCMh/BzIj+EL1Bx+iB+CAtp2Z2S5oD/CRKhlq+N3sXCB9xv47PBhar/MViw
jXJJK7B1lIXRvTsSDWxQc2IE+HdXFW2davkprd+bNn5trY5dNbk2qSFWMoAvZAfOxRA2iXghArIC
DkmaTvsbdB+7z74iGmCzEWfGAi4ivTENNHMM9C7ttJUqq5FL7d4pTp/z0HgoW3B7WbAbLUhhdTRs
VJ8esj+AoWWncAwmwoEDBqnI0tOoeQjvumBbqOQNhATSBbqZruNJJZ+Cm0qE5PubrltozOGxefbK
okBBufFL+RlPfE59InWGEmYnmTTsfRPH05mInv3E9uyAfMIACyfmZ8tiqE0U0HLigaoTGdQq3v5/
i+4/adFheHLpVv33/bnzF2o45n1/b/hNBPnfv+V335T9mylU1XWYqwhgF4KJ7O++Ke03UzVhzJu2
RYHO7POfrTn9N4s/dNm2J1EJ3/WP1pxmg0TRNZAkrsbGQa/vf+Kc0um+/WGIZ2PlwuE8AfQN+kqq
0H6ZGIetKB0zr8dVbsMSs1uBHBrI6qxK9UcFy+RYywMF8VGSa2F2+hxGar21U4jbYfU9Uv3k+N7R
5XsZjuFs1anYYtIwKNZgTXeDXTfbOtYXVdUdkxe1BR7eWPC/HWVf1EA9qiBqgaETwFqy+PoytNeZ
C68vH91ZBR1TaTzi7qzshiDDhGrigMr2on2dZ8eq9B+rtOFc0nt3Q5ThTBRiF6qoO9qf8R/ja+Ob
rx1hxqsS3Mgha20OK73iXRo/+hymXhDEkZhvgdNl/vAKlov+DkkCcqHfYAJNLeqkaDuQnbqumCdu
Oohz6aglUK5xdLf6nRYPmEIPznNXbX3N5uiLYWU2wppfIu08m27urZ3yKZCtt+A0DR356jnuB0jm
0lEeB0mZk1sJV7voSR7huOub7iT350JjIgG9bTh4Ksi3bqIXSieElp5ONxIhJZkAdCBL/MGtVJ+0
uHs0XM7mpXyuRfZgye7LSrRjxnqdkZPeMtXfOKVJ9W7V+prsEn/lprY7zyrRvYwFW+5AQl6jd58s
0WdVNduV7JVi41L4zX2CG0+lSjS8Ofa0LmS6HWJLnYNzmcXgyG9RU31rgozuMJYspYj4LgUV/MoN
sE2FFc2eCkZj0dIoqB11Z5DbfQxcoucRZztzYxTPWqu8aAlOeWlZ+ZKCHM+/TQpWbWY7rx8RQ3o2
43CO4LNK1d5yN4seiFabI3WG7q6Ba81L6LbIs6qT3/fn0MNUIlufxmZsOvPQHP2VPvgPrS2C68hM
kxP6OEsHM9z5iE6SiMBVaZjEkxUcq/xszJZjn+cHWVYo8AKM+7mR0s2rFZTVwWRapQ/oNaO4th7m
qHfWbgy/DfaXoG5pYTtQInsVEk7ffnhpA9CV8Y3RtxbzH3HR4H81piUXnhyBAHuJQSoq1LwqNfaF
L14IBNpLw19jov5oogD+aQCFkShbB8SMb+rnxrXnVPT3SZlNK4SOocFQzsb0UpVQxryRPqqtoOYE
uoQ9Xdj2EvsmMz+/hj2E7RcKhLUBOJTD4KIaH4T1JogWW+k0ZmfagChM0zm1Gor7plTWm5ryU5VS
ejPA3JumxFdQM3LSUm/l5crFJzXJSGS+UqSzg/W0MAv7A2j3uhqMt9I33ujcDzNQzI1BQWDDRjV4
AjJCQP0s+LaM8DWrEfFOPAZV5WI0hXclvAWdI3cmih4LtERp9EX5Gl8YVo5zx22WllLJszqA5tF7
G2mySSdxTBHHk4cOXN4oVzK/NQrRqfHIBmqUHO2gr3VzBnn+p+/dySh80kCFbSHuHjTgIiudk7tO
YtGUm1UAAcVMFnDSukkpv9z2wcsNjvQ2RMhSYxLnE5e7qIWR7RPfvKETkYuw0eVeq0nG7vx8OND+
W0d5jo/fjFDFo2vahGrx5ZeNeVHQXC4ixhYcRzwHg3/uHn7+V6zDknE1pSO9tNpZ06GqSfexHqbf
vmwecrBuY4YfQfGxQUCL4nl47uMH8EXjj3R0ZqUZn8I8p+qyaELpXTDOBfTmQwPNj1NBm3HULZxV
KTBvJXF1Gtv0vTfLeqUqbrjyWsHiZJNNYeoAEin4it0oxleIKsaxCTvYNEMPorymJCEq4GQzj1h2
1FQ7uHuAzBv/rbZjotopdLSqVk760PSALEU4R85bs6oW886w5MXIe31RTHGb/ji4M9K1iDz2XizS
pneIdWaFTmZ4G7bqvkm0dVlZyb4Y1NeibuLHamJEXX2/1D68rjdnsSj7S65Zxb6r6ebpmgPMeyg+
2EDTTWM6dM/j1luy0X5UlTWeKzY91GheAVGA9RrXakJQSGctG8LV966iXfSibw9dLR5iqSH+M8Jy
T0obDybOy0aAKmZt2dtqBHnIIkobDS5NaTTNhgmpvMhJ4qti0rgK52S4SrtNcC5P/Lwvu3GgUYNn
X5YM39g8TOIg0uI5dozPyogs2kXpxpTqVzoK0HwdTj7byKoj7G4PQ/BgLA2NNnyVvbQNFyoYBnMd
WADVQw4kXErL29mt8ZKMWcN6ZzBtMsoTFOWA4PQ0xn8mRrEqc1imODfFUxUD6ayMzz5K+xNq/HtV
+dlR6Vq29DTa1G5WgivmLqptuWkrIzzbJZoZuuz2sgigoqihV6zIzU1pIrPcOLVDcEbGY/LzQ4Wk
ZNb3lbMpelryYWG9Cz+gfSLQOXljOG5TKWCw1wMWzg4shE+wvEq43kOnIBboXOUpY7pjdjVg3iAr
Vq4M28d2jIxVh3d3+fPTICaysrZrsqo5Ayz4YeYewNFzo8fJ0S+9HntigKnB0Bhj70bZORxpe4wQ
Or1z1Q7G5chdWOj4qdKYUmC0soM9GmRlj++EhZTqR5vGFqFiFYIYN9BnyBsgFgIQjfFvzkoREsya
xB+Fp8cLw6VTo1owgR3Y9di9r7HqXeOVOoYvkeA66LSlSB4gq1e5BuOI2AcVl23WRKZV55blcFG2
9gX0+yIx6K3X49CD/SRRU9gIV/Ht1fOgEiQudEeuEzMMomcXICqewtTfd6RyRfhp6k1Ve+dk5Jxi
lOjkKjW8yXyeGeqmEdXeUtSJhxp8cdwSmM6HvVD4a+hkd0cLopX2IhMY7Zb3OMKJREQ3LH9SuV2/
6+mlG5R6+Ctx9o4RBvfIYyonT0nB/EjRHX0OQdTcNIHLxEPZw//XLpqaq0zxeDP6usnz6/dbPXOc
q67EznXoTQNEsN9RExWssSfMPsa79FrCpesKHpkmgwN9FSD8TRlC8RwRSXhQki3Ki5WDvnYm3G7R
SMVeV0xLl0QTJydUCqu+GX/EQxJvW+ljrSMwfZnngm3c4LHHb+ge7bR9ErBpoMjoc7PD1M659yCd
6DqaoEb4Ve5La9zdeoJ4qNKa6w1d8Jyx1pIszH4fRi0N/24kKIcFb9E7erXmQVH2MTjnyGhfE6cC
Kt4hLsKg7cG6MjtyMW1zH1YjU2RV+aRpDpG+Jn6JBspqkOZnKFjEE3Jx6U+g3yuNq95Eyi4siNsm
+w75hzuirE7dYakHfbbTADQZ/Bl3Md2qoqYAjzL1aneZcwgCOERK0NhMxsbHzSqgvPrQm/q1EhT5
tpWSEFG8toU1vL+NOuWZrhWvlReyiEZSeVBI31sS6yiUwL9icvYXCcXzs+rCUCubQjlqsoUvyISg
7Dvvm0iJdxAz+pNVWzPAMXLplENAOe/1rwG9RK1Wi6vdWKe+GJpjrdKpIIYnn/VKpBxI0r4xKflg
hXxSLCM+BxWKoaqJttFIz5FnlaigMCm+DAX5v1fkHz4O8HnkQgsVFVuOBHQ2pHAH0ixS3mXYHEmD
dx6byG02eeXC18YIsymzVll27l2v6+6p8t2RmDjCvO1ytJ7N0ArXMLuaeeOol1pN60fHDrKVb9rK
UnL6XmRBRURdaRCbkgmP2UJtPAT1qB8KAeQrCQPjgX87bHzf3mdtcFBlZjyOQ2Zcps+0VuiPKqv4
pRyGTVDv4sTpDrKJ3qasF9qqHkRtpcCM2yGQ4ikX9IZbp1j9/GvXS8a9lXcPih11iwpU4QJurnMe
3cw5M39A5Fmn56hKn4gP17b9oMVni270QrUlhjUH0JiZuwBqqvxDHeLy9PODpc3GrvDOJDtzqMLy
05ZjfqmnD0QM5hffYVyD1UfAdtmNWm/cSI7Jjj6pOT3OEMW0h7nEVJdE2tXtcraipANahvIWlt0U
++o62Za+SL1Jk1IQ/w5EqdHxtYy4P92Q94vUMWnpmTn342jOKZQtz1TI+8BX9WAPib4aes9dhLzs
s2Daqw4UOVOe1ldXzjvC1b/zOKPWIyhImsyr7MLRLox954WuPklPDJ9qMkN+cLJK2XzndrXLww7U
Tp0/Y1JyaUeJN7vrrJU+3aug7T4sWrkndjRXK69WkalY+3atwubtJYSVNuB3AXjV60qgUJlgiVbv
NrRDadCaZniuSo5FjsyyR6eOH6VZylWKY20Z4WZ/19v3KBgNECTduKQtZO7cIjg3tbB3Zo67yGdC
Go4L247steuGqBiYKqbMqecS88sqJapt3hvNrclHe+eZGdPJrFw2HB3MgPTmAaT9AHxwgY9PmYuY
XnIpYm1HLu7oYjvt+0MKA2JRBzc2FUkyWqoRZuC0Mz20DyEBaJiEHHuTDjUCG1vfOIyMzzXg5oPs
OIGL4gnzTfoaqN6rwi24yWDsDpUOLRDvpYqwrXu29MK+iVJmB1FweRXHVd8aH4spDhRCrjx3D44h
XPz8eid014lZ5l/TUanIADVavv4ChY6lfJ0nwr1ARuVsCrVIMTLnaFCmIEaINsBFUdzk5ioukeeO
mhksuurJw0DZ96SwprrJ6+8Te8VzzCC2EQ+h5q8hkmlzve7FJkmRcoqgDtaIPLlcdpWt6oYRY9I4
CcDP8lDF6963p4IzPbUFRa5pOxEE93jA+EJOaxZV5UnYgXErxnEzwNhvyBxg/nwKaX+sDM8kCLNu
61MtsSuJHEuXG9toy92xfyjCECOdA+hUnUdloz1Xea3vndAnfM7lwMEufE26EDB7H3XXRkFh2arT
iF31MaILL92D7DbX6Bx4T4x07VstKxjmtuOixeC0KT3prjHgB496OjzptoaFclBPjO9H0jrGZgnN
dID6pEHPw2iJFkTjwG815TatjeXQAF+LyBzbpuhX7phSOIeNarKqKTZmtdKUDEcd5SjRwBxh0sxM
p7PJI/SZjBleUp1pd2WErCIgKMohnTcTr9ZquCDotSi0fffeqMEL73EZxC8hm9VNqxJ9Eab04y3O
nqy8AdliuX+MyIpap33/2vrqqx1YKW5X56ExNfdQ1NYjO0S4ZtBwJDGcGbpImzUNqviYBs5VyqHe
RcTHeLRi4I22F9jeeTtjOiJJmyaWWOIZ30XwBagxsvzuMrO8J2axt5pT5o3lD6iaaRoSJ6QR4dM3
ICX5JyPriLqgXtka+Rmu9R1b2SYqbXeloWWZZcmDrujEr46vQ0eqAQiu13Pi6e90k9aaiTYm5l7G
JbPU1u57Viya4ob7CiwLtFhqeXNe/g/pgNoO63NS+++dSOsT8OB+Re4gBg4OobsxUA+lVwZPEQtz
kabrUcEkCSIe9Xpz9RRMLGpkvqHdxSUenpBBY3O18i+pjfUKMy+2+6w+CrPF5lBn1h7gG5LfOiiX
tdGkD4MZv2nWiDLOTLINhmP70K1jS7rnGL3ChXzK2RjX+a6FsrlX/XOHhv4+RKi0lJE9gQ50xupe
XsyRxPVKr3AuGNnTQHdjGZNLx+Qac7c9fegakiR+fgotcxM6nVzGudGsvF6Yl9JOtgXtpX2BfaaJ
2KTDUhf7HgXtwgx6uG+62s6bQi3ZL/NkXUfqyooIF3HApiyxMgerMc3EOi4BnNfxVdZufdcb4lGk
hX3XSLVFo0ful2kwNXDcJ2nK8l0NonU7YIkcR/J3AqeM7kVUYSJXe7QRJKqklngoWpoojQX0Jz03
KVB+pqjhblAZwwR6ctAkanPbHVeJ3+EjhkL8WOXMxbtyIEUh9oNtmljBLOqT7jlNR2MeKoZ3zaAW
rUyL3koBp3JlNg67qjQFAMVRnxVlsHO9zqRcdsxrKpQt/Gf9+POPQjtB96Hyc9pNmCTtyTCS6ByV
2c7OScuoHQhvak9gktWMxwBe1H0oDiLSj52jWx9WG75ptSY3ph/3KyuB5ik89yUH67hsGE9BNAo5
xReAVxKXx3tSEzNMXgYkFkSMcGa6Hn/67YuZeA/Tzvl/2Tuv3kiOdcv+ohQyIv1rec9i0fMlQbaJ
SO/tr59VrXswRxfj7sM8DDCA0BAktJoiszLi29/ea7PazQ5eZRaLsIzeHa0PLWdRrwKwTyWM/MCP
z9SH3ZFEHzABiyVIadpjAvazqJmosAUXFkQ9T/9sqERblCmu+ntBz1n6w6YxDVZEqIY2UE+J6EEW
r8KJEhLWfbWyEq25bCCBCBSypHWh6kQE2FlVfhVRf8o89oSuZfEmylCeffK4hmXtVUrXSNpnAPkV
WFoR3xJk7a3b5qwz79MIWyAdsVSpEzzWVI9umMnnxzBT3hqSYQKD+BO603hsGvPsafVZ5JC5yphO
CN1iUigpg9+UCdVmPdUBFJG1X84khpemDMJt4RNrT+N8QzUqXVZ9+atBW4Sg5/wep2xdjB4SkW21
l1lNfACH6q3WDtiT8BxhiqBU+cj6PjpEzDF3REa2VjKfHubKH4+D2X61zHZ3RcT6sCgvsqNxZeTG
dbSq9OT773BshievwIaeJIl6kTNFdEVXjRtM4/VDGL9msIui7LsZ9amrCngAecTncJa7mE8msdXo
YNvuiFhkPCoPkBQWrs8mIiTXl7Ck28aHLYqDhv/k/Y5C/CBLf4Sq9BaRohRsTn6r6eLReYJNlhtS
lnH3ayFf12XAypg5N5TWjlXnMi0ppOvlZzPc2wEEBzsbXFPNNAPkzcFzPNDhodzQTR0cIiolltQz
UcbrJvbOLHmAdO83F/QYKFNFKI6Tytb8oxjXj/HuyAFUFs/6NhTuR5WblHda1BH1VXwU5TQf+rEG
JTo1xoMbc58IGtbwRZhSM5vf9xNcf+jf5ckfFJvWFlvkMo48m3dwNdxcJeAnlnOFx9fi2zYC7U4E
Pa/JaGdsCHBj3ZMRZpHEV+obv6LSfcPSiv9UeN5WDF76EojuhRZv9UMAg4Vh8wPdfzihdgQvbSye
WqKu+TDNez7n2UME5rMLWv9BDca6zFV2GJvraV7ahRtTyhCND0MAtL9vX9rOuTNZ0nhT1iI/JWxI
4/AejW3y4rmFhOF2dXIG4jWsIE9/tLGfbdIyiLcCv80pcuKPmK6u29zKee3aeHlYNlMBwy1kP3nS
evKNdgRCEXGzwz+2QqLJtqawjw3kkKvdDOlLWYlVJXoBqMsj2EYBVeTSttXYd1SKR/eWEQCZ46EO
TmOnjuCBsp3nuS+5g00ozWi9iMy8XIaBzA7mfbZiOXPvh3eTg9VYa4JN/dXbYmtDskpYiXjq3Lg+
YjxyGEHhaj3BEH2nYgw+f7+PnYxRfCyigyifaDwOD35G2CU35THn6S3N3jz/+QWwHIaY5jEIZuOA
F5tel3A/hLuhlPqcco3c5m3wNDUckWDx//WLkvxPVYPLujwd6ZmR8tyRKQ6tH8w8+mKk2ts6HfU5
ee2Up3SwNm3Mi21kWnBYX69A/IJj8qgRA73KTM2XNhrDARbhM6s0JhSfBsd+YjRzp8c/vhZsAsNi
oq9vJ+9XOC+gKq3led5HaeOi7Vs553hqLVNRVwdddnTA0XawKD3BUFCjuk7y3ryhnOYpS3iN9Q6e
qdLGW+Z61jVlS0b/MeOLy7KFN9O6T/RbN2X6Oo6jvnYVP7XCEYc6bs966M1nI7bjRwe/E7IzOB8/
NYChcAGIG+BySSC/pjFIMOfz1YxFSBvXDGt1mm0HSG7ano2+33Kx3PpR5nxUOJbyACxJhK0yisCi
JXTVxnnNzd0incPHSXEPxUEhfo82XutFy+yYziz2ioYxu2MmW/UaVSBooRbPUdntFS6UK3XZZJUr
70vSEozTPnNPCSLSOhxzue1jtlAFPv63OuQeN43CvorS+OxkHm9om+OJqjxSt0PBuOn4V61CCqrU
wI1DtQ+mqr1lISmR8VLqDFXSE02doAy32XDuY1XwJ3XErrpDaw/1pR5IKKgoHs9lgUs8ZnZCamW7
xKl9UY2L8IIdZN3EH2GS6iff7FeE82Py4QZorKq3Fkwi0yJXheb1VB74ANa4guFV+aaZ7qJAgbCu
h0NqjLSSVuNuFgatgqrvnoN88FYcke5re9f/zdL4LnQi+L4M86aupQsPckZ3Nyi4gh9dr+l+TfZd
NwGdMJNjlFjOaZqMN/SQdItM8yHwyz7H8s4YARa7kGbSUGrcpPvBxmarJtYgs2xPnXdPjNK34C6l
IoAoW7kvOl4oXhSlG29q0yXYkbv4UhIsG7oLZRKcGwHIw0L55VoydzRxSon10G8DxZp6GlvsYuN8
oHvKlro9+XNHHC3Qm0RhWcW6Fb+3ItuSoNiBcfB3g7bfx7vJi4LHdZ8bn37Q45plW9xyK1Oj+VpV
wWeuxBLj8XN9H5WECKaNWzXi3G5nobrX0o2/bdc69tiuHpyxgtPr2mehwbUbws53bYcpRGRUkFk0
YtItOcFLqLB6ZDRX4JHrTxEJBHS++KGUfvHgBe4zBWvgBxk1ixClSpucrkEd83m0BCWpkvizEOXN
vv/iGhE1ZLYEV8fNN89H92g1v5VNiUQ4F8O1uvt5uEI+hHnf38WHir2FwgAPff5gJJKa1+Kh5nsA
hB6PXWMHRAmG45RQR+fPA+46Z6Bvp4wVvGw+xPZAj0/WK9jMs64e/FbaNLwShDeCOKEAIEs2QegM
2EjN+jkeg3Zb+XjedbHK7ISDcMZ5yiYL/ukI5wqdg0xMBXoBsuNjZMTxrWror4ibKX/LOy45QNE+
isqdCY2QR3e7T5+2wyCkoMCTxbb2THYLeqk8V20ta3hiOfVsZhxuU/ZMFcnJB56UuN57bcOawQF0
K0JQhu0ALL0H4R6y7B2q+L3i+Vk43CCdIGqxRQGN0TmqUFXxwunOqBD5ptDiRUasmoFEYUCkGipk
CGpqm75hIiqmOe1xaXP9pBSu71Oc32Pfr+2mZ/QNUN6oN6WayYnU6TqrCNtVqt8pykV0RxPzhKGW
3Yz2wSeoXJC1wbgm7W2tvXKpc+tHYvTyUDX1wvNZICTZeBo8sI0qqpZh0f7mHnOqSB+2UivuTuWm
ZWlAhhFKFV2na+2FP8vAXBlu8QWmikJPXjJAVoB9gr9ZJlaNvRJQ/rFsuLL49WrEbP5q0T8cmuN2
SHOirNNFmP41iCZcFx6RLvxv7AaI7ZbWa5AJ2thk1yxA7xCDiCfqIxtiSwAfXImFG0TiIm68F2hW
wxIr9Ukpq8EymNN1x/5a6HeZ4CmTq55nEvmFl0s9RTkmZLrKfJT1VWmVv0wjRTUMQPF3hrjIdLiF
+GC1rrqVWzagCdOXIhvps6xY1iSJP75qC+xsnbvVzUqKapmNjH+55blrZobq8d6HgKmZcaQYf06c
fedA9825i1O2cFN8MtrafG+K9DuuuUeHva1W1FHka++u/+jKb7Zub+MkbaZ5SbkDi77a7B54OJoT
tpkzoYD+eY5gFPi8WEfLuao+fHLZhqx99sOUGFbdrhoMghB9gi2zzWD9hA1kGJz7a6qIs0fHtHa+
DD4CVhTXyaOXxZbNZ+u2LzVwDbwbxpOyJk5U7AgbjGiQ2Oy2OfSWdY9Ru7dyCMNLOUPS5KX8lBaV
tUziXiGomIwlnkn4JOZQ6ibWmQ0rJmFP61q3/nWy6nI/oS8u4Mhw2VAxv5Nmc3RMc52Xv6K5bNfj
MrPIQntiRj0R1jvLqg968nYNUeDC/wpC9KDRecXjdmb23eRTcWvS7jEy2fZ69neFxjGG1BiZ8bjQ
Vi/XgHY3sTlAqvfRKLXbswzm+225p7HM1AMdtfkhtqyrz8L4Epk1iW8PlnITYAD2u+JY53O39bX5
3QXTfBR1mSzxXOO9MKtTGxYCebFNtp3DsqqJeQnV/DFEGaaK96E3r9w0kOvGmgLge5m/Gg0HGlVJ
jVOs3kOuNygy+PkS5x60E/U7nsCFjYsajF5QUxmwRm5EOI66g1aaPopuXiXNhPbmBsaDEfdPcIr9
tZjYyINhhItWURLpUYeR1pzrkJquUek7Z9ZRm4RWgwXeBXWz2vRc+6SURIai3reEeTr8HCD+HoZJ
pbSp0ikLVox7Umlm3zPgE0qiqyspSTIWQcxIUCIGtd3RZ8gT0Ywho7h5tBD20yTP6ILDggPI2PWa
+3fc8rtz85c/mcHRNuRVEJs5YiNtN3lm72ZpWsd5GLodu1UK48ZgPknhAcBxRLgpgPjqPJk2gePQ
rzISaqJrwWU/R13jpH9Fk8iftWV+4/ahPbhg45pUjd60lIZvpJM2gIKGiteX4+6qKuI46dPg5ND3
IJ08ZRzN/bXdS2ppbPLLTRUmR49LGYNOuFP3a+7QI7p0DXk8NMLnOX+3QVTLKrQv96rsi3X/pQoc
NIc5XUIa7reZRfddGCAaqrn0tq3pjjugtsO1ozK3iWzrIAwCJrznNgGq14qv9CgnQ/0qUyIqvkYG
GDBRdHaR3rirX6L4UiBLzLH6GO+iexp71uuQULFAvpVOnWr86WBRaO+Yrphq3yb3WbYTlI1DC89F
4MN0zQnaGHzMLji6HqFSRyvXqALAkeMxrdL6EKNwN24Sb/yAo4jd/UIkHVg71j2m6F5jnBiEkrqb
k80nY2K7bbr+izGDCmKNRItRwmPr83Fup27PFrcii5oU67buviOitLCP4IzKis/RaN4Gkb42etgn
bvsbE+O4MGKX0+nnTCaBtm2G/YlRJLK7fUrXC/dukJnqngNweeEXE++FeJa/dKJ/ZeN9MhvjQ+np
fddzY2gFfI7Gou4wrNVbHXhyf+8bl/bdxNWlmPPFDMc0bilcydthz5xJOnPszvg4yqOdUiMqYuSk
nhDD0uSauMpny7r43cGd3xCZQ+pGgb0VTvKjPIsxOVc9RlqZfZq1eWuL+Ac/44MdYk3rjcZeRerK
oUDqYejhSjsA7jAWK5Z7OH0wteehPBnmgOWdSS21cUHMScjzrn9y6UYBz3GEuJRrNRrZsqQZJ2ph
iJjOS4hfcPbcH6OGOzuH1BzbCRb6iNxBUaJcxZ6X0ftM7ZEnal5qK2/snnIKt495qm4G9Z57xWaS
55g1Mk09pK5KciXedLTGzF3Ud2cM6ckjZ6xxGQLnh/RrqhyGg+F73UNN0cJEp3EfDDcMLc4ZHu49
O7YL5hDhs6nVqTKKBzMiLlAiAuyCpHsNWaGPrae3g+THgGgPTHs/EW4W2KhGNaFy+QDyZhqXcefR
ryncrc5djA3RYCynxHpgp3oI4UHlBTc1rrycS+awKaIQZpbx5etq6xaCb7Prn4b4hOOMEmUvrI8u
DvydjBtuMjgHn1MXSmb+HoXBk9WY40NscGMIbII3cugWbjunn16BvKqD7t2by46gdfY+6Q5HH/Ms
BFC2m9i6D7WD1KAl6c+UqXeb+5J4LKklEjTRLZTux9g58cnmp88EDG/HVofCHXaRBW57VtWzp8Ht
gknmkYRN6TNQ3QWzZhcE3M5GNmnGGBLZ46c0d+2OE2ytff58ww4p7PTzlSaZj5IZnPiyLyon5YPz
zaH+Cry4Rv7n0rMpp+iH6W19KzsPNhueKIjXZuoJyB6LQeavEPHYkhYsjLXfb8d7n8+M15WrkAdD
OCXX3hYw1PyE1Ecue/2IEbdd6EnRzy1hwFoALasoIlyZOMEGx2O2cuySq1TXj6A2u2k/3YE52om/
SyullwWZa1upNFp2KrRvM7F4B6eZKCJArDng+I4i8U5Ba8+f8X3wQIdf5EvKJXeRldH7xWekWTlw
S8GQfMi1cw0YnW9TBvGiNfL6Bfl+PxXNc0yE5VtWzmmUcbsezF5wLNw74gDFXwfQz6NjpmfhqpUu
TPOARLTvbOt9qvJgzykXr8NekjwJmHF9TbMx+wFnwXyTrHQSvRuZ5FXVjWy7ZvK4dooni6PCj+XV
vJP6wpWo262X2DllMg2tD5MGs4Tw17ufogrI5UZ5jZBIIkKKZEu4ZKNzCU4uxVRqix4LMH3rVe+j
bVO8lo0GHrmK7CyFiS8FESR2rqg9XVJstCUJSgQ63Zja3wKKm7jj6xW57nVuAWMNEvlAk7aGRg2b
nNpURGqeXrTPrHhGjXvqe2xMtuK9xPqSFKsHl33sw595trKaTm65K/w2Bi57JhKyb2PL6zkuoex2
k3ls654uWYM4kl9GX7rHdl1ZJWusClcGTY0jJVkBjbMh0ofPj7XIXzKodts63ZoIeDuhcUiwtW1n
Dc677X8VZf08B5ixxb1AjptTwNh65GGZFo2/wwA7LogMbfy6foVDfFJjUK3wZK4GBkqIXQUunZF6
cRwWCzqYzbjRcFKcZEtB0lvGi6GYwo/2Nxyyj7qo+Dk42G914T5G7rJjftnkkfEJkhVbljndZ+1q
K8H+cvT5fxa4L1PAlOr/gEs7sLs3lxPEq3XKgqO/wL9MFop1dlo0lMc1ZAQxn74OznSI625nEf9n
kMsdFjrUGlhRBzGzfzGjzoa7233RKEV7DspcWzQfOActiPELbH1nNmH938CUf/BS/r2bQ/wTqOHZ
bgDoI3A8l/adwHPvlan/znlD6K0yfk4ze9imWU9Sy1U6ev6Gwq8xYMlia+r8+jpgM2kaWzchpGT1
xVsYDge3jbv/HcLqjmj672yc+5fjmRZbE+BlrieF9Z/4HjISxRx6ybgtbFSxGO/OMBT0P859u1bI
8vAMkl8svjgsRPRpt8a5rKhTMBr3l5cbwSolOUtt/ItbhzySUqz+LZFx/fsL+ce3659sub+/PqIN
4k/aIuAs+Oe3q3QcZPSsmbcg0qtl4mEDKimi3vmeTQi4rvONRu1buGV8bdk+JFPZvE/et4yJM/n9
WHGiO+t8oK/d1TyR/z9a838UreHh/V9Ga64dwfPvf0Rr/v4tf0drPAA2mGokMRgs3ZLI3b+iNZ71
l+87VuCjqvHDNwP+zX/0BltEa4T0bN8TRHKgpPLJaYq/e4ODvwgqolc4Fh8s0jryvxKt8cQ/sZge
Mrjj8mXhG7Ud/vrPvcFKqcSNSGlsQ1QxSCYmBWHKt8KrqkMAED7dARFh3GuOZ/Iw9bwmqU23zplI
zJhMBGB4pzfz51qPjFDEIgDDhxXhVS8F56LCaEd409j5GBK3XZkQMBOmgwOsNq4uWQSoGrX+btNm
oL38LnXn1gxuQAzxdmTlc8ADXly1EY2XsLKjAZWwa751FFk7vAD+Zq5zQr2aFD8Xr+CzdG31yjZf
b/2E/sqF6ZsBEBkbWpjwyofZhnIOIgHulvJU/XPyjWzt26Mm6jlhc4vFxIalqeLnAYLJutDOaC0a
6IF/Fof2IR3G+Wwkbn4sEHVvUVdYzL4DvsxiTvV+SnXxIhNhXwxrSleGxFVB+VhRkURNAa2zwMFN
00NIpzIuPUN2Rn2/12wu6lK8G5AfNhnC/7oo4wnNp3L23B7YZ+O0SbYJvl3UGhWthlrRZaoKDAS0
WC7CxsLT0tTTpYpQeJlclPNkY7s+A7b1VqnJKrnp3OrdjShuN6iL/OHO4W8Pc//XoLtPWhSzejHN
nMFVmfnE+/04ofRgCN7ZmJYnjrxgZ9Iocu7od/7pywwXFo/Ba+MM8AS6IHmoRGVc87n0kcVsbvEl
Dp0tBpH76gGY0aVNnHHbJJiIutBW52AKQhw3JiNkXOMM0Xkd7rnJjpibRXOqmxZTtW+zzY9pT4wK
ibhT1oZeA5Nm8iD9mF2VWyQXHY4I4JVdzW+DBdpN2UX1ZnTmdJ7bilQiVw78J4IIbduy589ERT4I
dmdK/QT5kLLtbYw8zUytvayCTS1otBuQGPbKJDKQ2i16byeHTRRxZjWUVT4HaJkbnGXpl6sNJsUm
sqIlkky4EMxDT3NuGMtxwnBuTNg9SsO/N2h60tyZA6gGL2jTmw0540GUtkXVSF4ftOleq4IiZI3x
ycH8uyrJXqxg/XrPJRLt1kkLgvSidtGZY/ofYrP+SqJx6uHAz/6jUY36s9cZPICamry4z93rHCZY
uI2ackmiL8cyipkFWIxYm8rDBVCq2F9kKREo9gbxITQy2gVpEOXzGcqd25LYMrCylcsqsoNbjI5P
JYItNzIX2aqYcnE0qX89ZBpWTUjNicAYTNKtjCX4ICsNNhh5fWJ2uBEs/t/XSYbn226caUngYN7w
FBERFRP3jrhHuwLk7GF0tlzLWTO10Hnij/Qp9Np9pxQywDM1p9vOTZJHlgbdqu8MTW5eeYupdEi3
1Hzzs3Jk4PPq+D4WFdnZHrrwVzXbrB0zHT1ltic3bRAS6zZjQVytAP4Bh2CVTBbCSTD0BxPIDBDg
wUdCsRGTGhm1GxkN7AfdqiQTgAwN7mfmezFkmS6XWL9g5LRTWq4VXIuODbWvv8LMSndeALica7Xy
H1K7AfVsAF1I3LTYd2ZEf7IZ9mSDicPe96CArGd2Xe81xud1pe3kKeUdB/LhTpinjyUBbHLfO7ST
Q+uPiLbcU9zf9Swg3k+Dd+nTtn/orSrkSpzHiPBtXrpLa3RY5M9t/jAPqLUkH/xT46FJJnyaDlHB
pyHIE/nkiJhySGzyLBrn/tdMOVWy6HH1sp0kuyz7wf1KY4sNYz470W1qdBfBE0kE73cs/h2L+3YJ
BYtKlrZpzj0K2qKq4y9T3FtbkIMnAy2avi+DWbPRp9oAmTPSuLgvRpWs5BREr0lZ2x+9bfoWrAYR
7aaqC52l6Hv07ow0xfs4e7jj8AXsyq6qr+TI2l8esWMydo4LomFuAqqVRrUHYjhfWL63W+mMbKH8
yXszMyM0qBDunft7NGe+ZM12qgtcQWmouUp7RhsljxZJ7lPp/8oHIJNZ66sXw/abh2pM/MUQImg4
be3n234gCg9+sucbqI2peMLz7bMrLLqnjOgLBc8wFu5SRz8/mx3FWmiHuabBrU+1Q4k6NqIhjapH
nHXFqRxD9NE+pdIBTxzpyA66a1XymBZcm9ed9Ku1yYduRWsxQZihjpcFRbvgs4X9FLp18lN3ZWbB
8FDEljAo5MeaJ2HnkWKCd0ZcdscKxB8XZTIRSIwquz9g3ELPbJLiWqbY8Gj66A8AMdSuS5OqWlU2
+MRFPrjed9CU8qQ9EzIj5yYIUV6MGTNibKK8CXPt5CMhkHFwLhBoq00E1W6TWJLKBfbrG9OISEup
qVGfQsRkJSlx6i6lrdnvUuD1moeVZP0l1bcFFeM0zQ3FO21v2GsGinzP/fti2fqC3QRC1AgiMuph
LlczqPCh9qenwNLD1haece18OBqj3VfHrjchS6bdmY7C4pC0OK+6oAnfvdTBrEvcdjnlEDt5GEM6
pVzvko2otSor2pcAA/wrPwhKF2VYHKXX/ZRc1Le2EzYbezb10dKtcQtatOe0Zi/GNK67VTRqhySe
PRNBdO+aKX2DzWctnfY9BehxdV3uQjw/svry7Ds3y4HWtixGI+KtE0wH7hPhGp3Kug7TpJbIvQLG
j5LhDU9YuBdBMZzaPHSPoTLKq5E26cZq8+6NqkYo6pFff2BaqhAyrRCbqFsZ27hKgNNGk7HVKWG6
QQXGxk0r+kvzSVePppLsBrhUsKtX06OHQncuHC8CpcW+lIuT9QOoXbxFsJWXsHX8JQSwEM5mVj2Z
ToHGEmLquRWOC91Q4RqQwia0OBt59oUbOsF0gwP2lpkdkRcjT+4Agqhc25pQSYHr6LWwneCNy4Z6
xPFsbkmAip1bBGxEmjKGieSGK1yNxXcWZC4bpKS7QWCYUdihlrZwCPahoMY5EUyISRWnT8Uwwkj0
yW8swtyGIMdNa62EHS8bNqAYi9CSqCsuvdjcpXGgnuljsCHbjMPFs/pw6bLx5Qc8OM+Z6Xhr1hoz
VcJal5QfSsWJQOSrHK1wAzpefJtGpg+KrNdtmEEczI0ED12Ww0vghO2LIYf2nKF1vnrK7yjBi8e9
ntiL52PTH30zGr6w1MFcAbVBbWwY1d2TWccDjXYcv8QKUvYQBMz5TsXpIbUEdLMWSuXJGerkN0ls
ezMPAsta3HSr2u0xKNSu6cBUiwIOVHq78E33h9hTXFibGGhcP6vuM4iI4eB6HXdp04wrEUXGm+HV
/Xtr0h3N3dNSJ9zevOdyx7knsYyYYvFaB+8l4/Jt8i1eHm3ayWzhl43GbaBg7FVp6L5kXh/t88Qc
VzbEcErN5PxeUtmsFlbNvwn7yf62w6a5sJ0CrVGyjylnXxyR4OlfJqG5rTrPelMyNYiohvh5zCKu
LvwnnPUcWvfeqMEsdzGjVQJSzlSHaOxY+lRcz9NNEczDqxPCU8PdGOGuzBDEkwU+EVo++6geL17R
+6cZNfbJ0iL8UYf5zMpEe0Ca8EuOeAi5F7LtcDJK4mu79+FjsEyguDFnGYI/+BJJfWeJKHIGsIjU
KjbGeZcPXCXx4gggw8II3kcxFy8JoxUKV+52qEAuSKyA2MbCYhGyTnKODjfDUOARm77VOT7nTGmx
R5K1HoAZ5ruutMZfPIdKETYV9dcQp9631c4EGTpBX2MlCpYI4fA4cOOMlyYSxKp0DbXruyh7cqLc
zIi+RC23qdQVtIsDM3cJDR9MbWXACiaxEkbFYW479YmG9eowATO6mV6MdZZAZ/KK8UE9m5FDDYKh
h+UoeCHZXsjrv7HjYoMA3xwLIdxz1FjdZwzYbiWd0iamTCEysM7GX7hTnxy4vtcbh2nxoexkSAKw
aNzHQNXua1HlxMNirR//rygT/w8Rd6Un73Da/znO4/YVfzUtau4/ZIe/f9d/yA7+X9JziTz9oW9Y
HmP/30APN/jL9rl3u44pbNf273rEv1QH8y8hIHP/j1i71l9ACViTORZgaUZ057+iOtjijg35hxbH
6Yka5/oejVkocu5/0roKsxwx+IKrUmPVrCNeb6zleMzVeSwjtADql7IuWSMbTOskpjTR4kS9xMMT
UI30qY7FMZflTtiT3AEz+rIiOR8yGTaLTNnluusJJ05tSMGKSg7AjAJmBMtaqyJ4ymSk6N9y2O8j
pjk/O9X2azeobAaKxFkheXOW2ME37JPwp1mTD5POQ9RmVJ3YUbWj1wLtsHfnw6iwOQWxIm1Ry7Wy
TePgzfTfxpOPI9Q1V7YUIDHwNeEBG6Ot3zvW0VWYTf20OkK53fqZS8fiTNQsTNjy+JN/T6xJap8H
LlJRB2nDTdlUGhYigfbm4jakQ7eetPGcG/l8bofi2yccuAEkG21yeiKWUzfXH/Saudugtx0ImABN
HQ05N7fy+kRcs3ugNh7Eq01iSwTl9k9KVAYFXs8aTKTrjyFhiDRftQ4W6oFN8wOMjHDV+9WF3Yx3
dQzr0/SBfbSM0qu2l8QHQ47SXEKkhSqxoMRk/hkL/0YAyNvZYyYOrFMXhBQ+et2Mn1ZmohT1ecaN
d9+xvsIjnBerxnG6pYwlPpF+WjAS2sckMr/Nth/WuI2jK36fD2XHxCj6qsO0NtKoQ1WCHFS45znH
BmLJ8E7Z0A+l14R0nLgZcxZ/GLpG/BYq6jLgPpAMO8UBpisW/GjmRfWNV/TnPGOjMisLMxEe2sTe
pNYQfBmRy4+5ZPwRi4JNNyfIch7yM/l7fzXJ4VMaBKKocz15RbnOcwsDEb27MgLGHJNQMS59xl1E
FPmjU8+Q08WuY9d59Lp3Qb8K9iSNk+PBGO+xIkX11VQj9US8nfXwrmfP27EkTplgNn6a7vwBABXe
Rr2JS/dj4PV/KDW2ItYLJ0jIzktWW0/sPRqGBdHuydzFD3lAIQE/OxYaiFIbd4Q7ODc+iOJyynaZ
D3bibsppgoWTSevIOU2VLl/j8c8v9ezsy5IZsYmc4EG749WM7xDUoQ/StQIAeKxm773p6RFgwFUn
KzRAhqk8umUTCevSePOyaHiN5ozVulOeDRVt3SrThGp/dqat32aWxfh+jIilJVYojHZfSSuD78hv
f1Qe3QAegDi2NIzkxeC6y8YpKURsPPvWVLlzy7rwxYqJGfkkhk+TNd0H6ylnN5KuI8hnN3ZFV93n
+uROnwgpmFVV9zHkZnmJkj3AxRXpvOlX3EYv1IpNj6TvX9i1lS/c4JZQZMgCSzlsy3zqyaMGV5uG
glOBA4ldpX6PcpU+WF6VPggMBXclLiISwE9xvDuF2iV2gejRaJTYBIyhlK+1R9uq2uOUOu+JmgtG
kbI4ik6cZDxNG9KK3rI0neExbWO5mIw1txyS15NB3tCldavrON9ByBIYanEmx3mfn/KGel2E1Sue
6Pj65+/8ph0YyrNq8+efaQl1VKawT8BsIwjogv1/Je45bLkeeAV8jQTV2ADLN1+2L4SVbSLdUHng
fikQJqGxLxWtYIOKfnp1ECKRdc7Sn23aRMOJRQiTbaic4ZL8N6LOazluJEqiX4QImCqY1wbQvuma
RuQLQhIpeI+C+/o9mI3YfWFIEzMaqgmUyZt58qNOKsmsquufa6/5A9cIe5yADUEhAVREOw4trFxn
jTf3eW4cecUEutLB68taLXsAsG3gNZPnp22BSJFhfjPrBzfpjIdpWE6yxELOOv9t9dqpG6xm30dS
+OaI13AVTI4BKVBfFUXGngAspabbl1VfDYSAxAoMLO2aTtavKEjAjjnDUBfzMsfoc0dvxIlBLehD
xXMtcjyg6PV4fRums0a89qz4BM3PKAVUi/8x05xJujs/Mn4GOI6YwLg2ZDac5VRwTUnRcEYfGNuY
LkgRuqyTREsOaDQEhHAgn8m31eG2kPE0h51NVme1h81tKpYL0IZ+V8SDOjRIWSAWI+ep9kDYxbGC
N6cbO0gvus/dwrhr2XLOMcnDydP2re7Vxwi9NQSxzELA5Uc6WcilqXp0YuXPZfVnTpMWzd5AMdOg
QDmpNjy3/C92RTf6mTt7DyM5If6u0ByTdfx0h4G42eycZj1ffHAeEdSkCV+0s1mFKxmMYsRJ4Khq
XxEROaIIhpDC9U1r7qnvHV0+KTQcC63Ksw5t0aJtjHNPo/3d7ZT56kbdwF2DE2RhNRD6llq/1JZz
0yOddKxrEX/gApujvu24C6ZPRdICK2aIq+bZ+gvVHCfcTXQxjJlpYbEvm2uutR8m0QRCZZVh73qt
3qUMLM6Iu9e2basjNiznInCJng3WugFW5e2/L6oRwy3iLnKV3neJqfkKYSUYei7i7rpRj4rpXy2m
yI+Vk/yZDEiRMHO2HEASONQK+4osxmnEmjKKXlwLsyzCrqSGDody8aBhX5zJ5x/ZgeUhwk5wn5H3
MCUR+ODChm84PSyGWz7lViqfS14DrctWcDiSnrkSDSktIe3lsud5psrPr4o08DJNuxbWEt+I0mG/
8IB/2RYddyyf4SCx2MnSyva41ag8nbc9dpbaOSKNEsxJhe9K9LTADPSBlX37x8aW5qdJjI3djL4z
hhS3IktvyPPYOkfKbOm4e7AHMsZVObO6I0ux9XlkEgXxdO4he5ysv1Nj6c7xVFnXsphZ6mJaAyuh
rhYbJEGGd6Yx2lO96JwHVH+XmnlRDd8AHgwHMnSlrnILzoOvPJO+8DCqzcalnfoDZoiLRjHOW5Rm
Czh8mIaRavMLjrZ3+hbBbub9GXZWd1kabnmaS3w5HzEfwLTuCuyZJnvyaLPDUTfeTd07VNLTAO9G
OH/zNFOHJJP9Pm8mHWuP9UXIdvQnXf/jrskPbswHfritj1HDYFQcqKJP97lGUGhpsX0BCPFdkO5h
alJuoJQ45drEcRa5505cJ713MDkIAVqgswXK6PIpMzlfXDGVhyT1ataqnjADESTa46cPM3HAbBQe
6PxYP3XSPiUiln8MExN/KzWSFQu6J1AuSHBRNGAIbuWzkHenmX4Xw9I+xjUmLvbkyhQfKdZqFauZ
+EsHOVz7WOiIRZxJThHFEMiPU7hay6kncxxCkuLt0mB9wV8KbK+BYAA5hxB5hJ/ZRRvGCd4FTWX8
WJqpdinD+ryxjxkuNL/BW8TRNz8Ww7S3xZqfbdh71my/wMOdfvXO37Lm6EzGniulPuvHPOpJy/SY
Xaxh/FposGdDwV3fk63ouzkUhFF4PyYsgbrDiu91LM39V+NNLpiA+WOYh+6YRjPntmU6TCulcKzk
u8ROCSf05BVqwAQxfDi/KZejWH4cUvi7//5UANKQoY34mzNsE9TNiMBuvWbkNUsDhc4izLGrRr4Q
8172gzW9zbMUT7NXfpt4nw4FfoCrV+NcL9PXmtjzFTJ/G4oO1u4KQCZYwQ6E6LDFHoj0M+z1zkc9
AxZKpmLfTgBiOcQY9BzM6pG9/W2kg/yAUPPUF6M801C462dhncheQ25fX5gbmA8cW2hPzTBV9qPU
Apl4IOPBzZ8rpCV/XfY4kubfvfmZGBYO4pEa65gEhQDDFQ6ONF8iRM+TnhfPTcLfdB44I3fYho8N
T95ebN2w28HPaFW3I4NcHdgUwIwxHClAw3L4KEIt3kQnN/FgxP+Usp3PDsEQuD4ajQfda7ECP2nd
qQo61Mhbl6bvdazz1LW4+bHTdhcaOa6qwb/DbHTcW1YX3Qove/2vJhXLkn7GMj168884k4EpPWnS
XGXN4WgU8ozfMjB7ryLC3jLYNDD+e6nuVx2XEkArV71iZLZ2nMVxuEKOI448zM6bjqtfziQeJxLb
wzS81lEy7Ny10c6Y87XN+5QEoo+R6Sij1GYYWbNLlWelnPEyMNwOY4cRYY1R01HdfUEHQ1drKLmI
mFRXC7AZHNuPekLBdjrNJ7FYt7yKx5sB1hdo18gmBvDnQRS6dnKiH1ghj9K15te4O/RAWY5lY1QX
RR8eMfu4PHqpeMm2y0FMbvieFzhw0XC27ItWBxogqENZa2vQpYzbLA/8vidMa6d5S3//RSDTCwt3
pN9k1a2bs+RM6PpfE+aR29qVX3Um8RcKHKwI2w8Mg8Bp1VQGmPzter3S37qMSUKWBBCR1V0Asgxq
+BQcqLS9bMcNyp64LBrONrNeeJAAraDRLf1VuRySOBCPN3g4UCG99gRvhrWUXo0DLrqYQ0Ot7SNr
5hugLcBfGBs9cEJzp4ykbbK8KLy8IcXFMagTg8/YJB7WVZm8QeY7RWpGZQI4+mIm3imjTiCqR/Fe
sA+EUb3k4KPdQDQifaYInGXKlv0FYaHbZbwvexMG9rkrIyaQC7dJjA1g/Q3yWkrJ5bUdnbek6EoQ
Q9mwm+xYg2eFBMYLll8qOf0eBZnDVKWUrbaTIOC3ORHJRgWxVwxYbcV8WAfObuXWAT8wHjugHcRh
NkzmgbnhtdSUQa5BDYciV8RktAZNHrvO/z4l+kTcSdNBIuX7aS1e27XC9StfvKJ6MmQ+vVRGyy23
g9HMzL47reBYDwoVLlgrnpKu00KAfL8zr6Srxlkg4Kd2xT4eyZA16SFPuzEoqPAi3l1eKIyTId4N
UDO5+SM789cwxcWxW+zqIwMvDuCcs1oznj0cSLFsehIsVPw4arot45zvhz59VlUxk942XntchWet
LG+Lrf61ioHgVr6DJIquwtz12msZDEBD7fCmO6fU4RaY18CUigorMF2Mek5nfaR5AIm2Tmee2nFS
yIRjex69i6kVlPt27t/O7e9O3/Dw63+bAcuGXo7nCBjznmXxRCZaBG3NEzM7RnJUtf2m3HoITI6Q
MGIxDAyl/deuC44nsHmCiGsuLsF1B2DehO6vrLNWkwyg1sEYQb0e9VE8xNN3nZU4ik1yOhrwZeVh
yzbeWg68B5qanzQxYz80k2NnGfKSLi+tQ3hvAGN3QX96mxJYP8VgfA6uxJcZrdCtlOKPMym9b3ss
mLb1OKb6EWN+uVsq79nsB3V0xgRco3XshaJXZeoHWLK6e2GyYnJ/Tsc7QDoKR/IqTI0WUhtxqon0
GeXSZgFOapmv0nbmrQsI1SB7S/XtTG5S5IOR0ZeTssh1T5g1PdLy7YjtjhP2GXhjgRrCnboJiwbm
m2zw5XuLu/iLYx9h5bx742jtK1LvHUtQu8q/w2Dofl7U95KgMvAas+Ta51sA1g9GGv91luX3tLR6
qAsObbZDda696kFUPbWyRa/AnfYk6o5CAcj3HsiknWHXwA6qgWDnYo5XnA8ClA41Gplzs1yaQWrD
nUKhp9QqcXNpwHgHtHMNLGbsr5Vtm/gfuItESI1E5OlqUYadhFXdWPdi6CtfdLjH1diUgOR1IiBc
HzQYVozBvcrPNZvOVoPoj5g97WrWzIVnjsayc4uQTPx8gUXGiYoxJf+puqb2ou/xJ0HnLsmsmH1J
P4yj0fnNQKVqvTzE4oKx0x3X/SCbk8CTEuYm7GsL0Bxw4Xi7tIPZt6lrGCt5H/GNrIaOVBkv372j
2uMkwVpCxSEsWiTqUCx4pqM0SZ4yl20ZWXLXaqvzGHkCSahiyXWHqruk/2FVGTIBJJAIhTgsy99R
bCsu+kRZ10U+Nj0DwlxeM02ZL/Xm5pEWZTgDVoBwSCjYsGor32Nm/cmqXJ1NPq6XxJ2fEO2axwRJ
59WA3dDEy5sqXVC/Qwxxg+AFTVerHQBJJuOsvEdzcuVRIqXg+05fCbPrepT8jMydSNVV4p4k2bp3
aIpfZJ6FvBzzU/UxF/Z6xwh0Jxc5UIt6b5Tzb0bJOLmJFg4lmQxTciVv6DEPB8LJ+6UazVOLFVyv
8oyZGRJiwRTxpMnML7YOsJaSHxIuxr0xiZ2wIfYbd23Zdfky3+C+TkcPUCZTjOyX1hvw8qCbHVho
+jp/XvHbc1ipyUCQudHtJCjZP/drMj7OGw9PB3hLSJHZFCnJcQ8WkX6HFYXEmL+5Ox70vPpbT+Py
YHHUi50cVGwc0z29mMTK03aPlrbVDJmk6Tb0o4KpzBHuqUnm84xXl8yLbYeO9iYW4xl7rgYphNFa
v0sa8whna0uzkMnIpPmVVC2CnZUdufQ+D45m7qxJsLhiR/DzZHhtecgV9J1dl1qzj0//LlUNTJbF
YJjznLaC2KJrXBdhbKUXicF5mi1KkbrswL4+8EaNd72kT8xeKsXZwm5u+Uo60eSEU6gS/UMyemdU
dh1Jl/vTu/BsddKjFC3GxMVgIyBr63QCwvC7y3KqodZ2v+Sciq0Zj9MKp3jXOS6JwpJRZhr95hE5
xhxLWHizQ2dOhg+pIqYvkpigrHpgWZB3RGcnFzW7wyldvcPMKPgYN2SGul7tt/D3HKP9Zr1LilGH
SqWnxhMWEQAXie8KiuxIqP6aGvZVBGUyXWVE9rx9Mz19A6A03C8nTLa1OWzb6pEoeO7jE3hvpgcY
ouU+sp1/qok/6jVDRhgkIvEpbbiwFYVJV0PtURPTeBi+rYHQvfFPgNOOxOgENlVtIeEmJhA5/AzU
jGQz3Ze6+GsVSh4TQk4GnJQAVuN+cTs71KSR+CB9KEKq+DcZF6+EaQsQr7H+PBnWadGehCXno4vR
S9XZZz+SAWstukrLsjtEeJMZeC5E/pzE8Mu2oCAv6y3fMokXz/GfyI2GfQtpNtSYJ+7GJvokpo4t
ZdANv6aywc+99GKV1GFYcf2ajzYuJzV9k8JtQzC5WBBS9yFd0+82rrdsfbQXpvjO/9hieM7ZTwnf
o76Z3s8QGy+Rjq4icvdzqUk1NOQ0Z9bCZaydx5ogRqcM6GMO1NneGAKjp7RQK7nq9FN5ZRw58V0V
Dpcv9Laqu4FZC7BHg6LEr8oRh+gzajqVHDGjoqVGKkUf699xAxhBTWIq1CD1xaCIDhOGBg5G0wX6
vXvMpwFr3iVqHFg2y8h1Fzl1gP+8nyXqW1GtZCZJHjuo5kk77h2eMvad35NFGNhWRIp6XWehaLY2
Ee9ZNe4/7AomHSGANTjS+1ph2KH32qW0J3IjgXXaBrrn3aZ4AhYg94uwGWz3xa1OHbrl1/kH6e4E
t7zjyZA/JpEWvEtEVoemP6STmIiH8iVj6BSn761OyKPlxT3GGqpXDR6JbiCsTW+LAZLYqbMnbWxL
Mk8CPOwo/vDzv/XrLQWiFcaZgW7K7N8eujWIIueTW++74sLb2zxp9TxgclO1ZK/iwNHzQpQP5sBT
MTq5CmbPo4aZDPikEdOJapBJIprAI3To9auhgG92Nv2sfP/kKCAmWJ/94JUB0fYoBl0NfBfcEtA/
n4PxUQ08QFGGYGnMpORtgTOC6kZAQ7rjSyZZu9peUSlAKACK9d7y1vznwTT3nOjINI3DRduwxdCg
JpRxqOmhZNyBSU0jm1QZ1Xgci5cxw6o8lYQ8slTRKLS5D2LC5tTVwIbvPVJHcq/rTb3XF5x8k4VD
q67QPXT2AWiGUBTGPA+6EiVznvAnIM7vRovatTJCI0nK8bhh9WzRywCmlbZKqk68siJXIwN2Y6YH
Kf0FlnuYpMHBeuCvvvIkDMwgm9p5XjUudJHi8ZwGxf02eyng7sOH+zaRO7GO0eQxTIEQ27dTY9qu
HqtyfOkn818ps2+vxKcz0DKXUqSyS+XwR3qU+I6Js5nfwKlq4oujcnxxQZDszLWm227jqbj8LTKy
g/mivZFK1lX0Dc7nUzLEGDz9W0+JYS5Yffy65DAiGMRSj0I7An5YIoZMIXFuEQ3TqL9K6yeaHYXf
5e19jUZav5z0bAATNDJ+RHMyP1YmyuiY03QiTO19tL1Xb27pwOIjiBvvlNJdFCzZxoCL4y/GJy8w
GI/jOuaYlqhWrXtDHgsjw8c0jxhx0AFJiBOg5Y+HBn/n6swdd1n+iq4jb+59JNP2XTbpq72k7i5J
Fz+VzmWOOwP5jpayWTzR5uiShsGDJ7HfxBJ5iw9YDNxSwOu/MczpwxEGCgcLFXCiwzo1H4aCI87Y
tABOOm/vuA+m5r0y9j7OBRjTOWiXHjwhGlqqgQ4W3kwZ0bS85Vr6jPPmoaWBLTHolKO84Br33KaB
Ck27Wlgv2mg0x65GDcLFFib/uX3i7joSR7glekOWkEOF29FyCB9E67UblgwM5TPWleaSLbzT0l0+
4OFVQZaVbI1pbOyKwTNuttMfBlLKz/apQB25eGO8XtJ4jA+Fm/80YIeeeOX/GkJH4LDFd4WjJKo8
AW+zmAIieQXoc8ndxgUq0gE2HmbVBFrpyM+k+a4MqgC0psEqD2ZByaQ7OZQknTtdfjPY+YC0BzNo
rpqPYmLJ85aN3MVhscmEDFJOCoTZIu1C6eFr03CeIyEBwSvK9ABnO0cwo48hEnCpX1taNQT3d4tB
QK7g5icjxmftOadNgFs9tLaOczdEUGKyjTTJj0owEqnjD250s9LEpZQugygoFUcdZLfEmLpbp9yT
wiSXFN+j0XLTjoV9u2VAYcJ2aQXV4hSG9lL98Dk0jxgQBn8o5Uo/HBCfZpCAnakXClBGkFJ6bOlB
Qow2ZCDinRyO+X2/PW4m57gCPLNjdWlglvQlEI0losdH5udEkoe4/7HJpWuV+Xsy0JOHNTBr8E1F
dNP/9UsTGJX26OQAjMkA/sKIeJ6prow4+LhzaIBTAXdSfXmFCru2XnauWUKPIEmP3R0yZG+ck9r6
o9aEGkCW+xkTN+dg1kMnqCfzYViRXq1J/0PrAvE17N07a4ZFk95SzX7TOibiXbmQvXOYJaUjNexa
/A+Y6k33mKINBacexYh7sjpytYqOVFzqvERnUDrJJTbsdxYHizkzYyuvuuFjp8eQszkpaEjaiYrP
tqH/8yyi3+0/Mee670bl9l3eDF6fXN6QkT5WDw5hkQWCXhDOBFWYGRmMbeelqCNqQKW+6e95qPcu
e1SPFigYEGlL6I539dvzGJSthsX51Gv4u+MBP2I7u+F9wdvWUG+YuDiaHAzZ+PS1VwKJhN2b6aXT
3fiszPYXl3KKhUlPnFKjuSbTkPgTJ/sTfgdq8ob2mK0y+yommk+sf4uDAFYkwri7VD0cU22xDyqD
lOuw5ewSuoyvvYftLmeqGOr8omua8QVHHL2Y/XzvEQev5Fo+DcoAdsBGRaC4e/gVp5/rPJbLTnLx
31uS+P2WQwqwnDKza1u4AWScjVqke9uo+3BitAfasFlfzUh8CYwFFywA8Jq281bdF4T0UMSwoGFQ
E6mGkf6sgdwYeb5Aua7mBYibCblgPThV7RyjrEmeNVQTYJHNnreNfd4zwBPqWfQiui9S98Z9AIDg
y168G1Y1XbJ2qPdp5lERq2v22QDKp6wFs2k6oDYXnQT21C/Uk2yyPS0oZ3Kox8acjiWG268iglnj
2rD1zAXIwjSXwnddnPyeqFjNqTw9tLLCbxPN3GzUTwOy8oHqq0Df3l8UFaYa3PwYqCGeYvY09slg
NLuOWODJa63Rb0ge7Q0EJD9N1/HU5LEZGDQGjPUmaheFPGBJvg0lDLKFPHTm1cPT5DBa7tljw9qI
7hX8HOhvs2BYxAmkMH9JvOvhnJNUJiR8lcyhAPxpdCBjFc4LEyXU9b2efHXcvpX9r5U31UWhbphD
P1R6/ifKEXml5BUtqZvOiu6rcaL6UFNBx+0smV6rAuONskIQLm+VLv8Sylq4PWXv5hLBIbPU6qPJ
y6DSKaNlO+Z9xIP/WG19cAMKNrlcGyrBSv8kluxxT62RQzMz4fSmkvFDJrxLlTXDcZ2yFstumyKe
msuOY9f0OsUb7GT61vQYBiukuJ0xCw+gHPgCpotdmA4c3wjNUhlgRWyuDed7oHhoyYPDboKJHloC
tgiKDBh5V7MPJSx+ZcNqngGcBus4x6/zup8G71tLimIfr7ENqwsC1drR2zot7hi0pdA+cE899qqS
R5Ey7bRqE6/00h+KtluCmHEnkr9zsB273KNGt7s6WhZuu+3i6xqn6sxr71UN4w87FlrMUH7lcYVP
oKeBCHR1W2TRicZSAbtjLY4Y4J9K4cU3CMbMywFIE4yhc6cHTql5uNVsOMo9+bBnU28fFh7Hvc1A
zzd1ZK4lqdU+JSNyboS89GnSnjNWyZ0O8fm0ETm2LHsLbODiOpE8eUp7qZfJgC0IPmRrNUpHu2e2
I/J9ZQicBHn/7szkU4g6148eGHHdcOr3rnpGIH7Q7aZgTHTFA7f+TjPm4l6kTs1gpmElRjRscsJh
JEqNE0v6kdkr+jj2GWbIDHd4j/dTOS8vhp1xBo4xw2k2IWsJVyxjILcd3juAh7RPIkN6KqdsR9tC
6/zrDdV37DU2sJRrbpfWDv6SeLFz/TWW3niY6i9XwXRwtlGyuFH4RJs7HjPmm+XRakgPmh7j0WIb
6w8gBa0k+TUuRfTYptvFqzZJf/TZHrM418XWjA+StgV/iBcVFpXN50rAQPbp7GsaN9mczwcmQk2H
tpEVp8QxuPbRBwDSz75ORRZaSd76ToOOkgBs3DkxF15b/5grx7kC9eR5Ea04Gk1xITlUEL3D4ava
JX8ctDZYBDw73i7L70osEFJhVxjM5UQLtjymQzI+9JF4S5V1z1NwStXa/cu3xd9ttQ/dmoDzLiUd
CPl3MeslpbH2hYmavrHiUOSzRl3++5Ks6b0W7Cw9NgV2cxyNv6JpjAEc9zHybnTicB4/A8T+ITp6
1NMq+Uza8mMsU1zQ9PzMiMZXS1hfTtdFv4YF7U/EBvgYRpdbS9A+AcTrs4nZvjNQEj643isidEOB
ydoc1MohUnZctVPVdA8ul79HIPoXI2M60VTTY1q5kBXs5rmwv5qRbpyJTCgKpE5TToKc05jECdic
n0Zc2bY5aadWbx9pcSPopOMkGnv6ZN2JjhOqzVTZ7XOXcTBxuYhqhSEJvFnP9trAk+RgtEGLA8ZO
5QIU7PWFGmnrzcHVZpNFcddWf2yL4k2z6vW8mv1ra8/9oRnGHp/ch8u8yi8WniCBXEbdJediHJbu
R8lOFVjEp2DCqicziQbf+dO17QqVHJILVMZ3z2YRYYJHoTKC0MXN7AfZ1cRnQPPEepE/CnhHj//9
qqpM/cEsGQrI/IExNnhSut1CQAd7jG3OVpU6nJd4KimPiigzKtR0cDQFbSBZ1iDp3IHGA5MunAmm
LFVkTCTLcX22LtbkwhLMk7f/vkCOTtJkhkU9WTe1/qI6ef3EEtkeixm0tDJcucPz5YUkNZ1nczSN
sDUYmfz3W6vM1NWOkm/GNVR1zObXCNsuoB0Ov2ANYc6y88o37e5u4IXwjZIV24W2uV/h16JaVvc0
WV8LOifuDry0OJLzKw5X3O5GOVL51JePzVD/M6JDyQZ9rScFbVrfYE18x1SVWeckcsrjz7oxr23q
aW5ran2NWT0dMOgwb6BpiKX06ph9cqNoeQ5mJ33CcUVeUEEEJYXnx7ocH70WqonLjw+AyviiaIUg
GGMfjV3gWXpCH6aDM4mwWmA3dEBVCS4Px+0iHz/RclXMkwn00PeejjQJCV5HPyqM8YyDNHqkK4qq
MaYX4x0/fH9NABDtnDoarvSAw2xouj+1jbjeFbYGxHWAluicLRB5B0/LIgBgq/VSLdOp0bs/Uax/
iZJYWE2ZaGgk1Nmw2JJZmJp9ZjsOJrnKOSQU4uIzBg6MZsLGO5CQKLtr7dLdkXJhRX8D0F2YBC8R
KbNWfwclSgkg2W1gDwhBRodzMo+FgXNxDhK6aA8dMsDYr0QDB9SrpOy/SBwx3cV66+etxhnAHp1L
iTnqZBcWRbcNHTaDxGKbiT9r0pu3XlPL7iP3V+oZwag1w0VNYOpdrJwJV20UecvpadqZ4Iuzn0E5
/C/LsqTZhZv/pWd5vPaDDvi2YbUeKWTVBu8DvGBxhQPn9+uiLuuzY5W+2c31gw0UjbwL8NwhkvgQ
C2N+Wkzjr1W588nq2TTwmVw1e3hKF6bmucvoH1cmUyuGYaEnSuMxwSCrD/a9jpwa9LBawkbpH3Fk
LyfHxke4HVQWfeSLwG7Uk3wrHXtAagLQA4o1g1XrVUE81HQ7kw82rF7fM7xQFKiWBl3sTnzqbY2+
uwgUSie1Kmgkuo8mClYVVZ4GtNrGdeq76cb4GGuoPDOXIXOS+U18utPYHYiHkCrkan4d/u8Lma0q
RIewIG99khUxX1ACqjNLKvHWraohBmXDfOGcmuZHox4s2lPCuOvi08R/0osqzJeIPpze3mMQc8gU
UcGD0HWwx2U+VkXlBYldyFO3PTRbBui9i+dfWA5PYCuJMXkOwTl+fhCAcHNEsth3JSszZXLXxqKl
qFFEfaa8D3sGTZekpWRdLxb8GYAtKO3iRDv3hvvQKfhxIwnYgHO8ODBPtPx4pDSeO2UwxFrN05aK
HfMZ52WqJ45fa81uWaU/so/QO5bxUm8WjFFp26WnR9DoRkJ3+qIQgxmknDttZByQYtD2l2mlAGZ7
lpwN2L+QVGFOssJP9bhnc6SiTCEbl79xsnVDCUxYHa/G+b/f/vcrac6fqgdv+P//qB7jHwKD2KJK
ezqnVvdkj58xxqfTKii0t+ru2GsjcsM67a21Zvga9WloxwTeknqkKcxwnmXt7KM+qx6LZOAsNIny
rigaNUv6EO2U5kEd0lzWGICtUCoK/Uorc8MZs3uDYB0diREIPxrJEnTOLwduEnWXGOuikRLsdHoo
8crtdJO5OjYwphiFxqqWIeQm1F5SbfJaAGxkLe6KEwDXP1gjWqzKRvOo8YQ3+lb2N2H26KKUJzkC
qZnq9GA4i2se9FniwvLM6DSbRhRWfWwFbi3qlyzJm5exa/85cfyRgZjb23IuOSCmzpPV/J2sLVLQ
c/xgzeDw36e4aJt3i24KzERpys+joTmcU0yHt1SzbytnvcuQxbQmjdILmFI/uv2kP2n0hD+lDDSu
S4+GTEN47ZHMEOxNe6Rhuh1U+teUnJDa1foF2+IgVLze0Hr3xA9BB5IW++/PaJ325LHLcJldIfT1
tQxznB7PbkrkUYddGAzbyS0r2yjQO+PmDnPxoUoCVWNJSyhUQSa7lm9WJettZMuHUbLEDs3qM6gL
JzzFuNXW7twuWnPCr3CKI8hJCsPwC4jAVz6+0cf9KS6qLlxWIJy+8fqhy7KkdotayDKCmOVpDUuA
Xt1bOd8c7tV+39DyuA5j9U40DL4RxezC3Jheg66jOpomZ6UkfhqZ1rOKzBGMxO4bmUWGg4cPPTZY
YFVslA9aRW2uWW4wJ5Be9VTcXYcy8cz1TrObFM9FYhpvGPLOxAhJfk6Fw4f8ObbLSolj+TcrKR7l
LJOHXj+8U47zmy43y+d8d1nscQjoGlhe0DOGMKl+9FHNwejm8RHkNCaUZZ1fDOTkFIESGiIWBzz6
LPCzzaYQPQ2z9wdGfPrstX/TEf+KYpvat6323C1fSa/TwRjbBJo92mlwVjsdA+BocjXfM73xA+lM
Boww2zCL1O/lSWuxMU7YrScmxSd+isWulu7XbDOKRXz1HYfCNdszf+GloRLi3lIkBDJTkQTvMbMv
U3RtRgMjAf9/oQ/pU5dzKdE63iwNJ9NctuAFG7vH9ZS2u1FbH6a+WZlda1+Npad4Lxr03jbWnqRL
PNEwGu3WGkXO3pTCdMU7Hki7jJ4zLhCwiw0OZ1U67smUNk8CD0QJ15qNi59sq3jWKk4fx2WWCfGY
/rUjcfoMCwJbFS0iWLc720+r6je3mSMSbEU98Rrodrs8xMwNZl2pR1yr5b7MAdBaWp68OGsah4Su
aN5j4qnE+oFszfwd/gmWoYgCy4EWNem2hp8YVBISo0RbY/rmUqXOGqV5OHK9ZOe5ucMtyrHp5dSO
usQlo7ruJYk99zCanyKn9UBfXfm+WOI2eFC9MyYTjyAZDuD35mMLpPU0uRx7a5yv5TrRLKg7/wpw
MFt7xXo0RTsdxmrMKG/Q6OSlNCkze4XCryW+tXDBWuJ1OEnpPKTJBJ+VKd0tcWV2E3XFB9Gygio4
lwlIlbNpRXe4xDjQk6X2XY2YGBTAz3Yx45fVEumha3ia//utuyzWIeY85hMiYPrAp73D+gk5T7je
i3IPAE3Eowj0pknJmrx0jlte/vuNgxp1dUiFk2lGl5Absm8RwFiyZQUE8z+Undlu5EiapV+l0dfD
Gu4L0F0X7qTv7nKtodANIcXCnTSacX/6+RhV6Oks9MUMkHCkMkMhyUXS/uWc70ysqVFmoKxnwGyH
Rkx1zVnB/LQyaLfNFI064S5haWJPZywNzKb3ITFq03VYX1IH2mwCmZymgFEU6tS92ZusbZYjdhPj
STle/1yKN07oebvko7fnkCpeDBblxyzJSFRxTXFxO/u3YFfzXLHhBan9PGqJ/4RCVWnoFix75BCq
2vY5zQGouGP9lEOxv1iD+MQJOz4xvurImMOyz4J3mjbzaDJOcZ0L1L0Y/huC2qASP/K8b8kbhENv
LRG2XbrkVRTVjMEvjxSIbZ5IQtJYvhOy+0RavHHu+Z1HxhSc9ZHljZjyMiS4oduYU/usEUq6aDLb
KeH+NnzJHK76TC24nQoX7c72xKHDrUh1UJtH9KBNmXv0z2jtZxdSXl7lC9ZkA5yYZiy0QUF10FIs
epP1vD7SPpj9btuxc8Fyo1byRIXXYpm/2w2cND5BaVn3IuJ0iDK/Aa3T5xyrWu89DSlaKekUZ3ze
+SKDk9Uy1jODRI9EK1j0OS3FHtaJqHYtfStHPdnNce8jdyN4phbtBSR3FVlyKvZLAMFd4DEBnCSe
NMs/D3OPK6LkUMJqvtBGOUR45Nq32PJXSbBij8wEepMWbFOB4fjvOU3fdtZ5gPFm0VI3TJrQI9BQ
fFpIi76Rj0g+xfKBlr5503U2kX4/7X1Z+Xepc9tqpPjs7XmwX4Nyuk9wyrfa6DOfckAfOrYZ0sNX
T4X/Q6u94Nm3khrW9zid/3xYLaTbDAUyRrATxDutzSDVhniW7m7hfMUOkdSo860XOdCAyYT1Y+qm
1zaTwUsxuv3JYBnJmTxdtQXleypw65Rw31Fgk+Tosu9CMabV9ymSkIJ+dgNVY5tnzgUK3tcMT26L
l+RkNJbxNDKlEmV3lypIXmPF0dz5W1QK1mkogLz1kpAaZ8nVpR1674aUm2CmzPfvHWNGnO9i53W1
evZXMGOZaGuYVHJM2NHtIAOy7l5jw7WSlVNXgJ72S1u8k5YD3ilQkkNk+WLknzDGmg9rZomvgO+V
Ng1N6fE99fOanLZvMw9UKk91D57Vs0AosxED+rHCwOSySiSZJTloPpf2YE7oukyrNLB6M0/sxWjj
SXHsi+r18jD23t2tOsUAxl9gGHg/JoUPw4y9sxE5YpI3NfbEvLnze+WV8x5a04CYguwpr6LQSb1r
6RivTeJkx4YsnihnpiRbNpAW065+0Y1Hgj2hTY5WfkStuLBUQ0sOd46kETJUx/lTpZ65NStg1LVP
I6yPFYqg1CJBcSmfl4EuJ/Pal45Nvc1jY5+2tNnKzhDm6+rJ0SSw8xmljZU/dyCSOhd9adM1xbEZ
uePjXFahN9QIjBK2eI1vDbui97GItq6zK+N4H/v9Q9k0JBxm1lPW0mNQFX05bceyI0gIKlLldxOy
r4KXfkYsr+EBg9A6F78rI5dXb2iWqBMV1uC46M5tQmRGua7rlhwrafJqJZW3q2P9SSegGgFy+YoG
Cw0halxkqc1By9v4xS/7vZohM8RV+Qvc2IxOszsUFam/OoXKJp/WNUWRZUiCB8BZNSZPG00TK1Ny
2QcVpnhqt1iae95yM4rncgkzMlcu04dvaBOPAg2iZg+Nv9PEQ23D1uca1zduO2yCxC13RT2+Wryx
D+Vs5EcCLD9EDOFRdzt2cFkekoP6Htf+SolQBDfSe9BXsCBBWAypxdLCvtD4lS/YlxxYjGlgvyrN
wu+s0iP7O2KkSoqExRr7C2V9aA5D8xGP/Eor2qylrZIDPUXmgryqXRM6olSbHsfXdYR1telwK+xw
AOCuEw1QEU+dkHd8IoiqKM0yyZ7G/cwqvb52AzcvJdKB4tLfJkGcf/k8qPOKJMRS2gTUIzIN59oM
tjNOm7cyhXGBnUP/mAwSO8B4bgxFpUaySnfA8vYe9/fG7BcCiarfTZlxCTLc3SOGRULvBPe8rxjs
50jv/L4GZuT4EZ7Zna70+GSQ9qsVunvsMiTENYuXu8+IL681/9AXTFmHotr73vTkshDakAv0ymHM
qhKUWTb0QCXqTtuWEzP0Yep1yK/jfDBJPcAJjrTAXQ7JOOLELQc2f0sgwhgT8c5YZsjK6XQglaLY
isR5c3p50Q2OYF2WT4QgsbUZB3PjDtynhE/fXenAecaeUs2ITFCLf586ow2HfKVH13mwnV5tu2r2
JcShTbNOcXEYnWjPzYun+Qv+Bu7zJNOcQyzirbOy3ylxT6Ym/EPducsFVy8U1ph7NPC0+TxmYjlP
qk4QqNWXxXW0HRPkt9JLnsoEErw7/O671PxWOx56KYjZrjGtUwQo5coqiH0M5mHHeoqv7BU3N0P8
5enWdHJRt2OG/jABuX53tDV5WHeTq4n4daOBHNvWeY5powaZ4tKkPVqsguiyp3xTNqk4JBjBd3UF
l8qde7EFqrps6YA7QJ/XWJBwn08vASqRQwPCh2cXw0lyVQKc8awUffopFI97s3uWYz7cA6BlTDTG
u2l1xq2ci3vemsANx6B6oaTcVS2AKqfPvY1jp8hwKyWPtqiu+ZJVpDBUn3U+vZLKwaSrHsYLxN6F
BBOL48rDidZhuSTWdMPZUwMGXEfKwOppCghqV34SR7OlnmdBQEw6M69lTUDiAZnfNktEs9OvcSk/
u8F6Sya7Cnu2p6O6AKy2DfGVZ4STEVzbbHQwaCcHT8ZLka2hUmjEIec2O9i9w8023P7mDsaOEDnI
aoe4ZKJs6ANTHQNdLYar8R6XHaEOtYGl/RGiunemsICJxVmJJhpVmukvL3nq+E8tgkbLLtDxJ+Kh
XdtAXKXfkV95PJqpw6oZLXY21snFtpBsqaQSYdUKHmqekruggEGcpd/+fF9uaiWEFusInROlAPC6
EPQX84Ac2t3HGW0fCBV0tBomdXhxThxCIci2QdIlpzERVDrO9Dp1wUXq5pPZoXwrBH6RRr27q11d
YOZH16//JJPU47B3AedObXeM7f5cC8PYA/s1DiMhMuYQ2DvH7u8wbvLrnxcs6nE49Z56Ns9Na0hO
ihggnSTe2ajj7rGZTS3Er0PKcIaXBnhaegwk1IZlsK8AobgCDEu7FX79Qx/EfNa96jkPhhKvTXXy
7DXdh7kmqVR8lSJr0MBO9WbofPNaBWWBNiu74FcxHlwupOtsBc86UGScBKeKH95jMlfFjX/S5GQ+
DlR5ZhnwfXs+Wirk8cRCk4hSGgsbdbLqWehhXRkHNpjICLfxBFd6tB0VFmPthg7opd3iQ242iLww
XNcPVSH2wh1f3cXW2FKyFHLYGl8xve9UQqXfimdtysimQSL+mgYXVnpN1ARVyzPVb66M1yO47+YW
TEGDJYHbFYfjum8vaeJsGaoa9aNj+Oe2QJTrtKiYlo6sGvR/mAkgPXUBqQbmwPMA3WTc3SboeN+b
Ak6iURf3dJob0EyBeuM/OHYNW6Os3yXVDUGo1cwcuk8PgBDZUK0rkKHA/GmUjf2oPNZIqs2NqMnm
FGJhSnkvY5M1ALKHttB2Jsqtg9m1FCZtHtlGOl9EXJJZO/v3Kremc+VhNJrytXkAJ7HjgXih3DGo
gtP+YNnyl2gVw7tVBpfO61gYV/Vh6A6UMzhGmvkAF9a8JO09doW9t6hwwxQ8ggnO7bwa3Fw9K87D
8M2eyvzii+BLa2VyxRyHS9WFvgMeHVmjTkwXM/iUodeMxrsS+4VL+LFF1of+JTUOynJCgoDqhz8v
88yMDXJbfWzgKe0YbFKP5D5cydJrse71FoFzHdD3mpk+i39yXu9Lg7iXWMgC6jW8jRgY3DkvlxdN
b1kuxM0SkhmAL6kKHuEMWeyRUKb9CRjDbfdjZPy5GbVJPeZTxQvECZyQ44vu/VisanpcEfSFU9on
IShuPLfErCiUvQs66e+NLk72GHX2QVblb42lkVjARk0vwCZq2FeLmJi2olnSS+vWZjSU3cvcaMY5
EKhyizhevlsDrAKnaDlr5Phkm9zFqF/R/0VOkCU/TVfRaUKF5EEKPbKYEHkjdndvDSfoBoTNZ5wv
8XMZIzDPuz1bUfvI5ux7L7nEmyyw3+JCOtFAXTFxTGEVTcVzxsOzqoEPKG05W3jpg4mEIPyE1k23
fwW2I57TIP/mWAzy0gHpD4AFq7wZqfiqoHbkJErAT1ihMS6UqSIPoRXULzjcXK7FNgoqXzxqrbjM
dtydQTVsLW/hMAqqYTsTcMaiItc3S820igfvEOpV7h2Woj7jX7EjZwFhqhbDi+Kc/OquXh+1qIRw
k1Fqxl0vnhMTCF33FVidw1PEwPBn5SHGP/HT7Ot3331TqFl3WiO+IBouYW27HKmcYyNxYbkh1Cnh
DjxAHoVuG/xStffKpqHZIwHJkH8E+jlb7HvS9iAoyuChzhscfbr7vZv1+uAVZDdoujZsNOCT595F
wJW3D64ZVklgMbX0usjBW7/LpJVudQf1ONuw/OgtMy5B32BdU/XAbhKUGnL8bF3SjmWp4XWqPsnz
6C7MJeGsxs2lxgSn8BmH8xg85xrIfQVrF3PfoxVPEZJ5kllM3nG249yPKe/AnOzxP7oU7oLkQ7v1
0aGUaP/jGe2NzaJDdXBW6sbC6DCkzhFDxnNhw7LAJVGRcbysQUDF1GK/llkfmoU97PSkfbSFbkY5
9RU/bvFdLzU2xHHzkjILPoKOo6VN2gh54HyF+7K6VlDt2VnjH0yEjbNLgFPVqpsPThlXH+0HDtzD
uLwJ4yDWCr/z04dYY9Vozna+t1o/2IrBOaeQXSlTEjzeoIo37CnB0afON5VpP2La73PnRb5lnoZO
Z8wgBiZ/fQ/igu1NmcTpKVEeyh3YdmGSm81xhmkBvpzJpuIe8nVt3AcOgYRpV1o8xnsAGHJ6anKX
Kbotbxh66wvfEJA4gKMxSQkTa9GBOTmw2bF5S/IgnKV5B5k5sAZcYzdZvoFisKzNMpMPLulzhSs+
fKlB/MvTbJ+BcA0ScsEXInpqGxcFA//XP5it//0Xpr36+3/w8Y9GzDJL0u5fPvz7S1Pxz3+sn/Nf
f+avn/H3a/ZDNqr53f3rn/rLJ/EX//MLh5/d518+iOou6+bH/pecn36pvuz+fIHkV7P+yf/X//lv
v/78LS+z+PWf//75s1qDJ6CvZT+6/44Ns0ymdH/ehX+8CetX+Odn3j4rPvPlk17u326fP/v/4dP+
QRvz9b9ZkME88rwc6Pr2ivv6B24M/Llp6OQOMuciT91aQWT/xI0Z1t/sQCcaQLcC1zN9x/wvyLn/
NyT2Jp+Fht0Dka67/z+4MeNfwfpeYJl+wIvDlzN10/grWF+2lt+7k4sYLRH3Bmpur+wDNcy9oNix
HS2yTdq+qrt56OBEqjmb2GJH3+qvleNCgprAMYj9f3sP/wfaP7xQfr6/MNB8XfdcB/A6czu4a+6a
V/Dj8wmXtPrPfzf+F6JbAnkwq0fKnLkLnVWJR7LIRk7GDxemJVxl71E1xmML4nDIHHDaPgElyO0Y
xmoob/06/tk6uc+WmSV1XJzaxZjvBJ/UeztAF5UW/cme8+roVz+NnIBYze68ixLsh0Y0Ksc6q+8m
ySE7+smXYYi/0+LxlRyWEdqIOdK1zJlEu+bLsljOsPWwI7Viy/JjxoSN+HqYHc6AT9TA4Vmo+AaI
YjMZlntvbBpXYuA+UM8EB7scq8iGgxx2IY+/AGu4y3sMOv2q6u67hBC3ByYwENM2P+mC+V43YuSp
3KDZz+2goJ3NMNgzNWx5JDfbQMuWJ49u9Zq32kOgTuvKgWyZTTAE2bZA1b3p0ulLQHoJwSGWpHrh
dKvQCdsVmcgD5sxbId8KPW046RLvRQUL3sx6FOdO44d3JYLtESt0FnOwWrq8w90EAeCwScNqiJf1
NLa/G6JGRuq2o1ef/Eb/EHNwdvKix17EMFg6IAs6uAexVyI7imVUpXIiAYvRIjg6sBb1QXnm21Au
1t7HoxqO9kui4CfrzORnwFWntgq12L74Njp7M/M0hDufwFuMPZPwE/wDIizGL3alpFRbxYduVu5d
dPVVc3+RYxrsbd/+iF0gmgz4OZtSPz65xVPQ/7SVeSH8+msyGRjKvlvRqv21K5AoYYgHUFvReJZI
dfIGxQnRt3fDKBDuBNkGmfF0IcV3aVjD6uwMNgGCPKI9JVBb3MoalBuRaNfMhlVSdvLnIr35lejw
IALNU2fFawNIT/Er/mi8eAr1kvnnVLID8pYpf07a5juE+ubTmkjQ9DaM+ILHkl/orhx1Aue84U33
cu+2lObqEM0KTGcrLRsrwp65AHiMoi42Vhq0+3yVgeaJTjPbMGhpDO1B1MErWoR83xkMA+tWG7Hl
aLCLa4uG0Jog7JrByUEHjpRywIGQaZjeeBIAolJ7GxX1vlPll9bf+QGSM50APj8OSmLbbMJs1kEw
/sj9hJqlNON2DfuKyQvigkJPD9e/OFpZeZK1LR/Bh+UgN+aKSBlDO2NpeyIT7tC2gX1NE5OCR5Tb
qVD/+F88WNW+HXJ8gTyIjilJtXnaRrVhnXpaQwKEUpTV6K6zZbppKyRqsdM3OdbxRidoZTO6roim
0ZNn32JOX8djtpvQL9yyUcX7XE9+4YrPr17PMGGyCFkuB7W1ehZUcFLUJu8JcPZc6Gn+7yAd4gh9
Xblpa+9m6/2VCDM2Vm6H4yvx+A41+V4V0NO9xXqtU54OLhntR72s+zDNXCLbuRIpE6OJmIhnPIpy
ZwxzQ33ZPy5Dqx5tWeCKtvJvvpHWr6xJRvJaHEZlVXKyljI7TORR3DptpdLl7hH1xfzhAabClHkE
XqQiShVrT6bbGZtEsBkmtyGzHtOGpmIKzpNbLcG219mnBxqCgnYqf/tpMe6q+D1Ajn32UAgyFDjX
wY92LPwtjHc/ohuZmVYu9V7LhntWLN/KdbSMTaGG10d6V2FBPW0LGyfX8m2x2ZOWif0A4neB+8Y6
MLF9YqxRmIS6O59nSd87ecYl62x5tHpCYuvEYpy/RLZM2aQV0H+6jFzvLklubF0NVE1Avs1ek4iW
xWkaTWSO+rPoRnlMRiazDrwif34gJ40UhkYsdJToXtg9Xmb9OjQNisWKWzQdDEzzHi85VSKJPDj3
K/FKXB8YLuyE5h1PGn+TTu5Ggc9HL59Y0nURzld8mI7+vfA8H6M16cZgm5xr2s/vbtJr0ObhUk3r
xIDGySK6Epy0QhnQFnIru1huBTyHXfuWj/2wc7PpzenwvY2qJM11PfRUjJHNDHgMQos7eljHichD
+YD8UUWulAYKqybE1ob0zWHm3xmPmv2WL8ZxSvBQtAwJtnCGvixSGV1HBzfRBlvfgPizqkzpPz+b
QNHzD9m4T0b0j3PwYAE53E0dN2i6gERIfe/dNgmTjgXbgSnqFmeILJ0KF/TJXSnxy2Wo/90SiC2M
YhcnDLsDf6QV7+nXcbOSBZ6kezdhQ+cQD7AVJt4KaPJn4qxdpNMmmYABqWBxj+mAizeJJFyqU88g
YiM8O4jI6CVde31BdseQFW2wR/nGyIsAKVP53sV1UvYImFq8S8eB2enWfG5rf7wKVMAsMDottMBz
XTOK70vft8m4k4nCxlRlw2UgPE938DJ6zoudxj/GIrWOTpm6N2TFH/Ogpv3k2nIvuQfGQBcXh7fi
8pD7mjgzbpFnpiBoz/68rB+6MalqO3om/EFdv7D4rHi0RqRrsWKWFgm5XdKc6yZutrnOvWHD/OJt
BhV/8ksv24us+EENoXAqZqTFjDXw0JajiCEFw2EYejcR9/05c/2fHQtz/J9zt8ua723+VpnlJatp
UKtg/Azgpp1TcE9bIPz1GYLEFkPLq97jIs98KD4tDq+J2IdTkkg/0lTKHKu2p+MwOXRemTld8uQT
3ap7XBoCySs/Efs/TMNqsHH+L/1lMIJfcdG/Dt5EGIHjJkwx+bfE5d/+74eIcBdSEzRMI+v7Mxds
nhYrs/a6zB4GrtHLtL7w8y1hMnyIFh7IzPVyi2lGImcY0KG6rX3WU2yv+GUATs8ACnsHk3PgDRcm
QKGbCslphb9hmrpsq4PmjrrGQ2sXWP59gitQNPXBwifxZPf5mwbs7KQZRahhdkJEb5O/EMDlSZWx
8ukxkCYg9UAdUF0E8TFT6siiP72O5FfTX3d2iHU+0cz4KtDlEcw8XhenL87uunQiUZmljJEefanf
AurWa9F7xrWzepQynSY3yWBoGzk73V05GVQCErX3FRjWkqubnJQXQoWiCvjcdazggHU6AzbChgAl
TK/wtMVhVAaTOChG+PaJdkOKBzZBY2ZKkitJEyPQBcALc/U4tkb0UDn2gDodfYwu31Xpdch40VWo
jD/syuRnpcBwMj4ZN0SfJ6TN1wZjzmVVBoGa4a5zFBWn6yQNlm6crXpLNMokx+d86OazHQTQorKy
ibIpmLejcfaHluSaAnXS3B8Gnk9R29mPSIyqK29/ERr4tqJFBh++tuRHI62YXbF8wHOxQfDTPFCI
Mo8AnDQt2DCnKutCggnakLMW+gPxeKx14xBh7qYftOmm2FgC86XYhmQ/RWVQx6fe0vaaZyTbxSsS
sGuvPL6PQ7CGMHsWiAqFq870JGM772eyDsuqGgXu0uJT4ymV1075waVHeUnIiaHa8ogGPtKZuDXD
WDxPhTw0OWsgayA13CmMn0vKe5ZyDD8NJc+hbH5zCv1x8FvzodT8I4cIZ+/svHWA9EK/08owztNm
n+lDmFaTvtdFcZSq5agei+bkBGDn+c90CJm+EQaqwBoX/m0xNgjXwQVpFyynAK+AugSs+LCNM67e
FhKepVmFdfFRmNSJo32Sk4PHm6GP250lk0GIpQcp3xuCm7fZREdPVN1pHKsstJFFHbj8j5WdzPsy
rVdXje9BAYLrtxqDsBSFsplQaTY+FBFjng91nR2hB9FrLEN26nuOuJRLZqJKex3YLoADpd6FzcW+
sLG1DwvNAv5mk7vpTa04P2QaBhzKNgJ7Uv3oM5xWlXmy+E6foUE7sPCMZEf2m/gwCEZske+cXcEQ
bBl8Fhpm/AntD8RLEj/kfY8e2U5rINfGYWrbGEmmb4DkTbqfurgpJivsTVjMVhMZq1q3BHdkR1AI
NHAtqevbMFRwWyxGZm5bExSEMzGfAhSRX3Ul4z2B6LSHnoMgP0Pf1Pk7oWewT+fAA7U9dvh4PPlY
EQ2axMnJpHnbdEUJOTpBkcq/RAnWikcnN291byLSWD/yaD4fTQbBrRZX96z9zVhuuPGQT9KlC3Nf
sflHFbVlxKZRxZjZJUXJFUy5dQK3F5+R0SVHP/GO2ICTmwhsdZXBoRz6IOwhJYbY2Ypb2Q9wcqlI
i54/7dRQSEqqXQ+F+r4koZsFbvZOG/zAnUr2UVb/Hpcs3ST5mPK4xPunITKpGZ/p3FPLEidb3kH1
KDtJxeDYxiYJ3gfbbu+WF7wSgp5EhqsJHmfsugzIMJThhh9NPtIPXZreRW/jOOT3Clkb2eTDrFk/
NVJ/93kJ6YlbkmvdAW1h69eC9Y5l9VUkBVUhXqVI6Zp5WjCQgTFFbgKr+eRpFjd4Zmmbou+1Uz2W
2smjzDgVJ/Iu1sbajx+Ii19537O3XWSmXoV1MgudJCzzcU5nfGCVtzEFcaT4WQm8L1p51k2IyjgU
xxeTNaplf3aNBLzmeVGzZBIUMaPrQZJyz5416gV6LwtE5bD0ebgKA+88XMiorM1nTmn3HUyPX+nj
954q8VBn1sxV2ppHx/InMBa6yUJsYZSJ03JsBDOYjqs9roNTlhrUqe1RZeVwGIE+R3aGEbVhlBD7
SHEVvyPMcCh5xeSeBfpw6uVrPZqhx3hpO+V0HiAFq7NHc4IMFKvz3VCFdV/Re0fwF1SjLNMsYbp7
6tnd4ljuo17Z8ba3y0tT4WPNjYwTwRaE/w7QKaDvRnOduu9zfE3iwP8+mS49NbzJnVj5K0Zm2Edp
tNOW7NMlZBDaHQzNP5Hc0N4Zo2BMGScjgj9LRr3vhZ7XPqhWyxCwZstJQy7HTMg7DpZSewMC7gZl
LFbCiTYhS2g38SIiI+izAPM2D5woR21wUDOtcFBPjzjY5WEpERaCmAVMNdgnZ/aAHzm6e+rGT/g2
cDMC5PpB28B78qoXXSvkSUjnV1uJ8ayxDcsGeXFYIG0m3QF84QwGh3Zr362gTA78VrCBTO4eS4qx
xZz8loF23Xde/8VJudx1jeK/wfggZPlVlZo6Ao1nPjT5n3GAHmuVJPdD4ewQPM0PelMj6vIMjILi
e5d606krquyAajwhmEgn2o5RdbgY/qtpJ80RP4B4cFiMPcQsR8Mcu0Ws80QXeLLwLZA07doVE6FW
uLd5ihHFcEw8lTnoPswlzl03umEjcfDUaFwuPn7ADQ+VgoNDJxmHRIqtMQ/HxJmHD50Yo2yle8WM
PjZjAfNnTlS79VGBDMXCaaWzxnYblYIGoaspyho9w9LcUDI9YaWuX+hexHmwYXqmq1igLt+aHDk1
rVN1vqWgmV7cBkH4LEbikwR5ugYAVomv0bcpCCYjMO+Vwc/QBMP3zM/gHenjvma9zWGliTy559p4
QTJlHgrbxQrm6eR4DXSYjLetT6dKXwgTQXpGWRPYzfiKrOGrRWuBAqLZjYVTbMFCAvBntrCbEkbt
QePARkhdaOmOcI/GtJDHZWhf3oyKA7fZ4xhr3qbWMDJW7cEOKJ5zOfs3yDSMePz+20JeLdu8d9ks
LUzv4QerSYBo9Ez3dvDnsPVt6LuaTLachsn3ui9+tLHev4hOvdu4e12Ko3crYe9sgyU7Epn8JVpc
J+VgJbe41gmmKqbhNoGuL0o3iLyhlXCKuZIz8dlLc3pUBTpWUnm3Gc0Wwd/Bo8yFz7vK1duzN62w
SRFZD1dTQMm1glHeBp4tj5muheZCwB7y7eRoqqbcTZlVP+SrNLT0PvA/sI7MuoXIJeNgZqYdNm5b
7th844WRIBrMbmWcAhraz+XBamX8RMIhs23yEcsUB2knT3XrPPt2bp8qLQg2WVFvPKsbXxbTe5uV
cNjd9PnVJZHeV2DsvMWrd7BzCKif+1/TNM/3pRquQRYcU920bgtJw0QA1JdMzTa7/OWHXnTzU+9E
ekZ2YqMREZNh/HEZcfpS/TLsUm7rVA1Hp5qykO2Yt+vtakCTk/+oXDVQBg24g73xgmNu3GlZDqLZ
BF/qlDPp2q7l3bqErANXPbVpeq56OiLTb9oDMYgE3lQSelQGtcMwLUDvjVKPHup38rntU+bSc39j
RX2YSwf7ntdAL+p5fhvGsQed5luCIE/84DWHHLd0259ikwGcFAe9dceHeX2pl77fFYx7aD+igKFh
GEMJPpZu91p29k/Zkzc08el26ZcbmejaIYeJz4TltxZw3rPnFkcB9AgF9k/JzRkOjjppcVSZQB79
YRMLvOnwesuwtFiewrJoLR6E0ntpAj/fAxhzh+YS62+k0Cdn7DoRyiQCtPz4y9DIQVwqFrKR60u0
VnN9BC2Q0pSxNS9zCDk6s8dGS/bCpmlF1LVtSMvzZ6QFKO87CzkObJY3N0/zzWLalIJ4+NScZ0xB
KbrRetpiKLeLDdeqrFVkzP3HZJvQvWvxqaYHR4MlZZTeABHAPaN7y4FlKZSZRlQE6jCJVYZc3AOH
yW3SWB3zxXCc/G/aGKQYVsAeNFWHawW/jXKEjEbzKJqe+k/bxq7+uVT62fTsTwIf91kbNNQSwVW3
iKbM2ENyBPHz0AYc84KMPm8SbdQ52iUe/N+ULTPxd3sWQTLK1bBvLEIzzVWqhxmoaN8c95vD3BAt
L7P8zLb60MgzZKPS+ETFAO7bs85jjDYZQbF28dtmJ1vsYvBvmaV5SNknIPQbLWHug4MAZjsk4oTf
N1obe8uMrohMLeHvU8u9rfkNI4KhoSw+0TmMG9IesY8ZZnPouHafdKPd5XrMdvtDcu1sl2qZQozn
WBhr51wm476VTX0zNGaWPu9S6jRvIxpNZzLulVMOR9KmYO/kJDSCdI+U8i+sSLZD9uAit9tkCl6b
h5U9t8MgKFok/2FemgdL7+lSGMlGvUc/kIBj2gDuYu2Tkh/BXDuN58giNEkWmE4bgd1HM1Ctlc6D
CbLFXNIDQAaYrDZb1IEgKAyPE9IuTjbH8CCv+jGGuni80NwTT54DoeXJf8WRRrIYwR+xj4ijUuzM
se54J06eNwYs1XaZoKbNLiJVcAe9z8S7VulTH/sKLUbuhoWP56ZbPgiH8SM/2I/WF1sKaEZ7ogx+
yrrfxeP8u839g2PmFruNqjz/eUEJqQOna7ZMPTQ070yVrYC9gtM+OY4kW6RKCSHN0lMwoohDzMzg
mvzctuneiyr5CXzXp1w2thZJBadAH04oGv8PdWfS3LjRbum/cqP3cCeABJBY9IYzKVKiZpU2CNUg
zEBiHn59P7C/RbnssONubnRvHHa4ShRJIJF53nOeU5/RPB8hywyTbb6507hjP4ErOdfenUlhDGkU
ekmT9hX0sHe//EsCg/ZLbT0XOht22pvVhlqiH3GdWzvXDkHpNHR8caiQ+wKRkjnXBLwjaDFgAZgy
xrHAF9t7gLeAF3Iu2Zhmv8BEwurZzukynpf4ntProz3X75nkoJCaQ0MdBT5dMy9cKn2A6TpJsfN7
zzr5bYJNrK1xHsSgsdZZQjtf4LD+IzIjBZDtP+XZdBmqMLzRjW2cUPHCm9//s9X7tgP8CkXlxlV0
BPSAYg6+W+RbWIKXlsTrGleND0abVkpfniaSdFlBWmGsq3RbkkZ4EldfzjHkCh1fNN8f62icflp+
VB6KFBLraNeXyh9DavTM8TjExb0YRPMYQ+1d65diNsV32D2JxNhWzt1wmhnwbkKS0wczwu1fD2o+
l8F8gF8FEPUH1Fl9wSZ1iHKfJtIpdzaDyTaGstYJEpjn3QbDeIjFIC/4dVaG4ae3hH2GuKmhqHIe
pZ2StSr2B9pz4ulWwT0FPkapZ0HnQoQl9kmATsaQjve9hc/kkavGnc3CCQN8IT+EPfgS9yAUaVDO
1OVJd/T7MT00zjns002WumeFRefOjmdcHmWUP6NfAu3Y0pmYP1suNwi30V2PPBgh1Kw0t5ORWO3R
Tm0IWnbBN496ZUym2GDL4CwbMZAgMHXgOFo+tZI4x0hP2jmnDOWpdYezi1n6y2C1bz1Q/XW0dD/g
JFmiEgkphzoVYDMxUAgTuFgI3HLnszHd1LlYZVlpn+t53HkxCw1/9EF043xtov67F8/G5a1sMaOQ
S7u1COWuu5qfwLNePimLLV0UUVqMO24NvfGJXt43TP3w//Os3KV4t3axR7NlpNmJe0V+Y8ECWAHN
wdYt1V2Y1fPKNUbNZ5cU1V6wsC9mdGT63FsmgzwqMWfYnGDu/QFwJFwJTMhlC+pnNodrGnWPMVWg
HK2FQK8R59bAwSgdx75PLG/a1VkNHovG8EDk7d1gOmxCtHzr43RlRsCPs8ZLniuzQj4tGLr5yzw8
IU2UBFSCEyBC7+kppEROJpQBb9QfJ7JXdFppMac8SCEt9zUgvYhowWrWsgIMm1t3iUw+yHvJu47G
tduazAgBQGAkgbqzWsu7eCmJL9zCYUnZaJp2x8EHjSLp5aTf1PbXEETVEb/AWobDg5rraWdGmYGG
DrYcSXmXATU9ehUP/nEe+vs0U4Te+mbnjKP/HJegASP6CF0TLlLj2P0FQ9alKEwEm4Inj7/cJggX
I5z6pN/UYyRvtEqYOjXiiUAKe5icGoE6ugkamxanoq6NXZZ0PGcx9921zTtL0LhT2sKT3LvyaOSA
PvLM21M1VZwEkIpLlbV0RcBDAZHjmze5AbLYWH5hFFeS1zbn5SjzvBtR9cO65bTdUAo/i1DyfTYp
MRp1zURmrvTUqssYkTvXdaMPTOSMkxK1WlH79Wq1pvUDwZO9I9wzXwsPvSvHhTl1clNTHPtup/73
pozwvFGTuPF0QJGFDmhvnid4aNNw61azOif4BUeZ9q/QNmC9Tki7odAonU4zXTMiJBJf6imosi89
ZAUi0vUeIynOtJE5kt0zbsKgFb4yTGHvYwMhs+L4rCiRBn/ePDQ+QsiWWG5C5JkQ9Wxk6c3IrrCK
++lcW3IifFPXhzr0gPBFzinvK+fE6Wdfzl5w0qSpNs1sBdQxfDBURw60y2mPcsMhR0yQ0SZqboEb
rvWQPMoaREXucIlNJALZ0oLxV/WukbO5pYbC2ZQwXL4wfR8xNfX9XdBAzUCJfwaBBhBRRXuzj7+w
8dd7eBOEYkRSbNuiv3ihSB8meUlQhWfzjtjMS0Ctw6Zb1IFotpJDKvAntoyi7DJwNjqth5suGNlF
RsHNyNhb+7SA2/1Y3DklwwyyRmvwX/JZJ+U+9wXlF6wbSjTjje0zHsgZJGT9UN84tMK+dTmWQa3t
5yQs7Fsgc1gBKi98CxoU9s5F2MoBqNQtRVZaeuZNKZNd2M4JkzV99Pt5hMTP/r4aiC/NXuVAjPN3
FACwSE1EsvMJgPCQ8O3LrIO5O+MFMJvsKqe6fs2y17qYT+AC+geLXV7K9u+UBlC6nYKnQR0gZzlg
Xw5JluWUlFOaFM1gCEWYZ1dtI2r6BgUgbZMvjS+HjLeP1yMIb+1WvyCG6Xsp8OVPnAdPOd692lia
d9CPHkqsqWsrbOVehqGDCdN/GHhXh1xEwSZPSVUsA9FVAHH1TDvMukKfegpkGzKS8+54aGMUJwP9
6hnx3QzDaBB3JFW/dZbunoin+KqKn6u5zQiwxShnA+bqcMFjpuW5TLJtX83GDRViUNOAak6RiG+4
B71Q9ldquXeWA6i9VmG9i9m2ORYp2sb2iObOKHSFZN9aL0foEjaNCeRMZOFmqAWPT60owBhpcapv
wD+e1DxWa8OXjCOjKsbUk+3HhoY/n2HcqslDmAr09cad+WpBojwEAcT4vsMnVNgduEaC3ys2c4xM
nbJksvbY6246JdFTGYc5HXI8UgJcJQeJ8rRyE2FceP9Y3KkJWGHip3D4Neyj6KxAXZZY91bd2Dq7
xi45uIqQ7ooGRFdFQe+kE0jMtt9St5wQTlLuF4B8BhELHM+5VzF/dVMMh1oaIHkolGGH90Da1Gyo
MTAdFd7hWF+nQ9kuCZIdJbf1ccCjROg6u8VnCl+PDlh8BfLWRfcHcck5jqDRewc/4xgnFRkqepfI
XniEe5jmXtyt7bRqQ3UbVVpuGd/W9Txt/8VUtljGsKKGZXH8/n/+lycRGnxhMtqxMeKZUuK2+9lS
Vlhd22WxbLdWkL3bbDAym0a+uSzO/mjf4vd6rExNH0hxpNOHq0Tez5PxoTOAI4Il/dxzihB+/2B2
TFjYFK0GHX2l6+0gyUsujg/YBJyXi/yTox3Ojrpa/fM7+LUXdHkDrhBK+mw9pBC0k/78BugEskgb
G+2WO/NqMCUMArc9xWnN8W96AfF4PzpN+i9ePNP0/+Zz863Fh4dlWDj+L1a8qZl7a5glvtEmeJEF
nhnKwdTaKm1KQny32cOl+GJQbUKFJgJgaiE9lMoKnw1salSOfro9dTfWFbpD8QYS4gm5HeQruYDR
wAjQG5ec/jx8HfPVK8CV5snQbvubwepdxv84dzpOJfjpQvwfeG845JvMSmD2kXdJFidD0lMtxLgw
a2BTDzG4xl7h8PPZJ65RWL+R0Q5XVawuQYWrKZEHEFAnvA64wXi209ps2/21wWdRmh84Yk6jKKJV
ZBePuePcekX9FtmKjhI6cSi1MmxCfDTRmN6TlcSfzRB+l6Nzm9Q00tXWh5uU17h2rmnQ3ztO+Wz1
1g9puFQLuE9NOL84ubGa/PyYVLxG5RtP8xTcwPE9tLJhu9Mk8DvtPaj0QzQGV00jTD4mz+H9UAwY
7erHKC+u9J7e0lP6PjFP8hN3x1jz3usM+9gD4dFpJvezoLBej9A9Vepa1OZQ7xPJAv/wiN2fupbp
LQaSFTHxWRPUKfY2dip66EmUZSn9H4rytC2V5+qmSLeGgSnp9yv5f8wq/Cd78f9H5cWma2ILxw38
043/V0/xj+yjCD+Kj58txT/9zf/Yis3fbHxNti9dfp4lbIy7/7EVe79ZtqMEnl7X9Ez1s63Y/803
JTXGwkSBFNLlXm9Kood4ap3flE2JsS+VwunmuP8tW7GnltX059XW5WxiupZibuEr2k2WVeUnA28M
2KOxEzAywDLtN4W9bd8lVcPoAVbdoU0a59pHrn3oNPD0LEkoKxITfd8wdp3iju2nz1YjMaydhLV2
BjTVPsFNBoorp5GHHmUBJhgKf253jXAIwSackCnUCKoQq35Z06DSEXajN6qjJYYCGnXE6dAiJKRW
4NIw2bcApiXYhGDK7W+iDZKBlFTdNasgTcOvsU4bdAoXEYmHMi7MdeDbHGsMYo3kgKZcPJAvG5lM
9BQTbEjnC32aFuDXqJBSOBqOlAhSAVM+g483UsqKq+YxWTg4xLGjW7K+U8ftqMVrUWUxe+6U1Kbj
BalAZOEoPLhpD/gKxEswyOKJKEP+IuIWAKpfsPtYKb5iUrG5H+Qr0kjmuA3ahqi5mhKLYzhz2u+M
T+2zbcxwWxqCoSh9eEheW7bK0Jhj2Ll0QkObCBMVUjrWmXNArQa+X+ilmrViyEHdyhTHFCDq1j9o
DnFgT5sqPdK3EDx0/lDdc8AG9JPgZVliyMU5n6W6D3FjfEa+XX2nINS9jB5TS+IzM2YckJa7bqk0
7oULmnauAcJy7HrRDb1EkDLinQRGduAxWJzoSsgWamV9R7LfuBNpwi7OTwUtXkl4cDv0WCkBP1tG
U+0oQBHv1TzPJwoBg2uJzeAyAQ/c8X0wxutzOv8GOiwOtVnPR/KF/hoQwLCJKwWGaujGo+XX+lmz
6d9huy9J+oWpv3a1z37cx7+xuK1fTNqgckq44Ayux8DEHTJrnzlep7sDkesRWi1FW6hcdKW9DrMf
3yHKamb8Vl2RpJugeVDzc7Kixn8xhd98SBSvlFmuCfHezF18ue5S6kx2GV6TURmr0oPUZuHTO5ht
21/DBKbiKreLeo2tPz7mvk3DCyYQ+VIkSt46NIMecshtT2wU8hvHiLjCvSH+FH2md0Nol4TjvYJp
TpZTMdJ1cCy9AkWUnl+BFxjS2sUTRc6+eWDIQgr1Xlapy/HI1imApdr50GMF+XcCyvYwAhjWaxOr
3F7Ivn3FK5Xcdq5pwo4rnFuBm+DVqjJ9nGS2tFBljnFoRqm3Td9G7jrQTv/ETsp67nJvOODdn742
YeG+Zqpq0wMia/s1EyPeuTlqYavE1DLWK8fmfFxMVvRhSx8fD5/Q5K4C5LK7uqB8JO6jGjtVktuL
3Qssb5US6KV+gE5nh9oa3aXFXZQm9lOfW+EpqB3rkXumP0xgZ9iVdrZzKatYMsTHBxwvpCiWiW5q
Ur6ckBBAZTCE5PjWXnzY6VToOh3UiMC2XkBVYTtKKV4HT10dlO3GIChQNYpiIRtmFItlKw/OJ/ZA
IkhdgZU6HSJxY6oUfVE5jkn9jmGaTxg9yTqTXaKXwkmMF3Dm+b1C1H+Y+eBZJVss+1tDTOOnnfhM
YROnYzLrkG2AEj3kIJPS0ZlWoBFyjRRe5EeOG+k+zgc65VkMqI4eB7FAh20WnshvMcwoM7/v5xjT
lZqIUAvkkVNVSO9zDFpNGRU7PlyMld4yLMCCX7f9DRXINq5Bc5yQvioT+A1+rpRiq4y0Y+l0w7aZ
fHXMsD4zoW88rAIFyQYaxbkd66giud/U3Z7ykuJcTYGLP8QNwXaV7iioMTKmt2nIw8/eFcWDMTdi
M7jAQVB6cfxZNhB9c4j7u0y3gJNt8n43fbLM6q1R5Z8Lq/e9rJyC7FdC8tvuHFK4jWoxBNcOsjiO
1E2FyE+FVqSAzbm1H8HGtoE4MsqmcWqeNRBin3gap6LHHr3PXcmsr8H8eBwQtgVnzhL2zZB/on4y
loq4hl5kr62LSqfqa+lJ+5mIgjNgP7UEo7nEv+dRbnuHLBr0l6E1PFJhLfDeFSU+brzBQBr9wBra
gyAW1L5scvqHbkLOM7hTsAcP6xRYLG2rUqWQGN0cXqs3TtSwGZ1UpAed4HvJbdtvddlbDw2uSBfy
LgrBGkO2pvRT9eHrOKXhjZt241vUFMmzMEFJsNqzu67HBqKaQTmGpB2RBjmLYYYRQgAKvYzBfYs4
T8jMybazEXUfnkqdr9xj3o84UTD5KlXeJS3zFuTXzoYeCrYZtQ8yKmQfMoVsaHhcqcH9UU1J+55H
TnSjsgK7Q9aG9WEofAIGva5pV9VFj/9KErKtMzpM+UnxO3Ej7kqCBnslrORr3CaYzTWlJyvswMlD
zDFG46SV2FotTtPMo9uvQ1CmL4ndP4f2mBs8q6iLZz1hyrjUShWvFJc9jwHF8cjB3p0slThKa5LM
5aKopn6vAPSZ90nx1rdu9kyxePa1gfB4gVaRHP2J8JPX1c09lSmauF4S0ENvFyN5UQeew4DGXge7
iZXvUAZg6bF7ThfHqZpxO5UeUqSlzfmSIlF986Y4uAdBKafV0JHX6ExGr403yScdxeYx8LvkI0/c
L9gEbVZVR1E+2zTZw+A1wX3eWemLswx8i1hGJ9sqrJXVjM1J922wcovJYXrd9eN6Cubgnr2DOsMW
Sc89AAS2B3XMI7jHHKF1VJ/ZH+b3kWMBrYlIJZLPdl1m/MA7gG5yk+2wcqoPBDM5rDjIxF8MAmKX
zCBWSzsx5XmUWGabUCbdbStN9UX51N4ujFR9TEykhXVFBdfRDuGnrGas9ScaaiiHEaVkSGCQSXLa
0NrVftmeR8Z99rYw/OJkj+n0kjeD/CY5IT7BRWweDObuR9sJ5u9lJtCLAbib5zB3+FcmvPWzWwrQ
Yi7w9ItPXcepgktNS99cvkVF7Lz7RZae+Aio7B4CuVNmqxFZYr+lqMqu7xsikPe0XhvrvKMnTnGO
fJOuaPZ5LLwt1drlGU6Qweib62AnGorPFttLfkJEGSkhBomTyqJ4M8HTvlk4J5AUawos6irC7ubn
p4aD2laHkhmNGLL6m+HPNoWrcZbukl5B4wgSFkhYcLtiHsKtM7kudRt2zGdnqbsoTizYeXpam2VZ
P4uaUoMuNfsjn7T5zojaOLTe1GIDF8BKKp19JKqv8SuZ3kPUgcdfyUKwwuS58zWMEwxXDlGCTrk8
6Oyk6e4nbcUjEfDKvCTeAHSKmtJ33zJjKoFdl1tyIkEV+5n2lzFp8dUFOHatyeKsW1JBMaGQmFLz
FNEcHXrUN3Ofc4WoghJo3WA5w0RXPvYcJJ7nVHX3qTVUFwuYzRp50bvYVje/GBZzPVcP/h5XZHJp
ZxVtc+rOD7j8w10UM2o3GnZokN/aI86f9kslyv5j7s2ascY83gXaIPBNhSKPlyaf8TYyBGJf4u9x
f0gC40wvic7oczEr673J7eC5zuEIlIKdAw5iUBZxlON5oMuJrP3sjPWqAD90rgqmEcgKub/3PMo+
m1I3D9NYKsoeEvVN+BMSV9DwDIbM7r377mLNNoRKX3SUmVtN7fttS6npm0rFdIfcbqJFCPXFpcaM
HsS0MK+T7zifTl2Xr7hiDPJHybiZg1Z8A1VokmpoWCr83K8/wimIITwRhwyBw66mAKSOMoORLVRV
P4nUKj8yT4/bnkTVJhGtvIJDxEMs0MuQumblP9M/nzurpsc+6riGtQXryPki45n7QN4yPnqN9Yld
xz+FOb0I9LPK7DjgKtwMPHdf6ph6jVo0HYaxUmpQ5GQMMifQEGIZE7z0Zh4+eckUP0SEeCJKnlR2
LKNigOmVW8019Vo4KZOTaPBS8B/qxGKCX+VV/xCWFZnA0hHzTRZQxtnqwHkAYxR8DSHpr/3chj8E
aGPrm5U6WyF+b0AXzbMrQAe2eWSsjVz0z0y3qOKjzRMg39wnx4ExI7iPID8W88w6m/T1G7xO8QjX
Vd531uDtcCraL3UtHRxnZnerSk+cxqIlkhEMzBDDHxyTqFJJtQiJjwwWtgLgIKBhp7S4okAn4YpG
aefalKQGkfmBUod93j9WTJXLtWAU8MawhmellfjcjDY0t1c6geSMbYVgTELYb2eXitNkFRikK6nw
oXcxDK9TYHvPTaoWXy8zwTJ3p53QcOjB62RX0BT22YR2NfgeRMW+ysjoTxz/krZB/bGmmtxmMA8X
k7t444gkuhMeIDMvsjocMkPqfpnNwKCXRIhVJ9zgNsDfuctZIUghVY7HyCxX3Y0DVzLbcGTHuOlp
L1+uVC5DzylNIJxdBlaIlAkbE4kJaJwTChUY5Kp3MwCczMhJe7hnvSriyUCtpW7S4quXu8HOhV77
5X9Wb/p/MZrOKQrN5X//HH7/UzT99UfT/tfqB0pS9rOQxOZ1+Xt/iEi++I2HtE9THA4OG/kHSfkP
EUkhB1m+hVvG9Xw6ufgr/4mmW4u8JDzS4sDALM+z+Tv/0ZAs8zdHChPRR3hKOZ60/lvR9F8z4C7C
kY9z2HaYTHsgdf4sIXmSfWemXLUH2fWFweDFk+JpdJ2Dn+h3EourDlL22ppumbk0q7F8JJX+L+q3
I36VsUjso5URtVcC3V0u//8nGSuxxoAIvu/ta4uInnb8T88TF2b+/baq8bv43yA0QPGyOhIPBNmo
G/EA+Ix0aWOBw7pWVAqwr8N6qmxSc8D143DQSx7CWY+CkwRq3NGt8ATYpnc36ezTKSFWOvN0aG2b
7GALDSei4kET/6loh5xd/res80NhMoMwYzSSueYftDnT6Hdm5zduE2qF47CGOVjSOMKIdd6BwLty
0MBjTajvMB35amMCI8bXn66x6x8C338VHbBPhlZLFP/XKQtfmrQUQwrQfxAPvOVL/ekD85uGk/OU
q70TyKe5v4mQITapOIiWYEhJ6GzCkU0jBwPBjFp3gzH6Nhr4/S2gF4xWSRb52aEFfD2I+P1ffrkF
ZvAnUXLhL5iOhZveNRFif/nlUlW5wYjlnONDZ5DGpvEKg5ayom/moJ7ALjItnYm1Ux7OHo5f0QiN
p3/+HX6dpiyfDx+Qozzbh73gLzyGnz4fzmp9AkaRTDZEd0iDFPuCmu9r8Uq490rWjzo8ykbxBefr
f37lv/lmkEZ429JzLLo2frmdaqs2xQjamoE4JhcM/iujGV8xgWSrgRk0epK9+udX/IsG7Cuf1QBR
2RXcvtYvN48VpGYFkAyAQYQIUYGRXkFzfKB05ds/v9DffKjo2qjdPu+NvOgvL+QYM5/0cpfS/Pqt
oCsvN5LPlquv18n31C6usTY51d3986uaf7M4+PixWDdtyWlO/PKyYyfL0mukt6ff75vp2XfQq0/h
pJ9903nragV+uV3ns0tcHZPVP7+4t0z7frmW2WrDdJGskWAyfvk6Y1NJAAKht5cR5kj6IsCi2xUV
JK5ifjsEEPBmemU3XuZLkt5LoXqrYTqLs2ie4xh2ZJeqXWjJBfBDqUo6vvZmxS6uKWkxWv48NRo5
hAdAgEmq6r1BKYyxMDbGOoHFfTTxBu45ptRrpF5UkHBduyhTHWmSXdXHeGDnJqJKcnidOWNutSt5
vutbA1/7jlEgJa1muvagYiGzB+UNNqEzLq3iEPr9tMpHrAZZagIuogTLmSSmKkFlsTXmX8vMXrwC
NNlO1XwFcmltJ5JkmKpqkh6AvYsupEbFnoFjk90DOlltQjZpKxyNnGiJ2U6BhwZpUT3tOuabGhvg
enIkYFqa2b98T8sc5i/fk+O7PEwFVIm/3HZDEVNqMcEbDN300yhAhySQQOLQuclHLC5Wf3U794ua
0ncpsk/Kial3GQ+ybE9TWl47nwhOqa8QH8Gsu+YOp//GH8KX2P9hhfFnRZGoyfQ0TbyGbeKwOOjV
eu7505Mlb/U8cczyius/X3x/e+Wze7Qkc07hUAD051WsTiZZOAFB/LkqT2YSrPseC6Rbd3fVnJJ2
XcXTktrAsEoNlrP551dffvifr3zAOGw8WJCU4/7lygeC3Aw+oifYierJK70rvsgrcZenuszf3UJc
Ih02/7J4so4wpPvLy3LoIVfAXonOpF9W7mpBFXpWww3nk5hr8uayIOr5RcSaMOx77Q+vTS1ZTGNO
MWliVuvJ8OKDZQ8g8oJbEUJ2DZb06ETlNCngC12EXO9nYZBrSrD3A4ng0ewqsbKNiSCN4vyiBJFU
9t322I+wqCuaFCdNBtF1bg3VpquQ7rTVUNinMC2e2sbapLhGaC5piYx2JpjZsAMFBk+0qwZvLZRe
M2f6kosRctbEqVYbT7brPM1zs0+6+DPvsTDS/w2Epe4fnLFakT0m/pfTKVkVjNM5DbY+hQRQBjLx
LTEwkxo76l0Y6rBCYK8BWMeF6kfHVpbNXtgtLLjsUBb1PvPLt5kpTKdx08m8sIhHDWsFG3DZ9aAL
rcw6aJj/YOWEvXduPVjKnuKh0RQBDeXj18y10s2sOKtbHIrCgdAku5z7anBfl51MrcdoXdfZO6YD
nuH+gKsfN9sACyAW+W2mkZQD+6OkzYapd0W41/gapv0DhS0H5fTHcQbdYY8/enT7VeiBehBkG6kV
wgPVv0HqZ6xDjLZz83M+YJwfrTnD6pNz0BqTHbiMGMUS9tAmkHJbNv0rBjhEEPSrtig/K2VX66bI
PvNgsUF2224sHpd2wp7v08nyb3PSPfouiQcT2XCYYOiWvFod8CJUHawJTBswRbOXzuHSytrLYGGK
I9z1OffFaxH2e3B6W1P7t3QNz6Qhoeouek6TEPkvYtoJ48na0sr5FIysJ5a7GQhLYrSvgYkBp6DT
WqwJTr4B2TuEIQsI3FK5kjWXUg7ZyBI1O7XQ+zCrqsMuy1etkvYrIb4dCzNx1UD0NDI5YD6fxqa9
x1pJTAPkHW2N1aqI+YFgD4D7e0+Mi/EdhD41ZkP6Desqsh6sGyFLynWZkNhi5LRa8zcI8PMdT9+N
CYN1053C0d2MxkzpaVnRXq2pbJZarquC70lV/jWc4InMQ7lrVehAmiHcPfgLDppboXTong0UcZVq
qWnAi/nKQhpvW/4TiGl3Mc9OD+/CTKD6pqhEzJV/RHkL69DhucF4DNRQb9C8gyV5cJMvKc8t7j3i
xGYRHYi24ll3OGUrdahKv1plI5kLqw2flyvGBM8Nf8NC5/demXEzSe08QbKOgF9mEM40BBygyeu3
TgApXjMaFxzcVk7VvgrTSTeDN9MiluI6huPU9MYurc14m1kGme8ezHxtLVzEKfxu2FSk+OxaiAb4
QJE14xiEI2RMktm4yKBE8ERlBV+l3u8Zc7bhWHkSoDzp41DJr00kF0hwQHXq2NP4me2TAunawD67
rh31Q2IBYgywVBuZGOO4m7KcO8ekc4OZChhQxAXgOgjs7Ae45R1uJK2vbssuv5Mjr2axpQhsMo6e
3FURITASo7iIYyZY9CBIPDI4t1NwBFz72tAvsdvQg27z+r6urkJVqC7s8IgMXtGQXgm6fwM8eAWu
zpsS+bVv9BnWDz3kHNGGgv6zFkc0NBhXE2sv4Jn0iy/NhITpuMWw0ZjwLAT/ddVSHk5hLdKF8Qq2
C8fqGNdbfo2EN23REfHHszWHwMitw0kmy/WNyw3pBhWUAvOt7pCLWddR0vlmsoENU+kPazhriKD8
rh0zvrVD0tycdApgZWoYGgwnPeTtjrzPBZME/edm/TIWVbWf05KDwvRqj9yKANKBj4l+34Mi5QRF
MCMs6fPgJlkx73Ch+/B9k5Ei2Vh+EjRFG41buPK9i9TnagVd1KlXtD691cTPoG8BkpFT8e5C+Mcj
bKwsCbrT6FM6+caHPI/NDQTTqhHxoVBMIjH2PxkhFZOa7dqwrFIN/wh9btRYJd/InfrbwW/Y2BCw
K7NvzM4BLI0a2ajTWJq5SHgwEaYL5INuBHBtue8QP3vMIZadzCtN/SFogeSeYxKWjnCKt71rA1co
djWAAMYMZ+m3zdo/WrO8tfPy6tIHRGy4iNn82IcS2X1JZBW0C1hpfecCfR4TKKcxq2kHaCtNEdTF
7L2g0t+Tc8SLld2JwURNtUidTpVZH8v+9+kBeM15nB4N0lMbE7GKKZhDRsdxBsZ45mtRLnhN0NbE
+h8gun1MdvSFsUd9iGGHWwmQTcPCwu2ivRY+F1DbKtb/oDnF5fRg99rgwJ9f2VJcZq//NlSVsQ6B
hFgDvZcpxTSh2x8L+8Gg5AwrKo/Mwao+8FM8kpwsNiOxuG0Ykt/lQ21kfh0rG+6U5FkiJp+lFIRW
GHNZ8m1SEMtTaKzQ6rjfg5KAWBkCVBbvTAvi7e+PWLLAmEMB0m2Hat4PihJiO4PCljEcdrWoQdVT
uA2BQBgJa76U56KI7lIozDeZNaC8K3Y6y4ruGUjyvckl1k7QDxYGR1qzRGgDhjx81fMCy8WJQ5Qw
cv0bGm3PEjySoEen8uTBhIROIEetCu3X5wn42R87mJ5fVIe+xaCBNyPL+tQL/ShDRAxnGiA2NG9J
z0eRxLwPx4ZKK8aVzgO1cmdqdoiV3i3w2zlvijURW2/narq2bILYo+RHd2XwQ7TmA3DuTzwSbBwS
Vlql29d+ZF/tyrtlQB2l/LyYTu+1X9PAaBJ8XtsRr0pY+bEujbMjQeUgnl15RbLsyKw2Ey1A7fve
MAcuLyoGlOGuejd+ZmzJvL7V0d5aGkX0rdL2a8N3tklwIa0zivuIIuYPXWg9tbErN2ksico33tHT
pbgCYS+YwZbhvqqiklJCM9qQjMQLosavfQ1sdcC2sMuL4eRkjDLMumxXbpq+6h7tyiiICLr4gEyT
qC4VwZBQML2WSfqubxMMBCBswZf07Bl/F9dExuO+WWIPYxxymw3tvrfkHWe2vSKfe1OVTLkqI7mG
nr7N5GuEJHVqCdaWMW0M0hBrcGq0pKWc/XBJ32ZmFR1lckrd+JG2JxoL2wjSiUXll91ierbUJQOd
Sr8BDdrx2N5Z0BmKoIyOfNMQBdg37zBM72z4aPu+Ei0FMQiCEzBVjkss5inbWzeF8Z0dY7VUY9EK
tekKZe0NlzbqbtRY5CEvejL7HgOsAKePXRs+196tutcU9KjBbZTY422PGhP6xZU7bu/DTtjV6bAH
LLgzA/PKNMbc8CX8WFoDmslb7RBWGFilxolBzDWV5WtXiiOeSmMTt4a9bXxs1yMuJy0J2VP8Rh2H
s5EW7hg7p8Bbev2GSiibhHZ73zL8juypZeu68Bmc19meb7Rj/wjiRSa8lDXazew0EGz85jqxsxmp
wx5Saz24oHv8tkvXRLBinHf/l6PzWI4cuaLoFyEC3mwLQPkiWfTDTQab3YR3CZfA1+tAm4mWNKEm
q4DMZ+49F+DsRvUho2GnieDFpn46eQtXfGLKBOX38Ohg64QmEGAV9Z3YINO8/+3ppsA10do1hZA7
mVrDLrFyeEiLulcyYa2YXi2J+UarcfngNH2dy4XQsDzn0CIIvIfw0Y9WeZTrO6mt7q0BehYiP7ml
devF5nzzjfTYb4ZV3cY6Jo2YGEcCQlCcRQ2pwlruvLs01qGSxhvG5KPtL3/W3KWmM+o28tEKhJ0z
X8dZ/ze7GMgscXIz+8FuEmYBFZY1PYDBUrV7ksAvqYUpv63vpHQkkVWlf0oWRJHeBxeCHfNdTY5x
aEjtSho3nZP2hOZJhlsGACrE9ey65rve0HmQgByba7Zfu/S9sBH2pPxSqze+W3ixIsvBayQ6/mse
d4KS8KMOWpptrvkaPYGDPdnQb6se1X99hYG3MtMbW5pTbeb3GTLADlslIiaDBAJiopwRUxOhYN7I
hsgi3BUpy9PqKqL/RLFPeu11cRBLpD0e+Q2NHrTm326LQUPneJ04IENQF8DQYGNrswOf0nN30l4v
ZtecSq4USmwM+XWLLV7cvSl7nbOLJ8jrUv0LDK4xNnyAhPP4hXYMY23t7WU7YluwGDAYyevsg5Zr
DF6wDMvh6Gv/nK760TR5TbMspfbCi7NVScNKceWk30azPT0BXjvR5i80BKRAzSSw1H1YpCyb5xEi
5eBXh2Ag+DdAqrzzSWjaWT2kDbUOJxPLY+Tge8D7QXFrZoAUOu6EfJQ70JMVO05risygeQXK8oL6
4O50JriGISAbdAyJKBpZYglaoq0sY3eVk5J7glhz9wLjJeejQXY6UmMR7zV8Aj1BppbRsFddDpIf
tXUt2aGKZPoH6IxUIo0SZwVWGpk1opnEYgzfCheIRvo2Gs5+3lrWQK33uvf+SSRCuxLfXKfrxPTA
eOAdOujCvy3Jw2gzfMvsudsbCxavYdUPkH32gzF/QtCa57jJHUQqI65CJcjtrE0KEOpMYbBXBJa8
/Q+SEV+kah90V+U9lwrVopH6IKxs2rBUpAGtAn9qtOOaPfbJNMYBKU5TBiabth54Tvabo5YnWHu4
a0KgLPqDE48oICRzNGQXahH0oqAO0ZYsf1vUtjs9RzI7ZNsIgyThmPyEqOacywSyksFGKMcpdNDW
FWFYMZObErVEBe761fprY1LBX1J/evCziyW9lEEqOeYifaEuRzH314CG287kPKj0quftfwLsrLVO
DzqDBvJo20vnNiNOPIplhxjBoOKxMotEhLN6lxMvoYZZFLSaUS3/bEVQUqUxF7S9586u/7LsOViT
8aq8dNgtvfzMPe1Pl0LUcseTjwPHzhlN2hmiLAAdUB+Rhk19+hKs5KxTukupCzooDEWEq9MxkjGi
5Bhjb6l3QOJpUShp5RFO7NOatY92h7PNDdzjqszD0N1csWKBTmnsWy97stkQDUKJw1zTHxUIYLVK
RHLmNFgMcCV4HNOaSDM5tlAzll/hbiBMa4oLTGNoy0CnLvoAuWFLlAkGaEnMBgYTj+qCV+eoUrZ+
EobObBSnNeUptJQErjgutzJbRchXgpRh08QlhQpCDyoR+cNVaxKG0Sx3b4243KHKzqwJOnn1UhsH
ErFVbmcT6Q6XIAuYN3FNJMPASKI7kuhxbPr5nmT6Xfg+D+jSYQd2HsEnMsYcHvONEhDkn3k3vhkp
TpHh2PrqCea/HvYpxeBo55ucNPZ4fOzGuQxNTTxci1yOuVbo2cb3nM8OSc4k+MxL9SNIR2yg8+CX
UD9j2vxLgVDMhc21O/6wO0CKAUYM+doPVOgD3CoDLEjmb2nTDN9cTCEOPTkOiNsMbSLq0Wcy0thI
TmRehZ6s/ng0Ei7gp9Cdm38dvQmeE2owuBEXtbJe1zN6fnBdAOzK/tbDky8UAwIfTE3YefrnUAV4
YHU/JDuTjkJ48HjwQjsOcd+5SeqT58OjcNsPq/2PZUOGVZdwZ6NOfvK6BPJqY3pjd87HA7EPPiYT
z32WExmkw3lLyDmngHbOygNx4pl81x1qf2xzcDQkJ5Or+gekOlFL0MfZaonNRdsDDKVbTz35LIGN
lZYib8csL26JSFEuEKxsAP2kOVFA7GfqDV/BzyJe+LDWwzBPkSPGn/HZKFcmSAnnO3y6LZPhk1zj
ZtcTPbEDW0m3N6MSGqz6IRjqJ2HYBFYH0zWRJHEgnq3f9FruYXVaYaWVYzglPpctnD+j4yMhYp2f
KGMm2ayfY1ncrZScBsuzvrK1OdT1Wu2InAKQb36bve6GdVGfFq8GZAKE1Vv6Jk7Tkqgsk8SvwbmM
dQfjpgju3SSuHfLknTWI+xTIacvBwQazZJ+EQJGrIzHMDbr+kTefQpAZiAFqEzI8ssa8TWaxIMkW
cKcgES1+M1FKin/lQEqYCFoaZ2Cq5qgnpwb1inVDnky4bIHgKSm8r4wonBDc8quvGuc6N9xY+aIf
zRjbUQ+m1df2bs/fOAAxX1hKH1bPsy9mYheUGSlYToDMmqbu0HuwAxfEtmZ6HKjytWM4ed84rqMz
a3vda9oD09GwpCQ6ELudRhh/I1TfdtgavGWzz42pZpXGC8EUuz6E+KVzyjDzTZz8C+21fSqAY4Nq
O7DCIgM115GTpPilSlW+peNTjs50r40wU4q1K2EuumitEYvzrNW4smDnRoa+0U/0G+AEat/W/4FD
ot4HoqB2Lsd87DN53E0TJkMikJp9juM9ZA5zA2TQnZoy+aqs3IlzmuWKeNKrqQC5SpsFsYAoPebw
lOzRaCMySMSl1vUraZ/AKOfKP/UoitA9frMKApvZ+m8dIU2Gno7HUvfBcTOWP3Uk55G/pyVHH1QM
+v4DiCMZOrp3opFgrkC04T5fFv4CHa7WbCT+K3HJX4neb2PI2osKCRCAJhqCMKKI46isv5mi3O0t
52bpwwPZRpPWHld9+pvN0tznng/1sn70yCYnZyrdspB5NnrRgTtOKE/m6mhLsj45h2lU6+yH75HJ
Zvmhi5FZMUwqPB95hKzII+LJ/IutTM72EhXpNIQOn06hqrix+1haxZnttYeuV18iz9I3NZt5K+eL
MYkDsq8+LhYf9MnwZiZSnj2FSdMdJYIsPPmU0Ac5jgJkjEvyI80CWrrntYdr6QcoXDW4fpbjPf+/
IFiH6VXvR/3Mc/PrIuojf4atA3MrFgbVyBTGIWuXSVzpgOu0++GKxTaEfeicglR/hnpynCtiLoXt
pGGF+rxbUIMm0nquC+fLYPV1TCycEvTNaSCi2qxEjEVhwus+sf0SZNLS+2lG89/oDp85QINaGAN5
D8V19hBe+sNbrjsEJmcVWAPnEyUf4HfccaEQOFHGoeliG6sNTxaTeI99J+QokDlcIMxLX9KRZt3g
Iua6PKkaVu/Sjs+zskEtjcXHFhATLy5KtrTWjpSanSLkY8E0eXAoUGf3xgKQRYbQ9qtl/wrMsBdG
3leX12HPsoRQncL5Ny+gvwqqGQ+JXNIjLGmJrCCWsCmrsMepzUg6/cMyfa8q9Ca1tLCGDMy+UDMU
8VjmLzB4tpXr5u/L6/9KUfwVeqaF60ByspfVt665TCYxXgsV4bG2GXYiggeOE7jfnde/GaYOlNPW
T8ygif9D1r5Idzk4KiETlsex97+U80iMWoiktgJYmh47e3hb1wCGYt2ekAVFlprbUIOleVS2c4Li
udDxS2gyvHAGg1YshRRoPdhMfBkuSSuutZc6aIKsiJPNOu57iouOVCBVcv7OLh2H778E2fyol+0T
seXA7oH/hYU/6adV0rKNmQs1yOrJv7KqU2U0pEppz5apQN374mnM6zpOSioq9sCj6LWI+cVTmvrz
oc+pjng5fjb+0XNNCbVA6QnHvtX2QzWe8dLSlGbyozJiQkonfkP524wCnS/oI+n/Kbp82iUdb3WH
RyeCHvrHZmIS2tWB55wIxswrNg02xzi7lpGq1/HNj7VSBEtrzkBYZ/Vgqmy3+pPaWzrzVcTvnyMV
AAgl85Eh/B7rA5c5433sHVsNqkx9n1TEO0LP/5C5VYQy4//Ozdf/tKInCHkgl4xvjakgzEgveYIz
AavASIOLH+Aa0FbSJBCkh1qjthE6V6xK6pLwaTZswWeJ+DFILryhrx4hbFy8fxDgq3NhcQT65rY/
aFxnY6rHaakjFR44vUtGsYyF9FvVqje9axFIlRs/syh2jWnT71AKSluNxy6BcYsR6uDkr403Qy/R
V+5YiKq9MKd90Zdfpm79YVWjWO/k/c4Kkve2Nl6CIHmUqUsqkJjJM5+YRHYlOI+kPhiO/Tr3gMc8
8zcIprfW0xT580zsFTFYBhyfuBvdX/xxw86qA2CkRf0124XDFKCMvYrFaDo6HnAxLgzMgqzd4NkL
lnM9hCIQZsxOHZC3K6vWRQhWqZgmji0MIV4QrGjeLgErGRtrvxUaE2KPhnyIpXmaXHTCy0xSwzTJ
FxOULrb++ZqVjHnRPpxLZ2HmQMBPZpne4cemSN7TvuasL5ydp8+fzOYfxiw7O67YgmaDG+SMU6ZS
ZiTwN+EhdXiuuv4HwwIDaS/vuQQ9DzFq/gTuEPeGTxhSKaCJFMutLrqQ64ex8dp9CM7Ag88wiZi+
PYajPVxUtl4j45RaFuAmghz8R//X7VczUjqe4oJeBDBjQVCGG/FatWFvTmD19gDrrbAtpz9Omt2H
hVTaZnS1OGPlXQqzuOF3ehgQjh5MNL9FZ74WAfO8bd7+kJQrI/HtY3V0LWySjW+SreSavLrztG9T
zjHAcR945kCWGjWWb7ckO/A+plTgRS0ROGsoeJF0cJGOh8qb3H068x3OYj5NOLsoxaffuq35GlOg
GyUoQh5F7Jg+S+t6CLGlTgjIsyUilAli1sBTKwudPtntPmrL+VlG9YHTbQy7sX5P2kkjeaV65GIu
YpZYT8VEZ5l6DrXtyM3duqYKB1ndpu3qy9HEysr58UE5x7Md+2l9N7B6MC+gi2hrS0bdsqc0Y8MD
4irFrzfkomauvD73NQNDF4mLsUDr8hjMh/A96U0YLCZF3G4/oy3xNFapqxHrYr86DqjQ1ZMIyJ33
YXIirIBkAugGK0iNRFObBcIFwxjiatF/Obbzl2IKiEExwT5Z3mk7/anyIwuYPWtEQIYz3B+jMuhP
xYddbYypwnnED36uFhgnVBhVxym5NhwuxH2Tv7E+LkqdZgPanvSyT18j5JABwNoh0DTq8jSmNbm6
TD3sdi32LHACpubdSBOz2t8gdl7bhl84Ndc3kZiPvsA+Y5f2n6wjB2XS2de1DYtNj06ThwJdfPs1
Z06c+OOHm/Bo1z7YttUFt6Gfl1U7jBN8Gs/1iLqVUHnYBDRAGXXLvIIhLcLMavZ2HvxN53Hvjez1
yQna0k5xGAaSBhOHI0oHD/6YZr9BypFIq6irVd+wC6i7T32osc2h8HQWhupk337pAgRVv3xV5fzF
ZYu+ATlHliPlXkzMeYQj/q3EiIui3ivDOaIoeKyt9aub3IBHGNKpYCYDT8A4ZP2DJCwel6C040rr
L6rWueURbBDLwL/dEsXHFOCFnEMIyS3iSoAx8oTTjl9jqC+LcKjaKNG6HNmCn6VbVDuFganPxDoh
knI20gdZYGFnY9SFuRNIbGZttnzrCZgC0igWhuR4o09afp3QCJA85rC4rX4nPpKTUQPNKNDlUs35
t47QdnYuGAKWCbslAEx3Z5Tpj5ubqB6g2CX16MLo626CO4DR+RInE0lB3QqU36jZXqZ6/Ya2v497
mCgA76p/riugkNRjLIGvQOJlnznU3CYr89yQDQybsIGgHumTENotFEf5Wa0bpJ4/7fRKkflCx47c
IiSZ9CpzljRNx7XdUl0Vk/FsgOpwU67wMbio0by3OVAo9njOgA9yyO8sc0Di6vKrb+o9b5WBir/j
28edBSzOcuyHYXFOpvOqwDayDJr2SULommBJF+IimkJTnaHhqrNvqkuiE/9c3crCw+7JujQGsnNd
UJzs+oEXRExLJOr6TzoxIseDuAs2R5vpvc3UTARFH+uV75uEJl5pgjon+170g3oZ1X9LKvqomfon
d2EE7kBLBKhfHdgCusdMag+WyL9wNk3nynjUusB7kYwhiPH7xTaSRQXpIasOJ1dYr9i8iLCpgF4j
0eMcI5hz0okUdGLbsaEsdpC2mJJ76fxGRHHBGUSxbaoXQDiXwJ0eN6BfJgFzar3OJ+wcM/e97IYJ
AB/TD3KQQ7EttOQWGK279b7bAM8okMqDQUBknBHwIvG4kkWf8e7pOQ7ZYXZI/WXyO1GC1+otFYm2
a3lodknrUYcWJSsgcpvWAaUD/hLIPNZy6MfmZtk5qNex++fNOfXkaCUwQogUXttql1frg0uyjzlO
LAMZ8gww/ftUVnvg09i7SkgE5pKciM7gQaEFMRnk7Pq03+M1e9VnyOhuPb0TWJxdDSJLo0GxIlAH
Y5AXWSTxXHQ/JujLky82Oqia3wp9RlgjaXoAxHtmc4LjSJom1BNtYxFMrYFExqnfvT65JwIJp+Xp
cTH45BKjp+WTZsVeW79atz2a6/KCtvcfIj+Lg6H140HNTOvbt5rdyL6wsu9lVkg1ZpQnRvoKV5V3
sWBnNypk33lQfYEktGM3E+8iYZzcgDN11Evm5esBCtRRwwC/840F3Yh0EFzhxMBIB1b4TCr6u4uw
p1o4uoT4WqXN6LpN0S1nCwDgBCDi6D3CEH0v86zbYTVHAScswtFzh7ksVHygI2BeE+YCRcLRILoG
2VBnUTVFRc0Lb1k8fx7FDGjP0t8V+LJ4TRyeR61/IQHAZPa67QrW59Jk5QBA8pqQZ4e8BnzS5NvR
zNY2Ckxtb0OqM+EaRCR/liF8S9JCRtRuPPGFr+Gw1bzfukBdmW1e0WXS91Jr6cOREJiD34SqQkWW
41I6cL08k5bZMYbxQq/jZ5/dqDE6SJz8ILvJOdHGwKPP7M9KS54rt/nwnJJSYt5ghyWAVrG4zENJ
pqfyvgTkUp3HBBr7vCzQVuDU1np/ZbulPzDyvKA0oT0BrV4RGvT0K+uAh89jFKCaGHnosvPk0pI/
sUmjFLg72Ab2zHLJmhZUux6PO2NIVBNt44dzJdnZuQWKoApcDgO3z4Bl8i51ro2Z/5WVV1w863uw
1UEMKfSY+m5xdTsQ8mXNOWl2kO+9aoorr8IBaAFLLklCZ2OwUnq6BKrYY4ORUrw3Tm8yfWRsYzO1
xYjwWzn9oV2qp0Glb6q3LTQTfkekGNkDfbyCYyaHR4c+jZIl9Fep7xq1ArOG2cYeHfEMHQgj2l99
TdIY2+kDpddBW8DKc8HiNFrTm1NNjDfXNpQ5myPv0wmmWAJzP886e9YWEMdwXsvqa+z4NIuk+c50
xUZGdXGvk0Ww9svTqBvPbSJfk4q9ZqZNl5w59+xNF+m06T7Vt9qQ07jcs8KjRmUeJ2BSRUlav7Sk
u8+C6GLVgWvAaAs+ulUv6zJ/L6NWoV9BSSLa4amt5D0zrY8xCQ7VyqViDRNt6VTHvmE8rgSLViXU
s8FxnxQjnh3zxp0pNkEQwKkyQYVgThiqKpeli7USopXAW0vRmUEZRvzmzGSMAoDkl5uBeEH5ahos
bi1DMUC7p4p55AXx1l9vBk4pU9WHU5s8ywo2ZjVpwV4r/2OQxZayv+WW812UbLKMzqhPA5tuIyuA
/br1v6StgV1m38Jvb00eACamMDC5cj2XIt/PINYHJ9W9zfNCPFjLntmpDyVgATBJDdK2A/oIm/3f
8OEgcQoFIxCj0h5W3f72KLTt/ElP9eGip8Ov4jwMB1X/jNYf/N1Z5EsLQXQ6MZeaCEWbbZo+HaaL
QS9N4Iz3OZJci1W7byRaIsvbAUWe6XjUydCNAx2jHWv3RdIYN3AAmxVyRl54/y0GPHXkh0m0ata6
d0ycjGUvd1wZ3yUgGtwh6Cg8VzGnubv24p6NF5e5JZtzasd57MkItkNHmsmr2WUjkpjgKWO5upsK
hoa5qXggkHZAmfOQFe7VivGzDd6LavqjDQ1T7Ty4TEGXxPAFnzjFCCm27HfF/vFEtCvebfrrPBnJ
CVhE7FrdR7lM4tgE64ddtv+ZIH6RvRJPaPA6YbbflT15HBmRBHyo2jVvN4+R39OjuduejrVTh57X
n6eYcPY3DC8TQeXqzQgy/j2pljCY7wZolXWwu9cxY0qugupBavsKaMel5uhtOusN/Q6J1zAwwgmE
o9fm56WEBINs7KXPDYblNq8rohSCvpFP2QQWn7X1o6+qTRAdNtWTLvoSV3OTXeESB6jQPNjfThdn
LHfGVs2HdKS/BrXzkPfWv67S/yk2l8JA01zXTDGNk1nF6YKYsAh8dKtJVe27YU7CXluRMbibgkI0
By3V9r00xnvX5M8Gh0U3lptLmumH2++t0nui2/tUU75H2R6c8ayfCYl/Z3bN4hZEcNO6zdUYumeR
GmeVMmJZu0ec+1Q2YhbcrLR5aBP5fBYAcuMaMqr+SAc6i2B14yULnYVuGs0R9H8YmwWdd4MvMkKo
eRsZ5CQlZK+Ztj34O4z/2iogcTUnvc4Mnju3v0pCo0VevzQlVXxBanHqkKdEmpGHKVTcJsdmdsa+
dBoMdUhSNhljdoGAvzJ1gHNeT69ZxzMyucyX+vTk2Y5HFoI8UPDCqim8MfRg+mPftb59uGQRSi7q
25TBve7+9QOLORaH8A6tO9OLIAdTIfRd3zuP0BBpRhlO9Mzvdk1vqlh1ZoYMCHCCP24vSOiMS/Eu
FHwF0/WKY+UhT+lcbLVL+8IEnqzD4EQU3DYG1E9Ml7qQbYdzGk2GGklKBiWpEGWWF3sOK+KQACPb
xaA9p42TvXhGfgRhBrgQ/ftRuPRMrLxjSyPHVNUle7SUj6zklzsnQr2mc/cGY9e44tplP9TWM0IG
k8jx7R+q9KpTIwRGETu4+c0Y3HJzPDdEqV7yef3FdpidZFtNx2k2//iUYRcKt/lia/MaB07GxT6j
a4PKkUQa3rVXxTz1kQ3bLcgLexMJxtpiPxVci/uuTRYYy+TkVq7zMZSFPORVs15Tu8HMjV4vzMuG
iaGV3vXyv3UskEn7SmNntUZcrcEeKki1y8wSRdNkPyw9mFhECn9dcYc0+TWYQ312yzR2ZHFP9IDO
Rv6QJPd/eDoilollAUA9NDCiv66pwaC1mMj9K4QHZ1XzESCfVs9QoVzYlZKeoCPgt8LFTnJ80yUJ
ocmYXSufiTZF0yk17CeECgSk8zUwam1ec40BKCNyO854nfz6Neg5nfkY/oOmg1d/UewEVRslJPui
g68/Uv1J0GxEleNbZ4ZTkeYra3MlfJOOy756MhbAAO63qlAGocdVOzAE3CuZfjPzHELH5DwPKBOT
engw9P/SjrOWlBQvnFw8ZrLh3Jnac1cwcdORHIeSLp9lAlcjbCtARjBhbApdTP0O9yC/iusjngZn
fa2Eu/cgPUT4x7uL3hKwWK4vDnqS0NHM59kQZFkqUVyMDMcNrgPAucuQHRTsQQ5lOmq8fzRpjDor
oiyovaHaevxdqcfaUZJez8oqeAt6w7hKpwYyMWkHx0dTYtrz+9yBXSBUAx184k2U+w5iJ5duxqwc
hKVL/2jB4PD6sotkUcYmtPEoX0e1d22MDr2jW+zCUKenRcJPpGehPf5nK9RmJvVT3TAnH6gPiRbt
TxJHUtg6J2ab1cVwuutkwc1ytpkb9smrYVVMQRWzkU3gFQh4vw4Ju/0qqr2HluWpFew3O9R5OXkf
3kzSFFK9oOMWgH20X7IpuPbF+pKlDCLN8Zgu/OZglaoDyhgCd1I2QkK9kFsEILJO0VifJpPqop/t
kPnhfLJXn4iC8WSxv8sXpUXOjD2lNts7KBgu3hGSkyYJr8dguCuBm0JQBVUWzG84zZjzuMS9VQSu
c+KTiTcTea7pPblI5MrKWdH6WIEfJhxbjLx6h7BKtFp80gijCk5J1R8ZAzPhUQhysIvmqIR0SjHC
AFhuabFbDpGEr88s659gg3Sotl2kmY33QM0VjwoRe0k9YS3jVOKOLKIJis1J79IfJ+2qGzFn+2Fc
QCqYtBKZtPNYDsFpZZ97XKEfHLJm/iMhP7erCZqneM7ZC2y2eoCRebMd2SWJky5zvD6hALD/5MMU
5Q6RhGSiMA8Rk8uNnd/xe4QuomB0SV/27DD8uxdagP2kuMLC5/BDxyhs+Uz/QoFrVxEAF3TgNkG3
k/kg7PqwVvMDbDVtb6yPtOJNvNHSEU5xzuonBq4ohmxiX6ZMvzJJupazTafSr0XkBvKMWN04reon
VSzMupYzpcfVUXjFSwlDAEm2VYd2QUHars+m3WQhSzvkfqDdYWY8sb+PbTtD00XyCSZLqoP67Pjl
U++trG3MKY9N+BF4mxcnZgo7cyKpIrKJ6SSj8DKowLv6OONANDHqASbxqySuBmFJBZwUL2gNrqDI
Tj4fbY6uz/GI/VU6GrH+3VK8Y7Vtva9Tewt8oT8dTI/pajK575zrh3rUitBdPFgXGCS5RuM5Q+eY
grY4MAB69LTpo+xSFTfTdIb29yBn/91OqQKNbtPlwngJK1j6ITGGKBYGP4Z3tHm6v5x1iGx2KfsR
Axgjld+qIGURByG8BJsJxtwju1AB6eQ5iyN34+kvy2YzHY+Jz0R8sxKlBYAektM7kMHit5rT362C
nsn6ZqgQJIfcQdQlki4ql5yqfawPYDRiFFraQ9OYnytifl8GyxEGRY1HlD0RO30bYVf+COtG40mH
RWTM3QW9NY7PtI14pg3LWc7FXL7hQlHXink7qXPZm2OVzLmTRwNY2dm0g4+NVawstYZJXVFZuRpU
ezKIdIkTdVANS3hQq4n65+tMC8jUdMJg/ZQ9exHZUzS6rmmzu1oesRGLM6TUZ3PIngAlgcQrvE8d
2GpgM26xekStZlJpJ8vyHgARdzxEC+6oDRYvmRgPrD+nbrhbRjBf24bQsKJv2UX661OF5pXk9+Jn
QBt4/v9/8jfesTauVghmhpquQfw92g4GP6THh9zSeEZb73PBrXcm8iK/AzYiZyOdlx0YsfmwBoig
iSHNr4lG+wC2CSnTEPhnmFnpbTTymTACUihTMlK2kaaJjfsn3XSaxHoYQTns2562Bx6HQroGAwUn
jn0mQIw0il5/A4P11ftUOwyU6hKN+79aH95n+Ih/E2+gTNO7Z47+bpuraTFUAZTQBgLefvuH0T3o
jSivY5c8UIgAJoOX01tt8GaTXOsQEXX1tn8kZnLLir6+tMDJw1ErrTPosAx7BYuuNW0vmT9c2oa8
JOEX7GbUy2wPWJ5IrEalS/J3YhrR5JDfDvTM3xOSY4R1hUCu8SsBLoQpqSxL5i0LxUXmcKhYNxsw
pF57lwaRq+H+bQK7vvXo8ktZM3hjX9WPJmAaEqDnhixVQtjTuDf8f6uX/2n84VzU3YPHTvlpskaU
ikkSDTi8ImBqBy1jsZplrGDKhxQFiQPIDJbMpjSdLV6qNIuatP3qFkQILvHcOgosoahsFjWyfi/Q
3mQMrElbN0bWzmCiOjYqcCCng++55Zs+rWxptjCGfGYblkum7lQ2BfXWmj6NHXA/w28/G9fMAcOD
CBscs33unSAPDW0Yv/O8Phqyyx7cxflQN1BFN28rH403vG4va2ASmMJs010krAmPSFFjjfx2fEJI
BQ3HBu2JUqTdSE5r174NvX1PzRRBT6oOsiMsruY6dMiYDqwLKhoN8CPah6YEryjVGK5r9eUb+YV7
cEbKab2nzPjCVrfmYwJiMaKRYDG/ImowY2lWCGLYdxFxcEDMRvPAh8kxEQnroRfIvviJyatEIGpx
LDgPW7dAXB7C8KA5o49imWnqpzwtN+4XoBllWihfMW9rjX/p/NgoipfGNPj8KTnrkaEC+abPro/Q
aqYVDlrrM8shui8puVeoQy3N/VVoli1eiAKN3xG8eiicZHvTEu22Cg/ohmZfFaCNXT7Vj+ucEc01
Te1TuxRFmE/5zyR5AkIMRt2J5XYSQOaYWaRreKuTcWPjVO1/VoEGop8ssRNb3T0uLPJ6dtsoS7SH
LuvdEyvmshx1PF1IoHryv9q5ocNoyKyt5HuPMP5Tq4s2AjMozybbQl+WD61pIHRZbC0sSKIkKvUO
kcJHvIVIsjLs69y6ZwRwzmWp5A9J2g6BrDqaLM5IeIYDAx6U4ut6b3KffYqHHabikYtLPRliB/G5
Efh5rBtsxvv5ia/10e2RirAbv7LgexlXMzj2trorxWMrKQloPpV2sQrDx4P7X9pYP/PIST3IXn8w
JsmGfKHgoIe4caetjxfkfipyNPtztNV3l2zbFaFVLzn7vKs2MEds/P+o8vzvnD/MggRMJerqkHJm
X7G/gAqaibWT/IIz70uEKPEt9ZBLl/5EO5NcWbPwFol5w4eSAW/WQaTP+rG1CfZcatJ3fHzTwagH
6Fv04b6Aatmv7GOog1p1WZae59L9zjAq8i76xhseJiw4TEgcHYUZjIndYlvlPcGNH/U+G4V11g9C
X/A1ssoaZbMvcVdEskIr30EY5OpEndNnyM2ERydrBQTMD5r4psubOi6xNU4nP30A+2HEpCdGRbCO
dwpTphJwIalkwqTl8hHETZ2FESB3k3ARvJ4M5SYlxDXNn7ysZa5p9CBhVrJnq9DWveyhGcnU1f/H
3nn1tpGlafivNOZi70qoHDY0sAxiVrBk2dJNgVaonHP9+n2Kot2krPb0DAcYXaxgGO2WdFg8POEL
b0jM+FNgGOs6KruxKCGe2/QAxuXecBZtD7OvxzSA8juBhOc2/oYbbRVGSsJGIH3l7BHogUIuby0U
T5vILpAjb5QRWsvNJOgTZeW6lF0h7FSfdF9bSwQ/I4+k9rPe6+JGC8VnHZQ+Wpm6P1VD4V4jTbnw
iV1hNjfkEXm3VLWcIwqPLZ0asmzndE76uepkzpI2Nm4PcWTTKKTcLUZ2vTFR/dqoVgZtvlr489RW
/csiywBZufhTQlulp18tc7wDIkO1ly3iijDHBXNiRHQcOimwx2Ua40ZoEZtbFLVGQV6EF2J6L8Vo
UtKxz5YNRCCrCuu15tnOuuzx5HKsa0EX67UhFdcZEPdFGEnEBw4MNA/R2DbjyiEGdWM7vM9Nkd0S
5ZdpXRKPl8EkxL8Ks2UJzWYpQOTUsRaS7YpTBYk1ENlhgqc5rtdoFALWsPtlqRIZ2YmxAslXE9Ko
wSJ4pu7rgkbNvnaRG94IG8l0pCUGeJgttOA0IIMCUsqtlxz+8iWibg7hL1D6KLgHur1VQyVcY5FI
SQqL652vUBpKLS53nj1TspLed+BvJCeAwuRwe3ddRB7iORO3CHFWwWN1RPewW4q6uIpBUMP69wMy
x9ZaKQpMIkFOaoIOjiF0mayxXKUlPoeVj/8BB2zhBRdZx4oIDOHcAUsItFPaJANOGCM4jGYqHBoD
9U4IaOiEmTe35GbpRlW4Qrf6vizREmlTyg20XzaCJc31ToaGVXxu5A6h76GMZkTBGmOgBy2rp4Yi
g2VN5YKTALYd2eCI0qoIlj696vNvRKGUczuAX64OCtXXWAfoKJWlDlo/bb4CoyYdzvybrI4/SVHP
3Sb7dBhpn1gBdADP5WpQyWw65zopuUkzqdFWFAtGNSzyh0ZUXypd08/zrCFOIJyqL1BXpXrZVCvQ
KPeKoS/ohKH/xuS5UXeuFjTGMXQvxo0BcbVwXlw9nMP24S5D+MAsyKjpcdynqX6LatBFiWeWgsXa
qAaBRrlWbxdBTshSFdmTHsAQxgTpicJgIFBi0gLkY0UjXwMtiMcBNt4q+ErZ06htSMmAByZi8zG8
xU6WNq2psEJwtWDjkMgV4EAkel8iptNFaX12LTM9zwAhowMHtM4GghcaiAcgFzlp0oy1I7tXGQjV
GhLOyIfH0Wvqpaz19zUUPUfxXtRUuW5KNMhz/cFFsRX1cONWh6xiGe0n5LXhrHvfetfe5jk9RTpb
uHBJ4ALK4pukbiy7uvQxWx4hBUv/K22+9UpyjXv4wyB7IeTUropobec1c0O3flRm5aK3Sir8+gLm
7Vf0z61RLuNM5Rf2raeBBwowD6sCfFXACI5UvbsmnTG1es3+XIiijQl6PtFyWkpa+ByXQTiw6zmV
QKcD051EXrdWM1uflJKAu7wAS0CRdcorTfnVbBpnt2rkHux5W42qJr816dD0oCFTFSUeqfOWkF/m
ODWCHWkMujGgorOqnJKLlWN0zUlfkx6nZGsKIJH7wvaQUcgoQwhAYl1Sg5ie0MSRdXOswHWoiYCu
AveuzXvYnRVE8jTqQSdAzBwJloZuJeadpPsTyboxkjKkqUczFuuXQWbAvDGWbbToMpXlJkEJi7Vr
tCXwaMWRtBWpyqFomE5RfJCcBia47txKeZXR+0LduTZxWRQuTXkAcaJCI5KjItzzoNLihzfS97S8
UfdNLAAiXG8OaV05i7xPKMWsVcGQFjnOzwTclTyyzMa9LnMLV0jUBbJY78CXlSF5sKwhZJZ8RiIl
uqKUJJricHGSC9JFuaCKdSUUCqgItxImCP5n5whmvOQixX10Pz7JfkZEhuukE/tbvQZTIKfiEBVg
wIU+r7og8oG2MyctxaBeaU00DDvg/KyS3nWcc0lvytu46efIjV8TU95VbBoHjClqBRoxMpqXczK7
YFx0bTlxqEqRFfopdVW0DrDeDTZq08K7EicqoSq7UJyjCGSBn6M5YdrILZP+jVHxqbaqo1xnbjqO
osBaaHLJ+2qjZWncZPRgl72SQggJAp7bACg3NRwQj/APhHrEyQdLDDWDlFoinfa5HznmRqzateKP
BO8Zl58FZUG4ggq1AM26lFuUjzR0okcgAK8MgEpqCQnaTYzPmQAXxDTMaaeqn6sWBFFZu9VShMNy
RfPuqhG6ZpzCy5mUcflJMNHdVsRzL+rxxdu0GtWXrr1yl3xW5yIcjYQa6NSQoRDXC00pb4q2v0Xa
lhq5ET1aCqAcKftcF7AuGsxX1Sa8we8ELFiqTXtucsA3wi3nWUJHx7lTnCIABiyCd/cyZxJVcN1K
dCVF4cVKSfaoFGwrMVq5UP68OLvysxonuf7RMrqZAmIUpbHgRUyjCwcqz6xAtToTBXiQ9MuyylyV
NGg3hu5cmtSU55WUYJ6Yuxcx+G3XQ52ksg2CUGpGK+mehi6xf1sr53Vf2ZsgiKeFTBvI1VST4jkP
3Od6uW7rOSrtlxi2ep/D0vdnXUyb0Av4Zd8dGKM6mgWcNwQqoD9RVhDtS1/GmYYsY1Zh4jYGcPQ1
MptgLVPphfhgLXtkD+dIp6wtQcyXZhh5i7il+KRm1gaJzSebvI2syRRXmkb2YaTyTReKIvrAyTZz
cYnsrQiLKhWcHqjmtmw2tRPeSokNL09rAQskSrpWw6hftmrmD923J4zJSD1puaFe8C0NdDphKKD6
iBmzb4YuHYi6Wk8mWFwpGwmfi3UGok1GW94pFD4lt2rGnO6URSsr+MRbPRftIWiDs7jI8uaSOnFy
qyIeoFmef4kVmWjq9tIoItZkZ6S0FkNtZZV9giOyA2QsTKY6XpN3ki0/irm1imwn/ayB0FNMq2OX
Ah7JAg3+lqfYtwSnU9O7RPI9ehBRWZmYrhYt0jY6b/0AcfgIlkKYh/28bZyrVBG9pe+40rrvumVf
8FmgPKPNPI00r4PPugbkiytecmkp+srppK9UGeq5U6oRdKGE2bPISequ52gFETfIURLTVyosX7un
5gDegvJQJw0S/eKiskNqPCKHJzimtVRU0yiCHljhlWYI1cIempgoh4QodJSaorNL5WyKccmoEXPk
MVzTmfPA4J1yIgfcGzIMJmvtolPzeYu62UOvegsd4Z+8Mnp4d0a3bktljgjaIxCJ9i41/Oss1x+p
SXZzCys4h7bQ2JG9AEM46brlsMavTnhp1XIb50a7adtCOnd67YZsHlCSHIUXrSs+GyrZSSkntLdq
SwG6Lw6MZzjfOViFVSFFE4/zAnqcedsZkjxT9XQmZa7KZVJ7Gysy7oRacy+cDgtzIDZSql+S/3HL
+UkLniD0L7hs5mGThCj9iqjNDfExMj0NcMIIoJko6Eg2ULAXA2XV4+G5qsJsVWW1eiWy2qd4WxhT
szQginvhuq40NM6Hv2JyAHrjQjOSDRVTI7hIOeD8L7ofarhT0zjxNQ2lTtj2JRCYKVLV4Y3s0YdL
01WZ4cTWFLdBFLhX3vAX1XY5yrq1zhqdQ+JypxVGmQO8ILq1Spq/iBR5k1whbMRJBoS4HZeboIC2
m+jledvkT3KgB8vcwwnZhlaVFc9uXOaQbijUwMtRoFRNsPCbVXk+yWnX3cbq0DVqlSXGpj0EEHxO
0XUpL4LS2WYseXT9x4qqAMVGzKHCWXuM5fHnArfGsIAxUCjAIKheAmrDPzm2lFlTCF+QP/J88V60
8oBmen8PrO0RnmWMUS1oFdE6r7UCKArxZVRRvG9c7HbwCB2NsFKE91zl4VSU2Q5iPwHgJT0Dkhl6
Aisu+AH5q3TPUa0YK8VDdpkGS34eokMBd1+pryzfLxYYVaLXL+ZYh5nXglKQVlWuPgsoN1B7Lq5k
sGOzyLc+2UJurTtH/jJsaErX7V1V6MAmzWLWWImz0YwomzU10XGYgdyx73XTue4taJkhXbmpJaVo
PUiht1E58CJ40ZUroBZtiWD6xBCkPQotrhlR0UDowpJbHCBibvYYkg/KBtG4dWCL636xadFGHhWS
/yjG9AUL9E7ZtiswU+bKUgDjNmJ6JeHOAUMGHVgd2pECHJOaNko5VexAwBQQkqU7uRZAY1ICDx9x
HLyxSADiHL2/Ug0mmgSDkTAaX4LWmwl29linZrDAc5gsxyqmSJaIo1jX6WKW5rKga0+MXdXnyDho
Y69QtIUZLBVhLjXXrveJmKqb8I5AddmGtpIFfV2RKcM02sruS5H1N1KeX7nUaFNpePMxf+FPcw4I
UoXOElvJg14A1zYBdXyeiBQNqsgRFiAuq0UCYtqYEqXZV1gqoRYJtSCLKKJ5HiQHEThA2cnyLNaf
HBd0k9t/SSCxTHHHLGB4iitHBbVdGNAAXOonaaWtITbYV9ybUabQR4rAcZduuPZkhKTj2wJlNUqJ
/oXRa3PDIHPAQmpC1HaVOYOUVTeIUWyTnJ5EOSDlPbDHDorcvYOTJ9CN7MpsqFAjQdDAVuT2i9Mp
xjGD2sytmvIdUcKoW9W+0lwm5Ii1KZ3vF98FXwb4Y+JnmBclDQFYy5uo/driLJfHiYYdjk7EmcFO
40ymL+BgO+5fGrEO6MZFh0oOEN9jrJnoYAMDMGyeSp+6no5C1pokeKL27ZM4rUQeJehRBaEujGiW
NwRVhUkz1GFQMQhmRebM85R+jt0gfJJ3gJy1FoGI0NrWqLTPW8n5WvTwjvBWiUhhjK+RBLvRbsUx
Gi+PiaeA+URIPUSKojYqBJFA/PkCJiJqBUlVauMbIEhTK6ue0Buj9W6iK4EUhV6EDZ1teJhdbr8k
jnGVS+EtPRfQTdFD1ijIrxsoQlQS4bZK8jU429cIN4x7+kuELJOQGhZCft6LXNDkN3Q0VaANxxAK
S7P45qfEXOhtob9rQbXTS2qF6nVpk8/aMS0WR6Tj7HGLpwaZS8p5lJcIwLU9SHV07CkJUCHt9Kci
am+0pCP5JKnu8myE6hAC8E3ypZE44joDlz7HdbcEiVXLt2kEXzqCYJyLLnDgVub0guE0rrsOgEV4
1yOWft7m0YwqYnCuReQZMSpQo0KuUfrLyGRKObosZSgEBthQmw4NzD/+irr4QrXcdeIAqnNqlBN9
qz6PvPquRvxWSpl5Ou5h52IhQp1LLx4cv29nMmoFoJrTq7offqVDDVkj6oZXSdRaljL0mgpNdl89
V0lmHAw4S+7WsUTZuK6EZ7fy15iWD6LFjRy9sGfWkPMRNItRdCH+2Pxah3OneJkcOGrq0DRUyhGU
m2UVJtig/3ugZezCf8IvJDNnta3gP2YVCLohtFdLziO7fNxhKDgGrARqbxDAKkRv3ZTFVazoX1G3
eBqQymO9BQLd5OrSIP4Gxj6T01vFkDfY4KZLqMEbcBDeuE++JW5zz1X5KQhq1LGj5FosyylqKASJ
QBm4WazU/FZLK7Q5i78jYywpP2u48kZNXRZRxZZlyXwj9NtzZpqe1ZozIu1Bwwy5w9SBh9hpgHWA
AwDU+1rnhT4z5QiiWZ2KADUg0AuJhmZAzdrOtY1TFXM6RXQ8ByFknCTmCnUwErr4Oolpj6DJH9AE
xMAMaUy9T7+BqwjTBOEVqla+uSwdGLY59XwpyGOOoGSlJPoyLNk0eXYTpkA+2kGNBPPWa0zp7pHQ
+SqEzWUjCMMyonxCJxAuhH3XM+SIRu3K86CGdA2AvcDN5ng5wfOQmnwGXlrLLok2lmoyk0XEFStF
+1T3GMhKrrIUcCUkLxxOGA4MELArEIjwOQWfvkfJ/+2UOdHeGk1dEVCMY7Fkaeeb3t1u46QaQozI
Fi2VzvwCcQG9oXMnr5KFivItkjaTXNAXkaG3I8MHv1CE5U1YKniIzQ0Kn/BWkNLSFfdLoZcXmMu/
IJzzEmf+YyrCIPTZvkpUCHBJu4Xo0KjIMBwHjkg3jJUo++FlaHXnhe4/lOnQhoVDlQ09z6Zu5zQ0
rRHddOofsvzZkBAECG9Va4J2HFyaGsGuTICk0NbXjSd+QR8PBCWlEM41PDkKjLEwFie6kdWlK/KK
Cu/Yl85/vet2YtZvdp2lihZ6/dSZFLqJx7suijHBlgUV7V3THkU9cUVKkROdEOySKGqAKMh0lDKi
p6TI7RkkVWhhXOkmuGwYkdnGbKun3ojkSY5j2o4DahvCAykQvObwpZDyAlKZ/gXuNRIoOsQNy5vr
OdgN2cfvGpOIaQTxlS4yIyRwZIVB8qAN+ZaWvcSi0k1LIVxBoujnYk6HAr72QJJK7nTf4cW5HFrN
/mq01a09UFFSJITHtIi4JlDZRKqFt5EXS3EQV7NTMOJGEg0Tu8DUfkmXckIvEIhChOZQp0sIphCY
/nqGtXe2Oxa7uCGY/I3M8CC9fXCueXFtI6WYW7O8+OrW3hcpXYZCuep0mm2+S+lHkvQakEu4QNsQ
aV0VA8jAodkvdSLBo3rfFCTBRh0DfwwmZV0jvec6j5ZGUacS6HAmPhoOaXpHT48yWjs3vPrR8dih
4VYr0BCVnI2Sq3PU6pZpUX6JI1auJRlfTLmZNzoTAzEYihiyAJpog24J17u7k6AfwogRTqiiLHja
xzAF7Jb5D15MdGR6ecxd9PzryRrMI97KIiOVo5scjMiFQhc/nixHdgVd0nHBafGp7xT/UQJWiFDt
3UNbDCEFTWO0wcMHvFZeTLWljY0kMGKz+FUCJxe1+suvH8h4R6cZF1NZHA5rSbSkNw+U+mwOaj7W
zAAIRvPG25rhTRigGKU2k6xplrEo3Pc1Ap69ay5iDPvS/AY7CcIsGRAf+Hmye7ZHpyiPiJzKvksV
IIUvU8nToGUL0OF68KJ0qQ6inCpu0mPb1L4qqHeIAqr9SPc/Bc++1xCOhfWXyEyWSdDAs+O+m1SF
JbHk0YTqols5sZHKySD1DwS6UN6ggdFMLAQVR7WMO8SmLfFJN/LrvrA3TYSApy7QIG+UfCw8xSbk
LBRnv/RZ62zACYrSAPx2QkKbyJooeK9HcbgeDjolY73VqnfvtOR+hoTDgdtxKfHJoD730KTajZv2
X3/9Oahv1fENkd6WBu4QmVr0IpU3ZgvgMnsU4DmnEp5yEnUp3hTI27aUx0ojWKfBJzULrz3Pe0QB
doFh5DffJqIPMWFQGz8bt4O8Mk2PeAQHeCQLZAE+CrBexwLnOPYq5KFBLiiNCczd1CZFqXaDk8FU
6chE6u5zrRNOY3nxGIWwP4UsuW4pEUzQVZ2CfzPHuudcFsPmRLOJicBzbjcD/+9yfNulz//zt+1T
hASFVxDtPJaHFjMyH/nhTA0Ox9O49MruGh2y7tNzUYXloW/NX/3m3t/m77w83A6OIpVD/c/NcSbb
aBv/to2ffqMucfjsf/zyq0OOIeOYzIUigZTXCXQGx+RXhxxDPDMNBTV2SVKxZuRC/sMiRzzjOwbM
XkwvBgMMnuW7RY54puAYYVmkdDpOJIr6j1jkWG/POg13GFXWJf4gZaeJw012cFOluZA1aiypUwkv
8srQL4xcm6W6devbZEAiKJiwQ4qiFmiFOVBde/3eQHKush5ARdM2F5yV7fZ3QaXPUjqJ4Pum/rr3
8yUMzDFSUlBGCMEb8S4DlEOlCU8sasF9Ps/DsRUINPzTlZSP9co818GW2aGDp28PMDifs7kHGvu1
nmsXGkT3JlOvVVtCmRF2gPOtddzzLrWmZpjdmEJ607f21NaR46HxHETiKCy/9eFN52QDEh4ZEqDZ
arMxUnNROahpp+oFtZm7FHJ8iqyUjghD2qHtHJHV5+Wkk22c1SEpm7jQFDpJc+NfRmBaMd6xImA6
+bwnhUZHI7wuHWOupAXVb61+oCl1K5qIwalMm4P6kmLrC/okBCDlo1AqkyxFg9gPpwer7+o1ejuy
zXkbcuw+SEMkmWJBsXLehBxgeaBriII6DXFud2J9FBnRmh7cpdZ1l0ZOBO+6wTjojalQkZ/y6fz6
AdS37jCaRV/f0EXa1oYqKtqbWxO3QHwGZc9GGnbUp6m3Rh7qvEXhmwK3pk0DV75U7QATb0rbftbf
1bGnrAmfhEWECtbIGD1TfcrPez3XxzVk1HNDsqOpDdOhRRMZJh5dC5OykUitJ+qhStPDiiazuEFm
FSVzGsFNOG0Ui8ZnCH4ZatQcx+1VhtkI+Hmb4kghPxJDcMSjpliJ3qwvMDFh/31RMnllU7E2/WoV
Z5AsE0gXq8MTav8JFbtD6TFJuxxnx/LNP3/feI8EtMlL+d9HfmDHv/T7bRLx55c/8qcDHY3Ly++v
muEAPfrHOwfmwY/+9N3XN+I8J8NAO+em2+Sf+6HDU/vngf7a+axYMqHA0dm8G2p3OfxqiHDLHVI9
cfXI2pk+BJtE5wQZQ5zxt9/CJHb238a8jPNYx9ns9YUO5ubnh/75OvrnfuZXT/68u/0WT/hlvV5O
nOMnTYDCDSNjjEZR4r0JMPQzwxQ1ydAMzJf44jjh9T7WPIgS1+OJ8yAbZ5gv0elDMnf3xQd+sBAs
/UwSDdA24us0DMnJv2UeHpOK7g2hj+Ml8VG8If3FpfBmhIO9IJ8pmqyJpkZUsfs6mgLDGgIOHaOc
/QyRv/1bpuBPw0WJ2AXQiMiNdNKekKUzmRWlkka/tydM+UxUJdkAxvnxZkAefPROeveSeka2iyPT
kPkOX8dHIieCxJHJgblfJa/L7gOdCDwckfRf3A1vFtMfu0GSOfqx90MY82gbWPKZqRAmm8r3o+DD
LYLXm4Es+qR1IJtnuMEpRHPv3wzGmYQomsHd+XpY/LtOxDef4MENqQ051klzIGlnhoaPClKUf3Ik
WrqmDgW+129/uL0gk1KeOAeyzrWALaDFLLx+/bQfOAuZoI96HkgWNcVTJ0E50xSTMEgzd2fi20PR
PJNN0yIf32+GD7cQCBeH+OXUU1EWzySZwrM0BIIH8ZGhEB9xaWjG/tL4cHGiYYkKfbcT1wEHAkGQ
TObx7mYw1DNRw2hYl8GTDF8fLkai0SNxoZ92KkpniHxKuqy8HyFYZwblKkz1XrfKsFd4vQ8VIYh8
hifnjkQIg6s0ZrH7r+MtgYc1UAV0IOhu774+2jTApTVfb+3H9j8Pk/p/JIG2zuB5cRyw0g/PAy4N
FcAWze7XRfDxogOS+tdD6p9/85J4pnLzE27uj33ijeNJUEU+flXaR1AfL1+gQHfqkahIZ5ZMmY8t
/+7VOLi867I0FLh3Xx9vJZDvnnovKsQHZEU0qd5fCdpQPtCJpD9ssLzPnU+NmGXljMIvMYK5Dwcp
zBxsCQpqGvsBvMH+/vxwcQKntXjyaqCjg9OWqg1lw4N3b2hnnAWUKDgbd18fLjyg26WIyHmxo3X+
QwaRdWKwwM6wCD5N+XuO9OaMpO5GCqlyU7xOyceLnA3yhxMnQaKiZOjMwGCufrggiBdVechPPtxK
2CUMPNqJ75zzAJtCiqrK8TvflVF0EVz0R02daYPKp757yTpTKSKammq9ru4358FQVTbBYEkfLzLY
3wenrnz6C5z2HCn6Pgo+XgYUlUH9ccpoH28GdmW0k88/mXKqolI4P6gXHpwAlkLz32L//8giPlqW
MCRyp16I1JA0UyXn4r1+z4UOJoHqwQA5kCmwfNB78bXbtkej/PMJA+1GjWKaRCHmvXmwhmuC3Bk8
2Y9vf6zMeT8Pp56LrAdRl0wyhnfDZUs9AwcoGbQeX79eg5APVEEApX5yzkAtTSPaUrHk+/FpH2wK
k0kAbaZybnzQTaFwsZ0aHg59VzY9sea7FXbTPFMNGtQ04F8n4cNlj4pOG+T0IIkPWsIOjOk8XALG
mWWQkKjfT4sPFyWSyOmnvnuCYzr4lI/fBsd89qLBwtgvsg+0/XlcU5GJW0784CXjjCNO1+itHH3w
hEWgjocO9D46fg3DPtIMDP0E2Tp5+ytn4CGHdPM4LeQmNFR5QEXu9/3HW/kqYOQTP36uwV3pTNoj
Kt50lUwuCF0Hk/G9lvIP5MZ/Yan8AHONXS982sG4vOfiAFn7d3/gO4jr5wH2GKYdUAlgytEPDqjb
16Ffe7XDv38/6uLuegUH3/zeO9i9zv7X92/w55c+eq3v7+r7/5x7z/kWNbNu941u/5gX2wgs2P/G
T26+/e0q3z49F+4RtmbXSf7jgX6CLP9op/xy/LyKt4/uNnzvJV6hzie/RFFso8Mnf+3/njosMkXb
/HDYV+TdqcPOt3m3jbeHA+9bEieP7EV/OtPSa8371JdYbqOo+u0/tlH6X7+ttoUbeUczBD5mCBBP
fZXVNo+BWgbHk0Q5nYP35LHZCuGbgXc9kVMHXm/h126fmufn9PtT7g6C10LaqaNvtk9u9/42fW30
n/oCl08ej3/45Pto/9SBr6qn6tF9zvPuaPDXjuzpgyNF9O144F0l+9SBP239bVG62yO04b4ocOrY
Nx7ivUcH1j6nOHXg223khb9dbJ+qwxnZR6unDv65LLf5e4c4dZ4hJjh1/C/PRfnb6Dl2tuH3wYb9
s880Th19s+Uw58Aq86M1vi93njr6rPIZvTx87gF5seu2nzx2cvTEPxAdp47Lxf+DxXPhPSbf+HQX
RQippzh+H3tc4cmv96tAYKi7v+KZT32ZDc7l+XE4MAxO1E4Sfergt7mXVscraD/4v+BmmmyfCMQG
UtXF1uHDmG/r59D7/tB79PseznTqGxleYfio34wO8WtQKTh19M02Hubp+0D7Rx8G/xdM0+bZIZrc
dke7gk9hGJ506tRnnzyH7ttJZ+iBnnny0D/225+z5nZMh3cZen8p2h5zYz15rJ7jSH43O0M9+9S3
gAr/tiy94qdX+AOEfupL7O6ZbTC8ke/Pu1tAf7RmTn2FJVfBn47/L1hCt89sLedtjP9H8eTU519v
n5ifw8l5t4H965d5L5P8AVf7Ob/8TvN579eOk+fhJx7D523++/8BAAD//w==</cx:binary>
              </cx:geoCache>
            </cx:geography>
          </cx:layoutPr>
        </cx:series>
      </cx:plotAreaRegion>
    </cx:plotArea>
    <cx:legend pos="r" align="min" overlay="0"/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'Q17'!$B$8:$D$8</cx:f>
        <cx:lvl ptCount="3">
          <cx:pt idx="0">Sum of likes</cx:pt>
          <cx:pt idx="1">Count of comment</cx:pt>
          <cx:pt idx="2">Sum of dislikes</cx:pt>
        </cx:lvl>
      </cx:strDim>
      <cx:numDim type="val">
        <cx:f dir="row">'Q17'!$B$9:$D$9</cx:f>
        <cx:lvl ptCount="3" formatCode="General">
          <cx:pt idx="0">235473826</cx:pt>
          <cx:pt idx="1">592</cx:pt>
          <cx:pt idx="2">15608786</cx:pt>
        </cx:lvl>
      </cx:numDim>
    </cx:data>
  </cx:chartData>
  <cx:chart>
    <cx:title pos="t" align="ctr" overlay="0"/>
    <cx:plotArea>
      <cx:plotAreaRegion>
        <cx:series layoutId="boxWhisker" uniqueId="{E1DAC866-9401-424B-BAFE-6B924A353798}"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49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85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3175">
        <a:solidFill>
          <a:schemeClr val="bg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30193A-ED7F-43B1-85D7-47B109207DD3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A49F98-7845-42F4-9C45-3D97F3A46A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2705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49F98-7845-42F4-9C45-3D97F3A46AA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3922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49F98-7845-42F4-9C45-3D97F3A46AA6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461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2/28/2024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lSlideMaster.Title SlideFooter" descr="Classification: Confidential Contains PII: Yes">
            <a:extLst>
              <a:ext uri="{FF2B5EF4-FFF2-40B4-BE49-F238E27FC236}">
                <a16:creationId xmlns:a16="http://schemas.microsoft.com/office/drawing/2014/main" id="{A782E3E0-A0BD-58C3-C3D2-3AC89C0353CC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8907012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lSlideMaster.Title and Vertical TextFooter" descr="Classification: Confidential Contains PII: Yes">
            <a:extLst>
              <a:ext uri="{FF2B5EF4-FFF2-40B4-BE49-F238E27FC236}">
                <a16:creationId xmlns:a16="http://schemas.microsoft.com/office/drawing/2014/main" id="{529B459D-3833-3411-F8AC-CBA23047DD84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3763062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lSlideMaster.Vertical Title and TextFooter" descr="Classification: Confidential Contains PII: Yes">
            <a:extLst>
              <a:ext uri="{FF2B5EF4-FFF2-40B4-BE49-F238E27FC236}">
                <a16:creationId xmlns:a16="http://schemas.microsoft.com/office/drawing/2014/main" id="{965D6953-1CC0-2F5C-1EEE-7A2815323F68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411400797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lSlideMaster.Title and ContentFooter" descr="Classification: Confidential Contains PII: Yes">
            <a:extLst>
              <a:ext uri="{FF2B5EF4-FFF2-40B4-BE49-F238E27FC236}">
                <a16:creationId xmlns:a16="http://schemas.microsoft.com/office/drawing/2014/main" id="{9ACA1BCF-AA84-EEDA-6FE2-104361FF29E4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47100747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lSlideMaster.Section HeaderFooter" descr="Classification: Confidential Contains PII: Yes">
            <a:extLst>
              <a:ext uri="{FF2B5EF4-FFF2-40B4-BE49-F238E27FC236}">
                <a16:creationId xmlns:a16="http://schemas.microsoft.com/office/drawing/2014/main" id="{D473B0FD-9348-D5C3-0425-B448FC3B31D3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9336566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lSlideMaster.Two ContentFooter" descr="Classification: Confidential Contains PII: Yes">
            <a:extLst>
              <a:ext uri="{FF2B5EF4-FFF2-40B4-BE49-F238E27FC236}">
                <a16:creationId xmlns:a16="http://schemas.microsoft.com/office/drawing/2014/main" id="{2EDF6907-78CC-B3EE-681D-AD99702D6590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3043387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lSlideMaster.ComparisonFooter" descr="Classification: Confidential Contains PII: Yes">
            <a:extLst>
              <a:ext uri="{FF2B5EF4-FFF2-40B4-BE49-F238E27FC236}">
                <a16:creationId xmlns:a16="http://schemas.microsoft.com/office/drawing/2014/main" id="{10366965-C8BD-9754-3DC4-24C76995FA33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09768487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lSlideMaster.Title OnlyFooter" descr="Classification: Confidential Contains PII: Yes">
            <a:extLst>
              <a:ext uri="{FF2B5EF4-FFF2-40B4-BE49-F238E27FC236}">
                <a16:creationId xmlns:a16="http://schemas.microsoft.com/office/drawing/2014/main" id="{70041854-9531-10B1-5976-D574055E6B94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55388731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lSlideMaster.BlankFooter" descr="Classification: Confidential Contains PII: Yes">
            <a:extLst>
              <a:ext uri="{FF2B5EF4-FFF2-40B4-BE49-F238E27FC236}">
                <a16:creationId xmlns:a16="http://schemas.microsoft.com/office/drawing/2014/main" id="{61AF79C5-3E36-C579-5CD8-0E47194D825D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71562458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lSlideMaster.Content with CaptionFooter" descr="Classification: Confidential Contains PII: Yes">
            <a:extLst>
              <a:ext uri="{FF2B5EF4-FFF2-40B4-BE49-F238E27FC236}">
                <a16:creationId xmlns:a16="http://schemas.microsoft.com/office/drawing/2014/main" id="{8436EF70-FBB5-F3C2-4730-1BAB35CFF299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97843336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lSlideMaster.Picture with CaptionFooter" descr="Classification: Confidential Contains PII: Yes">
            <a:extLst>
              <a:ext uri="{FF2B5EF4-FFF2-40B4-BE49-F238E27FC236}">
                <a16:creationId xmlns:a16="http://schemas.microsoft.com/office/drawing/2014/main" id="{9C60FCD5-0E4E-A70D-218E-DC7250688803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73900850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2/28/2024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038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14/relationships/chartEx" Target="../charts/chartEx2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598E420-4FFC-4D35-B15F-045E166E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CFC34C-9033-1C41-EC66-CE6CA8DB73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7275" y="3416114"/>
            <a:ext cx="8657450" cy="1124073"/>
          </a:xfrm>
        </p:spPr>
        <p:txBody>
          <a:bodyPr anchor="b">
            <a:normAutofit/>
          </a:bodyPr>
          <a:lstStyle/>
          <a:p>
            <a:pPr algn="ctr"/>
            <a:r>
              <a:rPr lang="en-IN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EXCEL FINAL ASSESSMENT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6CEEFE-2899-AE6B-057E-6FB137C7A6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07534" y="4985657"/>
            <a:ext cx="8657450" cy="1025702"/>
          </a:xfrm>
        </p:spPr>
        <p:txBody>
          <a:bodyPr anchor="t">
            <a:normAutofit/>
          </a:bodyPr>
          <a:lstStyle/>
          <a:p>
            <a:pPr algn="just"/>
            <a:r>
              <a:rPr lang="en-IN" dirty="0"/>
              <a:t>                                                                                                                   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PREETHI L</a:t>
            </a:r>
          </a:p>
          <a:p>
            <a:pPr algn="just"/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                                                                           EMP ID: 4296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6DEAA51-8BA5-4C87-9448-75CBB18F0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36259" y="-4126"/>
            <a:ext cx="3526736" cy="3420239"/>
          </a:xfrm>
          <a:custGeom>
            <a:avLst/>
            <a:gdLst>
              <a:gd name="connsiteX0" fmla="*/ 3526736 w 3526736"/>
              <a:gd name="connsiteY0" fmla="*/ 3420239 h 3420239"/>
              <a:gd name="connsiteX1" fmla="*/ 0 w 3526736"/>
              <a:gd name="connsiteY1" fmla="*/ 3420239 h 3420239"/>
              <a:gd name="connsiteX2" fmla="*/ 0 w 3526736"/>
              <a:gd name="connsiteY2" fmla="*/ 0 h 3420239"/>
              <a:gd name="connsiteX3" fmla="*/ 3467210 w 3526736"/>
              <a:gd name="connsiteY3" fmla="*/ 0 h 3420239"/>
              <a:gd name="connsiteX4" fmla="*/ 7694 w 3526736"/>
              <a:gd name="connsiteY4" fmla="*/ 3404028 h 3420239"/>
              <a:gd name="connsiteX5" fmla="*/ 7694 w 3526736"/>
              <a:gd name="connsiteY5" fmla="*/ 3416113 h 3420239"/>
              <a:gd name="connsiteX6" fmla="*/ 3526736 w 3526736"/>
              <a:gd name="connsiteY6" fmla="*/ 3416113 h 342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26736" h="3420239">
                <a:moveTo>
                  <a:pt x="3526736" y="3420239"/>
                </a:moveTo>
                <a:lnTo>
                  <a:pt x="0" y="3420239"/>
                </a:lnTo>
                <a:lnTo>
                  <a:pt x="0" y="0"/>
                </a:lnTo>
                <a:lnTo>
                  <a:pt x="3467210" y="0"/>
                </a:lnTo>
                <a:lnTo>
                  <a:pt x="7694" y="3404028"/>
                </a:lnTo>
                <a:lnTo>
                  <a:pt x="7694" y="3416113"/>
                </a:lnTo>
                <a:lnTo>
                  <a:pt x="3526736" y="341611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Picture 17" descr="Vector background of vibrant colors splashing">
            <a:extLst>
              <a:ext uri="{FF2B5EF4-FFF2-40B4-BE49-F238E27FC236}">
                <a16:creationId xmlns:a16="http://schemas.microsoft.com/office/drawing/2014/main" id="{CD38E8B9-0955-91A2-C19D-3F9FF1A846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496" r="-1" b="14375"/>
          <a:stretch/>
        </p:blipFill>
        <p:spPr>
          <a:xfrm>
            <a:off x="1" y="-4125"/>
            <a:ext cx="10462125" cy="3423981"/>
          </a:xfrm>
          <a:custGeom>
            <a:avLst/>
            <a:gdLst/>
            <a:ahLst/>
            <a:cxnLst/>
            <a:rect l="l" t="t" r="r" b="b"/>
            <a:pathLst>
              <a:path w="10462125" h="3423981">
                <a:moveTo>
                  <a:pt x="6824" y="0"/>
                </a:moveTo>
                <a:lnTo>
                  <a:pt x="10462125" y="0"/>
                </a:lnTo>
                <a:lnTo>
                  <a:pt x="10462125" y="12085"/>
                </a:lnTo>
                <a:lnTo>
                  <a:pt x="6998417" y="3420238"/>
                </a:lnTo>
                <a:lnTo>
                  <a:pt x="10462125" y="3420238"/>
                </a:lnTo>
                <a:lnTo>
                  <a:pt x="10462125" y="3420239"/>
                </a:lnTo>
                <a:lnTo>
                  <a:pt x="1132764" y="3420239"/>
                </a:lnTo>
                <a:lnTo>
                  <a:pt x="1132764" y="3423981"/>
                </a:lnTo>
                <a:lnTo>
                  <a:pt x="0" y="3423981"/>
                </a:lnTo>
                <a:lnTo>
                  <a:pt x="0" y="4125"/>
                </a:lnTo>
                <a:lnTo>
                  <a:pt x="6824" y="4125"/>
                </a:lnTo>
                <a:close/>
              </a:path>
            </a:pathLst>
          </a:cu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97104A3-01F9-4B74-A319-2D54DB3E0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0462995" y="-4125"/>
            <a:ext cx="1734065" cy="34202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527CF11-B26B-4BFF-A858-A93A6186E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9618590" y="837644"/>
            <a:ext cx="3420241" cy="1736699"/>
          </a:xfrm>
          <a:custGeom>
            <a:avLst/>
            <a:gdLst>
              <a:gd name="connsiteX0" fmla="*/ 3423466 w 3423466"/>
              <a:gd name="connsiteY0" fmla="*/ 0 h 1718483"/>
              <a:gd name="connsiteX1" fmla="*/ 1710280 w 3423466"/>
              <a:gd name="connsiteY1" fmla="*/ 0 h 1718483"/>
              <a:gd name="connsiteX2" fmla="*/ 1710280 w 3423466"/>
              <a:gd name="connsiteY2" fmla="*/ 1 h 1718483"/>
              <a:gd name="connsiteX3" fmla="*/ 0 w 3423466"/>
              <a:gd name="connsiteY3" fmla="*/ 1 h 1718483"/>
              <a:gd name="connsiteX4" fmla="*/ 1538022 w 3423466"/>
              <a:gd name="connsiteY4" fmla="*/ 1709611 h 1718483"/>
              <a:gd name="connsiteX5" fmla="*/ 1710280 w 3423466"/>
              <a:gd name="connsiteY5" fmla="*/ 1718336 h 1718483"/>
              <a:gd name="connsiteX6" fmla="*/ 1710280 w 3423466"/>
              <a:gd name="connsiteY6" fmla="*/ 1718482 h 1718483"/>
              <a:gd name="connsiteX7" fmla="*/ 1711723 w 3423466"/>
              <a:gd name="connsiteY7" fmla="*/ 1718409 h 1718483"/>
              <a:gd name="connsiteX8" fmla="*/ 1713186 w 3423466"/>
              <a:gd name="connsiteY8" fmla="*/ 1718483 h 1718483"/>
              <a:gd name="connsiteX9" fmla="*/ 1713186 w 3423466"/>
              <a:gd name="connsiteY9" fmla="*/ 1718335 h 1718483"/>
              <a:gd name="connsiteX10" fmla="*/ 1885444 w 3423466"/>
              <a:gd name="connsiteY10" fmla="*/ 1709610 h 1718483"/>
              <a:gd name="connsiteX11" fmla="*/ 3423466 w 3423466"/>
              <a:gd name="connsiteY11" fmla="*/ 0 h 171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23466" h="1718483">
                <a:moveTo>
                  <a:pt x="3423466" y="0"/>
                </a:moveTo>
                <a:lnTo>
                  <a:pt x="1710280" y="0"/>
                </a:lnTo>
                <a:lnTo>
                  <a:pt x="1710280" y="1"/>
                </a:lnTo>
                <a:lnTo>
                  <a:pt x="0" y="1"/>
                </a:lnTo>
                <a:cubicBezTo>
                  <a:pt x="0" y="889774"/>
                  <a:pt x="674138" y="1621607"/>
                  <a:pt x="1538022" y="1709611"/>
                </a:cubicBezTo>
                <a:lnTo>
                  <a:pt x="1710280" y="1718336"/>
                </a:lnTo>
                <a:lnTo>
                  <a:pt x="1710280" y="1718482"/>
                </a:lnTo>
                <a:lnTo>
                  <a:pt x="1711723" y="1718409"/>
                </a:lnTo>
                <a:lnTo>
                  <a:pt x="1713186" y="1718483"/>
                </a:lnTo>
                <a:lnTo>
                  <a:pt x="1713186" y="1718335"/>
                </a:lnTo>
                <a:lnTo>
                  <a:pt x="1885444" y="1709610"/>
                </a:lnTo>
                <a:cubicBezTo>
                  <a:pt x="2749328" y="1621606"/>
                  <a:pt x="3423466" y="889773"/>
                  <a:pt x="34234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291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3B7EB4-7D78-9619-97D2-CA28582790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3A945-E5D5-4628-9F79-3005FAAA3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344" y="413658"/>
            <a:ext cx="10298121" cy="762000"/>
          </a:xfrm>
        </p:spPr>
        <p:txBody>
          <a:bodyPr/>
          <a:lstStyle/>
          <a:p>
            <a:r>
              <a:rPr lang="en-US" dirty="0"/>
              <a:t>Question 8-Top 5 and Bottom 5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614F93-5170-5819-FBA9-EA145D0EA4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5749" y="1328057"/>
            <a:ext cx="6216422" cy="229688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677BF2-E8B4-4FC7-E2A8-E9485C14D955}"/>
              </a:ext>
            </a:extLst>
          </p:cNvPr>
          <p:cNvSpPr txBox="1"/>
          <p:nvPr/>
        </p:nvSpPr>
        <p:spPr>
          <a:xfrm>
            <a:off x="7032171" y="1328057"/>
            <a:ext cx="409302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Narrow" panose="020B0004020202020204" pitchFamily="34" charset="0"/>
              </a:rPr>
              <a:t>INSIGHTS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Narrow" panose="020B0004020202020204" pitchFamily="34" charset="0"/>
              </a:rPr>
              <a:t>Here have to do top 5 and bottom 5 by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Narrow" panose="020B0004020202020204" pitchFamily="34" charset="0"/>
              </a:rPr>
              <a:t>uising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Narrow" panose="020B0004020202020204" pitchFamily="34" charset="0"/>
              </a:rPr>
              <a:t> filters</a:t>
            </a: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Narrow" panose="020B0004020202020204" pitchFamily="34" charset="0"/>
              </a:rPr>
              <a:t>Steps:</a:t>
            </a:r>
          </a:p>
          <a:p>
            <a:r>
              <a:rPr lang="en-US" dirty="0">
                <a:latin typeface="Aptos Narrow" panose="020B0004020202020204" pitchFamily="34" charset="0"/>
              </a:rPr>
              <a:t>1.Done the sorting (Descending order)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Narrow" panose="020B0004020202020204" pitchFamily="34" charset="0"/>
              </a:rPr>
              <a:t>2.Find the top and bottom 5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Narrow" panose="020B0004020202020204" pitchFamily="34" charset="0"/>
              </a:rPr>
              <a:t>3.Found the top 5 videos for each category</a:t>
            </a: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2CE89E-A8F8-F7BC-A6E0-7D51556415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838"/>
          <a:stretch/>
        </p:blipFill>
        <p:spPr>
          <a:xfrm>
            <a:off x="359227" y="3685356"/>
            <a:ext cx="6672944" cy="12107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12E376-0D5B-9B7A-406C-6E8ED2C1FE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427" y="4956534"/>
            <a:ext cx="6672944" cy="132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973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D4B1EB-5A48-CFBC-FB78-930C2A2B9B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DFEA-C043-41B9-6D46-94A6D2B73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344" y="413658"/>
            <a:ext cx="10298121" cy="762000"/>
          </a:xfrm>
        </p:spPr>
        <p:txBody>
          <a:bodyPr>
            <a:normAutofit/>
          </a:bodyPr>
          <a:lstStyle/>
          <a:p>
            <a:r>
              <a:rPr lang="en-US" dirty="0"/>
              <a:t>Question 9-filter by conditions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675B06-6C46-56FD-E3C0-0BDDAF6572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4492" y="1175658"/>
            <a:ext cx="6019800" cy="308204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902510-E962-9F51-8AD9-049CD3156AC6}"/>
              </a:ext>
            </a:extLst>
          </p:cNvPr>
          <p:cNvSpPr txBox="1"/>
          <p:nvPr/>
        </p:nvSpPr>
        <p:spPr>
          <a:xfrm>
            <a:off x="7032171" y="1328057"/>
            <a:ext cx="409302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Narrow" panose="020B0004020202020204" pitchFamily="34" charset="0"/>
              </a:rPr>
              <a:t>INSIGHTS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Narrow" panose="020B0004020202020204" pitchFamily="34" charset="0"/>
              </a:rPr>
              <a:t>Analyzed that the comments with publish _date and views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Narrow" panose="020B0004020202020204" pitchFamily="34" charset="0"/>
              </a:rPr>
              <a:t>And published for a date </a:t>
            </a: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Narrow" panose="020B0004020202020204" pitchFamily="34" charset="0"/>
              </a:rPr>
              <a:t>11-10-2017</a:t>
            </a: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EB7F6E-BD7B-26CA-7014-340F456D0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66" y="5019703"/>
            <a:ext cx="8868492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741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901387-4387-144E-DE94-D76E2E0787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E6413-13AA-2129-31C3-3CEDDDAAC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344" y="413658"/>
            <a:ext cx="10298121" cy="762000"/>
          </a:xfrm>
        </p:spPr>
        <p:txBody>
          <a:bodyPr/>
          <a:lstStyle/>
          <a:p>
            <a:r>
              <a:rPr lang="en-US" dirty="0"/>
              <a:t>Question 10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867A14-DE47-9DF4-1194-C3CBBD24DB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2085" y="2958212"/>
            <a:ext cx="5772956" cy="135273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036B3C-AEF0-E041-676B-E741A8BF2DBD}"/>
              </a:ext>
            </a:extLst>
          </p:cNvPr>
          <p:cNvSpPr txBox="1"/>
          <p:nvPr/>
        </p:nvSpPr>
        <p:spPr>
          <a:xfrm>
            <a:off x="7032171" y="1328057"/>
            <a:ext cx="409302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Narrow" panose="020B0004020202020204" pitchFamily="34" charset="0"/>
              </a:rPr>
              <a:t>INSIGHTS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Narrow" panose="020B0004020202020204" pitchFamily="34" charset="0"/>
              </a:rPr>
              <a:t>Here I have compared the views of videos using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Narrow" panose="020B0004020202020204" pitchFamily="34" charset="0"/>
              </a:rPr>
              <a:t>published_date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Narrow" panose="020B0004020202020204" pitchFamily="34" charset="0"/>
              </a:rPr>
              <a:t> using pivot table</a:t>
            </a: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457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6148C1-10E3-AED7-7235-B83169FCB5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95379-B7A2-EC06-9C95-FCA24EED8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344" y="413658"/>
            <a:ext cx="10298121" cy="762000"/>
          </a:xfrm>
        </p:spPr>
        <p:txBody>
          <a:bodyPr/>
          <a:lstStyle/>
          <a:p>
            <a:r>
              <a:rPr lang="en-US" dirty="0"/>
              <a:t>Question 11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AE6713E-8AB8-38CA-50CF-8C098AB76F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3587" y="1175658"/>
            <a:ext cx="3648584" cy="45726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9B92D5-1899-D742-36E7-1C61966CD994}"/>
              </a:ext>
            </a:extLst>
          </p:cNvPr>
          <p:cNvSpPr txBox="1"/>
          <p:nvPr/>
        </p:nvSpPr>
        <p:spPr>
          <a:xfrm>
            <a:off x="7032171" y="1328057"/>
            <a:ext cx="409302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Narrow" panose="020B0004020202020204" pitchFamily="34" charset="0"/>
              </a:rPr>
              <a:t>INSIGHTS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Narrow" panose="020B0004020202020204" pitchFamily="34" charset="0"/>
              </a:rPr>
              <a:t>Grouped the videos count based on publish date </a:t>
            </a: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618DF2-3D33-3FA0-9B17-13B484D5C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422874"/>
            <a:ext cx="2238687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677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37F4D7-37D6-DE18-B611-E22CA3739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A95A9-9D1F-BFCC-DF06-817B4765C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344" y="413658"/>
            <a:ext cx="10298121" cy="762000"/>
          </a:xfrm>
        </p:spPr>
        <p:txBody>
          <a:bodyPr/>
          <a:lstStyle/>
          <a:p>
            <a:r>
              <a:rPr lang="en-US" dirty="0"/>
              <a:t>Question 12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074A08-23F2-39B4-45FE-086842CD30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5692" y="1443525"/>
            <a:ext cx="3705742" cy="438211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1415CE-C667-A4EA-2007-59F6EB01DCEF}"/>
              </a:ext>
            </a:extLst>
          </p:cNvPr>
          <p:cNvSpPr txBox="1"/>
          <p:nvPr/>
        </p:nvSpPr>
        <p:spPr>
          <a:xfrm>
            <a:off x="7032171" y="1328057"/>
            <a:ext cx="4093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Narrow" panose="020B0004020202020204" pitchFamily="34" charset="0"/>
              </a:rPr>
              <a:t>INSIGHTS</a:t>
            </a: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Narrow" panose="020B0004020202020204" pitchFamily="34" charset="0"/>
              </a:rPr>
              <a:t>Have to find the revenue rate based on views</a:t>
            </a: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Narrow" panose="020B0004020202020204" pitchFamily="34" charset="0"/>
              </a:rPr>
              <a:t>Found the total revenue for each video using pivot table</a:t>
            </a: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936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CBC3B0-BA57-F0B1-197F-5BDC798616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0601C-56E8-A8A9-EC6F-AE59300F5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344" y="413658"/>
            <a:ext cx="10298121" cy="762000"/>
          </a:xfrm>
        </p:spPr>
        <p:txBody>
          <a:bodyPr/>
          <a:lstStyle/>
          <a:p>
            <a:r>
              <a:rPr lang="en-US" dirty="0"/>
              <a:t>Question 13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C005F7-DEA0-9CCE-F993-F127802323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9344" y="1164772"/>
            <a:ext cx="3722913" cy="313508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586CC6-595D-F582-9F73-88B577A07D66}"/>
              </a:ext>
            </a:extLst>
          </p:cNvPr>
          <p:cNvSpPr txBox="1"/>
          <p:nvPr/>
        </p:nvSpPr>
        <p:spPr>
          <a:xfrm>
            <a:off x="7032171" y="1328057"/>
            <a:ext cx="409302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Narrow" panose="020B0004020202020204" pitchFamily="34" charset="0"/>
              </a:rPr>
              <a:t>INSIGHTS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Narrow" panose="020B0004020202020204" pitchFamily="34" charset="0"/>
              </a:rPr>
              <a:t>Checked the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Narrow" panose="020B0004020202020204" pitchFamily="34" charset="0"/>
              </a:rPr>
              <a:t>comment_count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Narrow" panose="020B0004020202020204" pitchFamily="34" charset="0"/>
              </a:rPr>
              <a:t> with each category</a:t>
            </a: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929608E7-B8A3-2BE8-4784-32D988AC8B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5615285"/>
              </p:ext>
            </p:extLst>
          </p:nvPr>
        </p:nvGraphicFramePr>
        <p:xfrm>
          <a:off x="4746171" y="317471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03497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1EB707-9C80-AC6D-3CF0-36C27BF321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26819-64FA-56E4-A396-C0FD6074C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344" y="413658"/>
            <a:ext cx="10298121" cy="762000"/>
          </a:xfrm>
        </p:spPr>
        <p:txBody>
          <a:bodyPr/>
          <a:lstStyle/>
          <a:p>
            <a:r>
              <a:rPr lang="en-US" dirty="0"/>
              <a:t>Question 14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F7172E-3A10-DE18-D4F0-E7471164D0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6365" y="1284370"/>
            <a:ext cx="4470512" cy="461168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CBECD9-A06A-DE31-5686-EC38FEAEEE5D}"/>
              </a:ext>
            </a:extLst>
          </p:cNvPr>
          <p:cNvSpPr txBox="1"/>
          <p:nvPr/>
        </p:nvSpPr>
        <p:spPr>
          <a:xfrm>
            <a:off x="7032171" y="1328057"/>
            <a:ext cx="409302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Narrow" panose="020B0004020202020204" pitchFamily="34" charset="0"/>
              </a:rPr>
              <a:t>INSIGHTS</a:t>
            </a:r>
          </a:p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Narrow" panose="020B0004020202020204" pitchFamily="34" charset="0"/>
              </a:rPr>
              <a:t>Here,I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Narrow" panose="020B0004020202020204" pitchFamily="34" charset="0"/>
              </a:rPr>
              <a:t> have been created the plots to compare the category with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Narrow" panose="020B0004020202020204" pitchFamily="34" charset="0"/>
              </a:rPr>
              <a:t>engagement_rate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FDBF11A4-598F-70B3-A463-7FAD9F1363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8830628"/>
              </p:ext>
            </p:extLst>
          </p:nvPr>
        </p:nvGraphicFramePr>
        <p:xfrm>
          <a:off x="5725886" y="30480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51675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AA267D-CBD0-4583-F91E-047B44E8EC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23651-14C7-7D8F-664F-6A8FFC4E4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344" y="413658"/>
            <a:ext cx="10298121" cy="762000"/>
          </a:xfrm>
        </p:spPr>
        <p:txBody>
          <a:bodyPr/>
          <a:lstStyle/>
          <a:p>
            <a:r>
              <a:rPr lang="en-US" dirty="0"/>
              <a:t>Question 15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DCB02A-645D-524A-7013-DAACB9ED8E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463" y="1621972"/>
            <a:ext cx="6019800" cy="170458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B0B186-FFAC-974A-3EC4-C50F3638C187}"/>
              </a:ext>
            </a:extLst>
          </p:cNvPr>
          <p:cNvSpPr txBox="1"/>
          <p:nvPr/>
        </p:nvSpPr>
        <p:spPr>
          <a:xfrm>
            <a:off x="7032171" y="1328057"/>
            <a:ext cx="409302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Narrow" panose="020B0004020202020204" pitchFamily="34" charset="0"/>
              </a:rPr>
              <a:t>INSIGHTS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Narrow" panose="020B0004020202020204" pitchFamily="34" charset="0"/>
              </a:rPr>
              <a:t>Here I have calculated the correlation coefficients for likes ,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Narrow" panose="020B0004020202020204" pitchFamily="34" charset="0"/>
              </a:rPr>
              <a:t>dislikes,comment_count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Narrow" panose="020B0004020202020204" pitchFamily="34" charset="0"/>
              </a:rPr>
              <a:t>.</a:t>
            </a: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Narrow" panose="020B0004020202020204" pitchFamily="34" charset="0"/>
              </a:rPr>
              <a:t>For likes and dislikes</a:t>
            </a:r>
          </a:p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Narrow" panose="020B0004020202020204" pitchFamily="34" charset="0"/>
              </a:rPr>
              <a:t>CORREL(A2:A16308,B2:B16308)</a:t>
            </a:r>
          </a:p>
          <a:p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Narrow" panose="020B0004020202020204" pitchFamily="34" charset="0"/>
              </a:rPr>
              <a:t>For likes and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Narrow" panose="020B0004020202020204" pitchFamily="34" charset="0"/>
              </a:rPr>
              <a:t>comment_count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Narrow" panose="020B0004020202020204" pitchFamily="34" charset="0"/>
              </a:rPr>
              <a:t>CORREL(B2:B16308,C2:C16308)</a:t>
            </a: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298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C3CA3E-646F-8E37-BB45-4469B73BC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1440C-F5A8-2884-01BA-9626A3B85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344" y="413658"/>
            <a:ext cx="10298121" cy="762000"/>
          </a:xfrm>
        </p:spPr>
        <p:txBody>
          <a:bodyPr/>
          <a:lstStyle/>
          <a:p>
            <a:r>
              <a:rPr lang="en-US" dirty="0"/>
              <a:t>Question 16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41E1C8-9A17-B32F-77F3-EB3557FD14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8948" y="1328738"/>
            <a:ext cx="3750882" cy="461168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F8A91C-BC3C-0C74-C742-FC5044525E78}"/>
              </a:ext>
            </a:extLst>
          </p:cNvPr>
          <p:cNvSpPr txBox="1"/>
          <p:nvPr/>
        </p:nvSpPr>
        <p:spPr>
          <a:xfrm>
            <a:off x="7032171" y="1328057"/>
            <a:ext cx="409302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Narrow" panose="020B0004020202020204" pitchFamily="34" charset="0"/>
              </a:rPr>
              <a:t>INSIGHTS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Narrow" panose="020B0004020202020204" pitchFamily="34" charset="0"/>
              </a:rPr>
              <a:t>Sum of views based on the different countries</a:t>
            </a: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</p:txBody>
      </p:sp>
      <mc:AlternateContent xmlns:mc="http://schemas.openxmlformats.org/markup-compatibility/2006" xmlns:cx4="http://schemas.microsoft.com/office/drawing/2016/5/10/chartex">
        <mc:Choice Requires="cx4"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4B077B09-F290-F441-4E4C-2FF185ECFCD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75860214"/>
                  </p:ext>
                </p:extLst>
              </p:nvPr>
            </p:nvGraphicFramePr>
            <p:xfrm>
              <a:off x="5715000" y="3197225"/>
              <a:ext cx="4572000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6" name="Chart 5">
                <a:extLst>
                  <a:ext uri="{FF2B5EF4-FFF2-40B4-BE49-F238E27FC236}">
                    <a16:creationId xmlns:a16="http://schemas.microsoft.com/office/drawing/2014/main" id="{4B077B09-F290-F441-4E4C-2FF185ECFCD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15000" y="3197225"/>
                <a:ext cx="4572000" cy="274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2451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EB5EB6-049F-3350-E21C-27D570F502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AF552-DD5B-3E0B-A764-90E901C2A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344" y="413658"/>
            <a:ext cx="10298121" cy="762000"/>
          </a:xfrm>
        </p:spPr>
        <p:txBody>
          <a:bodyPr/>
          <a:lstStyle/>
          <a:p>
            <a:r>
              <a:rPr lang="en-US" dirty="0"/>
              <a:t>Question 17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EA64491-A995-FA24-CE70-736645B619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917" y="1677839"/>
            <a:ext cx="4525006" cy="49536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9BE198-361C-688F-DF77-F2B66C1D49BA}"/>
              </a:ext>
            </a:extLst>
          </p:cNvPr>
          <p:cNvSpPr txBox="1"/>
          <p:nvPr/>
        </p:nvSpPr>
        <p:spPr>
          <a:xfrm>
            <a:off x="7032171" y="1328057"/>
            <a:ext cx="409302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Narrow" panose="020B0004020202020204" pitchFamily="34" charset="0"/>
              </a:rPr>
              <a:t>INSIGHTS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Narrow" panose="020B0004020202020204" pitchFamily="34" charset="0"/>
              </a:rPr>
              <a:t>Done histogram chart for likes and comments and dislikes</a:t>
            </a: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67F9D224-B5CF-FE2F-E71C-3DC4FCE8650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953644268"/>
                  </p:ext>
                </p:extLst>
              </p:nvPr>
            </p:nvGraphicFramePr>
            <p:xfrm>
              <a:off x="751115" y="2675389"/>
              <a:ext cx="4572000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4" name="Chart 3">
                <a:extLst>
                  <a:ext uri="{FF2B5EF4-FFF2-40B4-BE49-F238E27FC236}">
                    <a16:creationId xmlns:a16="http://schemas.microsoft.com/office/drawing/2014/main" id="{67F9D224-B5CF-FE2F-E71C-3DC4FCE8650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1115" y="2675389"/>
                <a:ext cx="4572000" cy="274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3832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CE8DB5-0F86-B027-FD80-AC476A5D9F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680A9-AACA-6BCD-06D4-FFCADECBE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344" y="413658"/>
            <a:ext cx="10298121" cy="762000"/>
          </a:xfrm>
        </p:spPr>
        <p:txBody>
          <a:bodyPr/>
          <a:lstStyle/>
          <a:p>
            <a:r>
              <a:rPr lang="en-US" dirty="0"/>
              <a:t>Question 1-Data Cleaning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5AA177-F3BB-5707-E892-DE88E02526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6592" y="1328057"/>
            <a:ext cx="2800741" cy="181952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44FEA1-573E-EBBA-9961-D8165018833C}"/>
              </a:ext>
            </a:extLst>
          </p:cNvPr>
          <p:cNvSpPr txBox="1"/>
          <p:nvPr/>
        </p:nvSpPr>
        <p:spPr>
          <a:xfrm>
            <a:off x="7032171" y="1328057"/>
            <a:ext cx="4093029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Narrow" panose="020B0004020202020204" pitchFamily="34" charset="0"/>
              </a:rPr>
              <a:t>INSIGHTS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Narrow" panose="020B0004020202020204" pitchFamily="34" charset="0"/>
              </a:rPr>
              <a:t>**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given with YouTube dataset which is about trending videos. Clean the dataset using functions without any null values.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Narrow" panose="020B0004020202020204" pitchFamily="34" charset="0"/>
              </a:rPr>
              <a:t>STEPS: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1.Firstly I have checked whether there are any duplicates using remove duplicates function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2.And found the null values and replaced it with the mean value.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3.Used Find and Replace 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Ctrl+H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for the replacements.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And attached the screenshot for the proof of removing the null values and replacing it.</a:t>
            </a: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27BE6A1-1D4D-8AE3-ABCF-EBA34332E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9855" y="1297014"/>
            <a:ext cx="2819794" cy="172235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1EE27F9-8C6F-8486-EAE6-B749F7E5E9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3299985"/>
            <a:ext cx="4680857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945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4FD001-AADD-B815-7481-B3BC2FAC79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D92AD-7C1F-439E-4C17-CBBDF9112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344" y="413658"/>
            <a:ext cx="10298121" cy="762000"/>
          </a:xfrm>
        </p:spPr>
        <p:txBody>
          <a:bodyPr/>
          <a:lstStyle/>
          <a:p>
            <a:r>
              <a:rPr lang="en-US" dirty="0"/>
              <a:t>Question 18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03BDD7-B3D6-B2F9-101E-BF5A5858A4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378" y="1175658"/>
            <a:ext cx="6019800" cy="203238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588E32-E1C5-F876-EF2F-35960641C2D2}"/>
              </a:ext>
            </a:extLst>
          </p:cNvPr>
          <p:cNvSpPr txBox="1"/>
          <p:nvPr/>
        </p:nvSpPr>
        <p:spPr>
          <a:xfrm>
            <a:off x="7032171" y="1328057"/>
            <a:ext cx="4093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Narrow" panose="020B0004020202020204" pitchFamily="34" charset="0"/>
              </a:rPr>
              <a:t>INSIGHTS</a:t>
            </a: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Narrow" panose="020B0004020202020204" pitchFamily="34" charset="0"/>
              </a:rPr>
              <a:t>Done for 10 degree facts channel </a:t>
            </a: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432856D-7155-B1A7-0A56-7F3873A114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4266827"/>
              </p:ext>
            </p:extLst>
          </p:nvPr>
        </p:nvGraphicFramePr>
        <p:xfrm>
          <a:off x="772886" y="364995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18276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5CDBE6-E35C-2E88-5C21-97D0CCE6FF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E090B-4F53-6367-4CC9-A8310925F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344" y="413658"/>
            <a:ext cx="10298121" cy="762000"/>
          </a:xfrm>
        </p:spPr>
        <p:txBody>
          <a:bodyPr/>
          <a:lstStyle/>
          <a:p>
            <a:r>
              <a:rPr lang="en-US" dirty="0"/>
              <a:t>Question 19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42F808-1BB8-7CD3-CF3C-159898B98D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9344" y="1175658"/>
            <a:ext cx="5944430" cy="129558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C44E73-FDA0-BEAD-0990-C9E2DEE7BC8E}"/>
              </a:ext>
            </a:extLst>
          </p:cNvPr>
          <p:cNvSpPr txBox="1"/>
          <p:nvPr/>
        </p:nvSpPr>
        <p:spPr>
          <a:xfrm>
            <a:off x="7032171" y="1328057"/>
            <a:ext cx="4093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Narrow" panose="020B0004020202020204" pitchFamily="34" charset="0"/>
              </a:rPr>
              <a:t>INSIGHTS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Narrow" panose="020B0004020202020204" pitchFamily="34" charset="0"/>
              </a:rPr>
              <a:t>Done using line charts (100%stacked line chart)</a:t>
            </a: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076F229-4570-470B-7B87-60F5F87199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5103424"/>
              </p:ext>
            </p:extLst>
          </p:nvPr>
        </p:nvGraphicFramePr>
        <p:xfrm>
          <a:off x="952500" y="278892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846710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661D9-932E-3CF3-1E10-482B03742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628306"/>
          </a:xfrm>
        </p:spPr>
        <p:txBody>
          <a:bodyPr/>
          <a:lstStyle/>
          <a:p>
            <a:r>
              <a:rPr lang="en-US" dirty="0"/>
              <a:t>Question16-20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633A6AA-C5FE-E275-A850-BE502F5702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550149"/>
              </p:ext>
            </p:extLst>
          </p:nvPr>
        </p:nvGraphicFramePr>
        <p:xfrm>
          <a:off x="1272223" y="1672431"/>
          <a:ext cx="9948862" cy="35131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05351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3ED91-03EE-D5D0-0823-A244727E9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344" y="413658"/>
            <a:ext cx="10298121" cy="762000"/>
          </a:xfrm>
        </p:spPr>
        <p:txBody>
          <a:bodyPr/>
          <a:lstStyle/>
          <a:p>
            <a:r>
              <a:rPr lang="en-US" dirty="0"/>
              <a:t>Question 2-Time analysis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92968E-2C93-A7DA-5294-854BBECF16EC}"/>
              </a:ext>
            </a:extLst>
          </p:cNvPr>
          <p:cNvSpPr txBox="1"/>
          <p:nvPr/>
        </p:nvSpPr>
        <p:spPr>
          <a:xfrm>
            <a:off x="7032171" y="1328057"/>
            <a:ext cx="4093029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Narrow" panose="020B0004020202020204" pitchFamily="34" charset="0"/>
              </a:rPr>
              <a:t>INSIGHTS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to find the difference between the video published date and trending date.</a:t>
            </a: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Narrow" panose="020B0004020202020204" pitchFamily="34" charset="0"/>
              </a:rPr>
              <a:t>STEPS: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1.I have taken the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publish_date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trending_date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column separately and found the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difference between two using DATEDIF function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2.And find the average time gap for a video to trend is minimum of 3 days.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Narrow" panose="020B0004020202020204" pitchFamily="34" charset="0"/>
              </a:rPr>
              <a:t>            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Narrow" panose="020B0004020202020204" pitchFamily="34" charset="0"/>
              </a:rPr>
              <a:t>           </a:t>
            </a:r>
            <a:r>
              <a:rPr lang="en-US" b="1" dirty="0">
                <a:solidFill>
                  <a:srgbClr val="00B050"/>
                </a:solidFill>
                <a:latin typeface="Aptos Narrow" panose="020B0004020202020204" pitchFamily="34" charset="0"/>
              </a:rPr>
              <a:t>DATEDIF(B2,A2,"D")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Narrow" panose="020B0004020202020204" pitchFamily="34" charset="0"/>
              </a:rPr>
              <a:t>           </a:t>
            </a:r>
            <a:r>
              <a:rPr lang="en-US" b="1" dirty="0">
                <a:solidFill>
                  <a:srgbClr val="00B050"/>
                </a:solidFill>
                <a:latin typeface="Aptos Narrow" panose="020B0004020202020204" pitchFamily="34" charset="0"/>
              </a:rPr>
              <a:t>AVERAGE(C2:C16308)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319D2C52-9FB6-47FB-2395-9548F2719B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73175" y="1456316"/>
            <a:ext cx="4732967" cy="3257198"/>
          </a:xfrm>
        </p:spPr>
      </p:pic>
    </p:spTree>
    <p:extLst>
      <p:ext uri="{BB962C8B-B14F-4D97-AF65-F5344CB8AC3E}">
        <p14:creationId xmlns:p14="http://schemas.microsoft.com/office/powerpoint/2010/main" val="1334456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A4AA66-4CF3-5D16-E38E-37B06D616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CA7C9-8ADF-50FF-6040-4F75202AE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344" y="413658"/>
            <a:ext cx="10298121" cy="762000"/>
          </a:xfrm>
        </p:spPr>
        <p:txBody>
          <a:bodyPr>
            <a:normAutofit/>
          </a:bodyPr>
          <a:lstStyle/>
          <a:p>
            <a:r>
              <a:rPr lang="en-US" dirty="0"/>
              <a:t>Question 3-Category Analysis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5D5C0D-2DB9-B800-4B54-418C53D4418F}"/>
              </a:ext>
            </a:extLst>
          </p:cNvPr>
          <p:cNvSpPr txBox="1"/>
          <p:nvPr/>
        </p:nvSpPr>
        <p:spPr>
          <a:xfrm>
            <a:off x="7032171" y="1328057"/>
            <a:ext cx="4093029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Narrow" panose="020B0004020202020204" pitchFamily="34" charset="0"/>
              </a:rPr>
              <a:t>INSIGHTS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to calculate the categories which has the best in terms of views and engagement</a:t>
            </a:r>
          </a:p>
          <a:p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Narrow" panose="020B0004020202020204" pitchFamily="34" charset="0"/>
              </a:rPr>
              <a:t>Steps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1.Calculated the average number of views per category using PIVOT TABLE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2.And found engagement rate Using(like +comments)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3.And found the category for each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vidos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Xlookup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based on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Narrow" panose="020B0004020202020204" pitchFamily="34" charset="0"/>
              </a:rPr>
              <a:t> XLOOKUP(E2,Category!$A$2:$A$33,Category!$B$2:$B$33)</a:t>
            </a: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4.Found that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Entertainment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the highest average views and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engagement_rate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BE04EFC-CF3E-6E8D-EE8A-D45FCBCCB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547" y="1175658"/>
            <a:ext cx="5148942" cy="23622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4FFB189-04C0-DBB6-9DA3-07663C18E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345" y="3736883"/>
            <a:ext cx="5236145" cy="270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228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907D84-B014-CCB0-61FC-9794D72F88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28B50-CCD6-5516-5EA6-AEAEB1D0F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344" y="413658"/>
            <a:ext cx="10298121" cy="762000"/>
          </a:xfrm>
        </p:spPr>
        <p:txBody>
          <a:bodyPr/>
          <a:lstStyle/>
          <a:p>
            <a:r>
              <a:rPr lang="en-US" dirty="0"/>
              <a:t>Question 4-Filter and </a:t>
            </a:r>
            <a:r>
              <a:rPr lang="en-US" dirty="0" err="1"/>
              <a:t>Xlookup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A1ADF8-97A5-6015-8A43-79E976AD28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3206" y="1509360"/>
            <a:ext cx="4823051" cy="355375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1537AB-AA10-80F8-0F79-9ED8DDB2747E}"/>
              </a:ext>
            </a:extLst>
          </p:cNvPr>
          <p:cNvSpPr txBox="1"/>
          <p:nvPr/>
        </p:nvSpPr>
        <p:spPr>
          <a:xfrm>
            <a:off x="7032171" y="1328057"/>
            <a:ext cx="4093029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Narrow" panose="020B0004020202020204" pitchFamily="34" charset="0"/>
              </a:rPr>
              <a:t>INSIGHTS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to filter the dataset and lookup for the category name using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Narrow" panose="020B0004020202020204" pitchFamily="34" charset="0"/>
              </a:rPr>
              <a:t>STEPS: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1.Used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Xlookup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finding the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category_name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each channel names using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Narrow" panose="020B0004020202020204" pitchFamily="34" charset="0"/>
              </a:rPr>
              <a:t>XLOOKUP(E2,Category!$A$2:$A$33,Category!$B$2:$B$33)</a:t>
            </a: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2.Filtered the channel name for “Filter copy” and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23 &amp;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category_name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“comedy”</a:t>
            </a: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237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F95DC3-9D66-5615-4B29-5AABB3DD49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BD883-4B8D-049B-D150-5E69475CD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344" y="413658"/>
            <a:ext cx="10298121" cy="762000"/>
          </a:xfrm>
        </p:spPr>
        <p:txBody>
          <a:bodyPr/>
          <a:lstStyle/>
          <a:p>
            <a:r>
              <a:rPr lang="en-US" dirty="0"/>
              <a:t>Question 5-Text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7E791-4009-4BE0-3C82-1858F4E5F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344" y="1328057"/>
            <a:ext cx="6019799" cy="4612773"/>
          </a:xfrm>
        </p:spPr>
        <p:txBody>
          <a:bodyPr/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EB4EF5-9253-DBB2-968A-0E30C358AEE5}"/>
              </a:ext>
            </a:extLst>
          </p:cNvPr>
          <p:cNvSpPr txBox="1"/>
          <p:nvPr/>
        </p:nvSpPr>
        <p:spPr>
          <a:xfrm>
            <a:off x="7032171" y="1328057"/>
            <a:ext cx="409302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Narrow" panose="020B0004020202020204" pitchFamily="34" charset="0"/>
              </a:rPr>
              <a:t>INSIGHTS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to concatenate the title and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channel_title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join the comments of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same_videos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text join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Narrow" panose="020B0004020202020204" pitchFamily="34" charset="0"/>
              </a:rPr>
              <a:t>STEPS: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1.Conactenated the values using the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2.And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textjoin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is used to join the comments.</a:t>
            </a: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A4B4C5-7B12-CB29-58C8-A0BD39E99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328" y="1301508"/>
            <a:ext cx="5921829" cy="46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219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A459D1-DB50-3044-F53F-4654468499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B7242-4965-1F02-DFA2-AF4A718E4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344" y="413658"/>
            <a:ext cx="10298121" cy="762000"/>
          </a:xfrm>
        </p:spPr>
        <p:txBody>
          <a:bodyPr/>
          <a:lstStyle/>
          <a:p>
            <a:r>
              <a:rPr lang="en-US" dirty="0"/>
              <a:t>Question 6-Comment Analysis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ECDDC5-F272-3712-A501-5FEB1606B6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7771" y="1328057"/>
            <a:ext cx="4182059" cy="123842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851CAD-15B9-359F-598D-E11DAC417010}"/>
              </a:ext>
            </a:extLst>
          </p:cNvPr>
          <p:cNvSpPr txBox="1"/>
          <p:nvPr/>
        </p:nvSpPr>
        <p:spPr>
          <a:xfrm>
            <a:off x="7032171" y="1328057"/>
            <a:ext cx="4093029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Narrow" panose="020B0004020202020204" pitchFamily="34" charset="0"/>
              </a:rPr>
              <a:t>INSIGHTS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comments count for comments enabled vs disabled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Narrow" panose="020B0004020202020204" pitchFamily="34" charset="0"/>
                <a:cs typeface="Times New Roman" panose="02020603050405020304" pitchFamily="18" charset="0"/>
              </a:rPr>
              <a:t>STEPS: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1.Just grouped the value for comments enabled vs disabled(TRUE or FALSE)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2.And compared the comments using column chart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3.And for grouping pivot table is used.</a:t>
            </a:r>
            <a:endParaRPr lang="en-US" dirty="0"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2176BB3-763E-6027-8CB9-7D971287E8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5520156"/>
              </p:ext>
            </p:extLst>
          </p:nvPr>
        </p:nvGraphicFramePr>
        <p:xfrm>
          <a:off x="977771" y="278674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86883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633303-6556-BA95-FD44-76C00EC984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A979B-F794-FA41-7D1C-80DD91F47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344" y="413658"/>
            <a:ext cx="10298121" cy="762000"/>
          </a:xfrm>
        </p:spPr>
        <p:txBody>
          <a:bodyPr/>
          <a:lstStyle/>
          <a:p>
            <a:r>
              <a:rPr lang="en-US" dirty="0"/>
              <a:t>Question 7-Visual Creation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2F776E-D638-7661-2863-07C0167DE567}"/>
              </a:ext>
            </a:extLst>
          </p:cNvPr>
          <p:cNvSpPr txBox="1"/>
          <p:nvPr/>
        </p:nvSpPr>
        <p:spPr>
          <a:xfrm>
            <a:off x="7032171" y="1328057"/>
            <a:ext cx="4093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Narrow" panose="020B0004020202020204" pitchFamily="34" charset="0"/>
              </a:rPr>
              <a:t>INSIGHTS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Narrow" panose="020B0004020202020204" pitchFamily="34" charset="0"/>
              </a:rPr>
              <a:t>TO create a visuals using charts and make it interactive using slicers</a:t>
            </a: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Narrow" panose="020B0004020202020204" pitchFamily="34" charset="0"/>
              </a:rPr>
              <a:t>Steps: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Narrow" panose="020B0004020202020204" pitchFamily="34" charset="0"/>
              </a:rPr>
              <a:t>1.Created a chart using pivot table 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Narrow" panose="020B0004020202020204" pitchFamily="34" charset="0"/>
              </a:rPr>
              <a:t>2.For sum of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Narrow" panose="020B0004020202020204" pitchFamily="34" charset="0"/>
              </a:rPr>
              <a:t>likes,views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Narrow" panose="020B0004020202020204" pitchFamily="34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Narrow" panose="020B0004020202020204" pitchFamily="34" charset="0"/>
              </a:rPr>
              <a:t>etc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Narrow" panose="020B0004020202020204" pitchFamily="34" charset="0"/>
              </a:rPr>
              <a:t>3.And used slicers to filter the data</a:t>
            </a: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321E403-D175-63AD-207C-BF6EDF89E3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3929756"/>
              </p:ext>
            </p:extLst>
          </p:nvPr>
        </p:nvGraphicFramePr>
        <p:xfrm>
          <a:off x="913720" y="1328057"/>
          <a:ext cx="6019800" cy="46116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30228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CF1DD1-566D-E5BF-6A6E-E0B5A1CEFD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9D334-B4BF-8B26-03EB-57D3B657B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344" y="413658"/>
            <a:ext cx="10298121" cy="762000"/>
          </a:xfrm>
        </p:spPr>
        <p:txBody>
          <a:bodyPr/>
          <a:lstStyle/>
          <a:p>
            <a:r>
              <a:rPr lang="en-US" dirty="0"/>
              <a:t>Question 7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51C638-2A71-C501-55A2-4D7A3FD143A6}"/>
              </a:ext>
            </a:extLst>
          </p:cNvPr>
          <p:cNvSpPr txBox="1"/>
          <p:nvPr/>
        </p:nvSpPr>
        <p:spPr>
          <a:xfrm>
            <a:off x="7032171" y="1328057"/>
            <a:ext cx="4093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Narrow" panose="020B0004020202020204" pitchFamily="34" charset="0"/>
              </a:rPr>
              <a:t>INSIGHTS</a:t>
            </a: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BC80971-071B-77E7-A19B-F35562FF00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1548434"/>
              </p:ext>
            </p:extLst>
          </p:nvPr>
        </p:nvGraphicFramePr>
        <p:xfrm>
          <a:off x="728663" y="1328738"/>
          <a:ext cx="6019800" cy="46116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5918A2FB-F602-367B-F8DB-CA3AA86D1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8463" y="594118"/>
            <a:ext cx="4506686" cy="528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035593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titus xmlns="http://schemas.titus.com/TitusProperties/">
  <TitusGUID xmlns="">5aad75c3-bf43-4559-84f1-63f8e3b76260</TitusGUID>
  <TitusMetadata xmlns="">eyJucyI6Imh0dHA6XC9cL3d3dy50aXR1cy5jb21cL25zXC9MYXRlbnRWaWV3IiwicHJvcHMiOlt7Im4iOiJDbGFzc2lmaWNhdGlvbiIsInZhbHMiOlt7InZhbHVlIjoiTFZfQzBORjFEM05UMUFMIn1dfSx7Im4iOiJDb250YWluc1BJSSIsInZhbHMiOlt7InZhbHVlIjoiWWVzIn1dfV19</TitusMetadata>
</titus>
</file>

<file path=customXml/itemProps1.xml><?xml version="1.0" encoding="utf-8"?>
<ds:datastoreItem xmlns:ds="http://schemas.openxmlformats.org/officeDocument/2006/customXml" ds:itemID="{A5F84332-C5C3-475A-BE11-2E01EF34C76D}">
  <ds:schemaRefs>
    <ds:schemaRef ds:uri="http://schemas.titus.com/TitusProperties/"/>
    <ds:schemaRef ds:uri="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776</Words>
  <Application>Microsoft Office PowerPoint</Application>
  <PresentationFormat>Widescreen</PresentationFormat>
  <Paragraphs>261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Aptos</vt:lpstr>
      <vt:lpstr>Aptos Narrow</vt:lpstr>
      <vt:lpstr>Arial</vt:lpstr>
      <vt:lpstr>Avenir Next LT Pro</vt:lpstr>
      <vt:lpstr>Avenir Next LT Pro Light</vt:lpstr>
      <vt:lpstr>Microsoft Sans Serif</vt:lpstr>
      <vt:lpstr>Times New Roman</vt:lpstr>
      <vt:lpstr>BlocksVTI</vt:lpstr>
      <vt:lpstr>EXCEL FINAL ASSESSMENT</vt:lpstr>
      <vt:lpstr>Question 1-Data Cleaning</vt:lpstr>
      <vt:lpstr>Question 2-Time analysis</vt:lpstr>
      <vt:lpstr>Question 3-Category Analysis</vt:lpstr>
      <vt:lpstr>Question 4-Filter and Xlookup</vt:lpstr>
      <vt:lpstr>Question 5-Text Analysis</vt:lpstr>
      <vt:lpstr>Question 6-Comment Analysis</vt:lpstr>
      <vt:lpstr>Question 7-Visual Creation</vt:lpstr>
      <vt:lpstr>Question 7</vt:lpstr>
      <vt:lpstr>Question 8-Top 5 and Bottom 5</vt:lpstr>
      <vt:lpstr>Question 9-filter by conditions</vt:lpstr>
      <vt:lpstr>Question 10</vt:lpstr>
      <vt:lpstr>Question 11</vt:lpstr>
      <vt:lpstr>Question 12</vt:lpstr>
      <vt:lpstr>Question 13</vt:lpstr>
      <vt:lpstr>Question 14</vt:lpstr>
      <vt:lpstr>Question 15</vt:lpstr>
      <vt:lpstr>Question 16</vt:lpstr>
      <vt:lpstr>Question 17</vt:lpstr>
      <vt:lpstr>Question 18</vt:lpstr>
      <vt:lpstr>Question 19</vt:lpstr>
      <vt:lpstr>Question16-20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Preethi Loganathan</dc:creator>
  <cp:keywords>Classification=LV_C0NF1D3NT1AL</cp:keywords>
  <cp:lastModifiedBy>Preethi Loganathan</cp:lastModifiedBy>
  <cp:revision>78</cp:revision>
  <dcterms:created xsi:type="dcterms:W3CDTF">2024-02-28T07:43:01Z</dcterms:created>
  <dcterms:modified xsi:type="dcterms:W3CDTF">2024-02-28T12:25:32Z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5aad75c3-bf43-4559-84f1-63f8e3b76260</vt:lpwstr>
  </property>
  <property fmtid="{D5CDD505-2E9C-101B-9397-08002B2CF9AE}" pid="3" name="Classification">
    <vt:lpwstr>LV_C0NF1D3NT1AL</vt:lpwstr>
  </property>
  <property fmtid="{D5CDD505-2E9C-101B-9397-08002B2CF9AE}" pid="4" name="ContainsPII">
    <vt:lpwstr>Yes</vt:lpwstr>
  </property>
</Properties>
</file>