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8"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9"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9/13/2025</a:t>
            </a:fld>
            <a:endParaRPr altLang="en-US" sz="1200" lang="zh-CN">
              <a:latin typeface="Calibri" pitchFamily="0" charset="0"/>
              <a:ea typeface="等线" pitchFamily="0" charset="0"/>
              <a:cs typeface="Calibri" pitchFamily="0" charset="0"/>
            </a:endParaRPr>
          </a:p>
        </p:txBody>
      </p:sp>
      <p:sp>
        <p:nvSpPr>
          <p:cNvPr id="1048800"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1"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2"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27" name="文本框"/>
          <p:cNvSpPr>
            <a:spLocks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36" name="文本框"/>
          <p:cNvSpPr>
            <a:spLocks noGrp="1"/>
          </p:cNvSpPr>
          <p:nvPr>
            <p:ph type="sldImg"/>
          </p:nvPr>
        </p:nvSpPr>
        <p:spPr/>
      </p:sp>
      <p:sp>
        <p:nvSpPr>
          <p:cNvPr id="1048737" name="文本框"/>
          <p:cNvSpPr>
            <a:spLocks noGrp="1"/>
          </p:cNvSpPr>
          <p:nvPr>
            <p:ph type="body" idx="1"/>
          </p:nvPr>
        </p:nvSpPr>
        <p:spPr/>
        <p:txBody>
          <a:bodyPr/>
          <a:p>
            <a:endParaRPr altLang="en-US" lang="zh-CN"/>
          </a:p>
        </p:txBody>
      </p:sp>
      <p:sp>
        <p:nvSpPr>
          <p:cNvPr id="104873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4" name="文本框"/>
          <p:cNvSpPr>
            <a:spLocks noGrp="1"/>
          </p:cNvSpPr>
          <p:nvPr>
            <p:ph type="sldImg"/>
          </p:nvPr>
        </p:nvSpPr>
        <p:spPr/>
      </p:sp>
      <p:sp>
        <p:nvSpPr>
          <p:cNvPr id="1048695" name="文本框"/>
          <p:cNvSpPr>
            <a:spLocks noGrp="1"/>
          </p:cNvSpPr>
          <p:nvPr>
            <p:ph type="body" idx="1"/>
          </p:nvPr>
        </p:nvSpPr>
        <p:spPr/>
        <p:txBody>
          <a:bodyPr/>
          <a:p>
            <a:endParaRPr altLang="en-US" lang="zh-CN"/>
          </a:p>
        </p:txBody>
      </p:sp>
      <p:sp>
        <p:nvSpPr>
          <p:cNvPr id="10486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文本框"/>
          <p:cNvSpPr>
            <a:spLocks noGrp="1"/>
          </p:cNvSpPr>
          <p:nvPr>
            <p:ph type="sldImg"/>
          </p:nvPr>
        </p:nvSpPr>
        <p:spPr/>
      </p:sp>
      <p:sp>
        <p:nvSpPr>
          <p:cNvPr id="1048704" name="文本框"/>
          <p:cNvSpPr>
            <a:spLocks noGrp="1"/>
          </p:cNvSpPr>
          <p:nvPr>
            <p:ph type="body" idx="1"/>
          </p:nvPr>
        </p:nvSpPr>
        <p:spPr/>
        <p:txBody>
          <a:bodyPr/>
          <a:p>
            <a:endParaRPr altLang="en-US" lang="zh-CN"/>
          </a:p>
        </p:txBody>
      </p:sp>
      <p:sp>
        <p:nvSpPr>
          <p:cNvPr id="10487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1" name="文本框"/>
          <p:cNvSpPr>
            <a:spLocks noGrp="1"/>
          </p:cNvSpPr>
          <p:nvPr>
            <p:ph type="sldImg"/>
          </p:nvPr>
        </p:nvSpPr>
        <p:spPr/>
      </p:sp>
      <p:sp>
        <p:nvSpPr>
          <p:cNvPr id="1048712" name="文本框"/>
          <p:cNvSpPr>
            <a:spLocks noGrp="1"/>
          </p:cNvSpPr>
          <p:nvPr>
            <p:ph type="body" idx="1"/>
          </p:nvPr>
        </p:nvSpPr>
        <p:spPr/>
        <p:txBody>
          <a:bodyPr/>
          <a:p>
            <a:endParaRPr altLang="en-US" lang="zh-CN"/>
          </a:p>
        </p:txBody>
      </p:sp>
      <p:sp>
        <p:nvSpPr>
          <p:cNvPr id="10487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6" name="文本框"/>
          <p:cNvSpPr>
            <a:spLocks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9" name=""/>
        <p:cNvGrpSpPr/>
        <p:nvPr/>
      </p:nvGrpSpPr>
      <p:grpSpPr>
        <a:xfrm>
          <a:off x="0" y="0"/>
          <a:ext cx="0" cy="0"/>
          <a:chOff x="0" y="0"/>
          <a:chExt cx="0" cy="0"/>
        </a:xfrm>
      </p:grpSpPr>
      <p:sp>
        <p:nvSpPr>
          <p:cNvPr id="1048739"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0"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7"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1" name=""/>
        <p:cNvGrpSpPr/>
        <p:nvPr/>
      </p:nvGrpSpPr>
      <p:grpSpPr>
        <a:xfrm>
          <a:off x="0" y="0"/>
          <a:ext cx="0" cy="0"/>
          <a:chOff x="0" y="0"/>
          <a:chExt cx="0" cy="0"/>
        </a:xfrm>
      </p:grpSpPr>
      <p:sp>
        <p:nvSpPr>
          <p:cNvPr id="1048748"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9"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6" name=""/>
        <p:cNvGrpSpPr/>
        <p:nvPr/>
      </p:nvGrpSpPr>
      <p:grpSpPr>
        <a:xfrm>
          <a:off x="0" y="0"/>
          <a:ext cx="0" cy="0"/>
          <a:chOff x="0" y="0"/>
          <a:chExt cx="0" cy="0"/>
        </a:xfrm>
      </p:grpSpPr>
      <p:sp>
        <p:nvSpPr>
          <p:cNvPr id="1048775" name="文本框"/>
          <p:cNvSpPr>
            <a:spLocks noGrp="1"/>
          </p:cNvSpPr>
          <p:nvPr>
            <p:ph type="title"/>
          </p:nvPr>
        </p:nvSpPr>
        <p:spPr/>
        <p:txBody>
          <a:bodyPr/>
          <a:p>
            <a:r>
              <a:rPr altLang="en-US" lang="zh-CN" smtClean="0"/>
              <a:t>单击此处编辑母版标题样式</a:t>
            </a:r>
            <a:endParaRPr altLang="en-US" lang="zh-CN"/>
          </a:p>
        </p:txBody>
      </p:sp>
      <p:sp>
        <p:nvSpPr>
          <p:cNvPr id="104877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3" name=""/>
        <p:cNvGrpSpPr/>
        <p:nvPr/>
      </p:nvGrpSpPr>
      <p:grpSpPr>
        <a:xfrm>
          <a:off x="0" y="0"/>
          <a:ext cx="0" cy="0"/>
          <a:chOff x="0" y="0"/>
          <a:chExt cx="0" cy="0"/>
        </a:xfrm>
      </p:grpSpPr>
      <p:sp>
        <p:nvSpPr>
          <p:cNvPr id="1048759"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0"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8"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4" name=""/>
        <p:cNvGrpSpPr/>
        <p:nvPr/>
      </p:nvGrpSpPr>
      <p:grpSpPr>
        <a:xfrm>
          <a:off x="0" y="0"/>
          <a:ext cx="0" cy="0"/>
          <a:chOff x="0" y="0"/>
          <a:chExt cx="0" cy="0"/>
        </a:xfrm>
      </p:grpSpPr>
      <p:sp>
        <p:nvSpPr>
          <p:cNvPr id="1048764" name="文本框"/>
          <p:cNvSpPr>
            <a:spLocks noGrp="1"/>
          </p:cNvSpPr>
          <p:nvPr>
            <p:ph type="title"/>
          </p:nvPr>
        </p:nvSpPr>
        <p:spPr/>
        <p:txBody>
          <a:bodyPr/>
          <a:p>
            <a:r>
              <a:rPr altLang="en-US" lang="zh-CN" smtClean="0"/>
              <a:t>单击此处编辑母版标题样式</a:t>
            </a:r>
            <a:endParaRPr altLang="en-US" lang="zh-CN"/>
          </a:p>
        </p:txBody>
      </p:sp>
      <p:sp>
        <p:nvSpPr>
          <p:cNvPr id="1048765"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6"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7"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8"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0" name=""/>
        <p:cNvGrpSpPr/>
        <p:nvPr/>
      </p:nvGrpSpPr>
      <p:grpSpPr>
        <a:xfrm>
          <a:off x="0" y="0"/>
          <a:ext cx="0" cy="0"/>
          <a:chOff x="0" y="0"/>
          <a:chExt cx="0" cy="0"/>
        </a:xfrm>
      </p:grpSpPr>
      <p:sp>
        <p:nvSpPr>
          <p:cNvPr id="1048744" name="文本框"/>
          <p:cNvSpPr>
            <a:spLocks noGrp="1"/>
          </p:cNvSpPr>
          <p:nvPr>
            <p:ph type="title"/>
          </p:nvPr>
        </p:nvSpPr>
        <p:spPr/>
        <p:txBody>
          <a:bodyPr/>
          <a:p>
            <a:r>
              <a:rPr altLang="en-US" lang="zh-CN" smtClean="0"/>
              <a:t>单击此处编辑母版标题样式</a:t>
            </a:r>
            <a:endParaRPr altLang="en-US" lang="zh-CN"/>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5" name=""/>
        <p:cNvGrpSpPr/>
        <p:nvPr/>
      </p:nvGrpSpPr>
      <p:grpSpPr>
        <a:xfrm>
          <a:off x="0" y="0"/>
          <a:ext cx="0" cy="0"/>
          <a:chOff x="0" y="0"/>
          <a:chExt cx="0" cy="0"/>
        </a:xfrm>
      </p:grpSpPr>
      <p:sp>
        <p:nvSpPr>
          <p:cNvPr id="10487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9" name=""/>
        <p:cNvGrpSpPr/>
        <p:nvPr/>
      </p:nvGrpSpPr>
      <p:grpSpPr>
        <a:xfrm>
          <a:off x="0" y="0"/>
          <a:ext cx="0" cy="0"/>
          <a:chOff x="0" y="0"/>
          <a:chExt cx="0" cy="0"/>
        </a:xfrm>
      </p:grpSpPr>
      <p:sp>
        <p:nvSpPr>
          <p:cNvPr id="1048791"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2"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2" name=""/>
        <p:cNvGrpSpPr/>
        <p:nvPr/>
      </p:nvGrpSpPr>
      <p:grpSpPr>
        <a:xfrm>
          <a:off x="0" y="0"/>
          <a:ext cx="0" cy="0"/>
          <a:chOff x="0" y="0"/>
          <a:chExt cx="0" cy="0"/>
        </a:xfrm>
      </p:grpSpPr>
      <p:sp>
        <p:nvSpPr>
          <p:cNvPr id="1048753"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5"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7" name="文本框"/>
          <p:cNvSpPr>
            <a:spLocks noGrp="1"/>
          </p:cNvSpPr>
          <p:nvPr>
            <p:ph type="ftr" sz="quarter" idx="11"/>
          </p:nvPr>
        </p:nvSpPr>
        <p:spPr/>
        <p:txBody>
          <a:bodyPr/>
          <a:p>
            <a:endParaRPr altLang="en-US" lang="zh-CN"/>
          </a:p>
        </p:txBody>
      </p:sp>
      <p:sp>
        <p:nvSpPr>
          <p:cNvPr id="10487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Y</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zh-CN" baseline="0" b="0" cap="none" sz="2400" i="0" kern="1200" lang="en-US" spc="0" strike="noStrike" u="none">
                <a:solidFill>
                  <a:schemeClr val="tx1"/>
                </a:solidFill>
                <a:latin typeface="Calibri" pitchFamily="0" charset="0"/>
                <a:ea typeface="宋体" pitchFamily="0" charset="0"/>
                <a:cs typeface="Calibri" pitchFamily="0" charset="0"/>
              </a:rPr>
              <a:t>asanm</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BACHELOR OF COMPUTER APPLICATION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COLLEGE/ UNIVERSITY</a:t>
            </a:r>
            <a:r>
              <a:rPr altLang="zh-CN" baseline="0" b="0" cap="none" sz="2400" i="0" kern="1200" lang="en-US" spc="0" strike="noStrike" u="none">
                <a:solidFill>
                  <a:schemeClr val="tx1"/>
                </a:solidFill>
                <a:latin typeface="Calibri" pitchFamily="0" charset="0"/>
                <a:ea typeface="宋体" pitchFamily="0" charset="0"/>
                <a:cs typeface="Calibri" pitchFamily="0" charset="0"/>
              </a:rPr>
              <a:t>: ST ANN 'S COLLEGE  OF ARTS AND SCIENCE/ ANNAMALAI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19"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1" name="图片"/>
          <p:cNvPicPr>
            <a:picLocks/>
          </p:cNvPicPr>
          <p:nvPr/>
        </p:nvPicPr>
        <p:blipFill>
          <a:blip xmlns:r="http://schemas.openxmlformats.org/officeDocument/2006/relationships" cstate="print"/>
          <a:stretch>
            <a:fillRect/>
          </a:stretch>
        </p:blipFill>
        <p:spPr>
          <a:xfrm rot="0">
            <a:off x="66675" y="3381373"/>
            <a:ext cx="2466975" cy="3419474"/>
          </a:xfrm>
          <a:prstGeom prst="rect"/>
          <a:noFill/>
          <a:ln w="12700" cap="flat" cmpd="sng">
            <a:noFill/>
            <a:prstDash val="solid"/>
            <a:miter/>
          </a:ln>
        </p:spPr>
      </p:pic>
      <p:sp>
        <p:nvSpPr>
          <p:cNvPr id="1048723"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26" name="文本框"/>
          <p:cNvSpPr txBox="1"/>
          <p:nvPr/>
        </p:nvSpPr>
        <p:spPr>
          <a:xfrm rot="0">
            <a:off x="2928048" y="2476462"/>
            <a:ext cx="5549072"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data analytics platform provides a comprehensive interface to view and interact with data, generating reports and dashboards that offer a "snapshot" of key performance indicators and trends, as seen in the Google Analytics overview report.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3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2"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33"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4"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5" name="文本框"/>
          <p:cNvSpPr txBox="1"/>
          <p:nvPr/>
        </p:nvSpPr>
        <p:spPr>
          <a:xfrm rot="0">
            <a:off x="1123932" y="1771623"/>
            <a:ext cx="5323661"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data analytics platform concludes by enabling businesses to transform raw data into actionable insights, leading to improved decision-making, enhanced operational efficiency, and a competitive advantage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文本框"/>
          <p:cNvSpPr txBox="1"/>
          <p:nvPr/>
        </p:nvSpPr>
        <p:spPr>
          <a:xfrm rot="0">
            <a:off x="3714693" y="2476462"/>
            <a:ext cx="4762427"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  ANALYTICS PLATFORM </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cstate="print"/>
          <a:stretch>
            <a:fillRect/>
          </a:stretch>
        </p:blipFill>
        <p:spPr>
          <a:xfrm rot="0">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1704949" y="1704949"/>
            <a:ext cx="4762427"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Problem Statement with ExamplesA data analytics platform problem statement defines a clear business need that can be solved by transforming raw data into actionable insights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60" name="图片"/>
          <p:cNvPicPr>
            <a:picLocks noChangeAspect="1"/>
          </p:cNvPicPr>
          <p:nvPr/>
        </p:nvPicPr>
        <p:blipFill>
          <a:blip xmlns:r="http://schemas.openxmlformats.org/officeDocument/2006/relationships" r:embed="rId1" cstate="print"/>
          <a:stretch>
            <a:fillRect/>
          </a:stretch>
        </p:blipFill>
        <p:spPr>
          <a:xfrm rot="0">
            <a:off x="5016017" y="2757445"/>
            <a:ext cx="3224592" cy="2831522"/>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1" name="图片"/>
            <p:cNvPicPr>
              <a:picLocks/>
            </p:cNvPicPr>
            <p:nvPr/>
          </p:nvPicPr>
          <p:blipFill>
            <a:blip xmlns:r="http://schemas.openxmlformats.org/officeDocument/2006/relationships"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文本框"/>
          <p:cNvSpPr txBox="1"/>
          <p:nvPr/>
        </p:nvSpPr>
        <p:spPr>
          <a:xfrm rot="0">
            <a:off x="1123932" y="1771623"/>
            <a:ext cx="5690406"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Understanding the Lifecycle of a Data Analysis ProjectA data analytics platform project overview involves leveraging a software suite to consolidate diverse data sources, enabling users to clean, transform, and analyze information to uncover patterns, trends, and actionable insights for informed decision-making</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63" name="图片"/>
          <p:cNvPicPr>
            <a:picLocks noChangeAspect="1"/>
          </p:cNvPicPr>
          <p:nvPr/>
        </p:nvPicPr>
        <p:blipFill>
          <a:blip xmlns:r="http://schemas.openxmlformats.org/officeDocument/2006/relationships" r:embed="rId1" cstate="print"/>
          <a:srcRect t="2296" r="-29752" b="66816"/>
          <a:stretch>
            <a:fillRect/>
          </a:stretch>
        </p:blipFill>
        <p:spPr>
          <a:xfrm rot="0">
            <a:off x="2781257" y="4220988"/>
            <a:ext cx="3670536" cy="1941720"/>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文本框"/>
          <p:cNvSpPr txBox="1"/>
          <p:nvPr/>
        </p:nvSpPr>
        <p:spPr>
          <a:xfrm rot="0">
            <a:off x="1057258" y="1266805"/>
            <a:ext cx="4762427"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How to Build Scalable Solutions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End users engage with data analytics platforms to explore data, generate insights, and make informed decisions by using tools to create custom queries, perform aggregations, and visualize data through dashboards, charts, and graphs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65" name="图片"/>
          <p:cNvPicPr>
            <a:picLocks noChangeAspect="1"/>
          </p:cNvPicPr>
          <p:nvPr/>
        </p:nvPicPr>
        <p:blipFill>
          <a:blip xmlns:r="http://schemas.openxmlformats.org/officeDocument/2006/relationships" r:embed="rId1" cstate="print"/>
          <a:srcRect t="10264" b="61102"/>
          <a:stretch>
            <a:fillRect/>
          </a:stretch>
        </p:blipFill>
        <p:spPr>
          <a:xfrm rot="0">
            <a:off x="4371908" y="4940977"/>
            <a:ext cx="2828882" cy="1799972"/>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pic>
        <p:nvPicPr>
          <p:cNvPr id="2097166" name="图片"/>
          <p:cNvPicPr>
            <a:picLocks/>
          </p:cNvPicPr>
          <p:nvPr/>
        </p:nvPicPr>
        <p:blipFill>
          <a:blip xmlns:r="http://schemas.openxmlformats.org/officeDocument/2006/relationships" cstate="print"/>
          <a:stretch>
            <a:fillRect/>
          </a:stretch>
        </p:blipFill>
        <p:spPr>
          <a:xfrm rot="0">
            <a:off x="0" y="1476375"/>
            <a:ext cx="2695574" cy="3248025"/>
          </a:xfrm>
          <a:prstGeom prst="rect"/>
          <a:noFill/>
          <a:ln w="12700" cap="flat" cmpd="sng">
            <a:noFill/>
            <a:prstDash val="solid"/>
            <a:miter/>
          </a:ln>
        </p:spPr>
      </p:pic>
      <p:sp>
        <p:nvSpPr>
          <p:cNvPr id="104869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0"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sp>
        <p:nvSpPr>
          <p:cNvPr id="104870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2" name="文本框"/>
          <p:cNvSpPr txBox="1"/>
          <p:nvPr/>
        </p:nvSpPr>
        <p:spPr>
          <a:xfrm rot="0">
            <a:off x="3219401" y="2276440"/>
            <a:ext cx="4762427"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 analytics platforms encompass a range of tools and techniques used to collect, process, analyze, and visualize data to extract insights and support decision-making.</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70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0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8" name="矩形"/>
          <p:cNvSpPr/>
          <p:nvPr/>
        </p:nvSpPr>
        <p:spPr>
          <a:xfrm rot="0">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文本框"/>
          <p:cNvSpPr txBox="1"/>
          <p:nvPr/>
        </p:nvSpPr>
        <p:spPr>
          <a:xfrm rot="0">
            <a:off x="1485877" y="1485877"/>
            <a:ext cx="4762427"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Key design and layout elements include a clear and intuitive navigation, a prominent "About Me" section, engaging project showcases with tangible results, and easy-to-find contact information</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69" name="图片"/>
          <p:cNvPicPr>
            <a:picLocks noChangeAspect="1"/>
          </p:cNvPicPr>
          <p:nvPr/>
        </p:nvPicPr>
        <p:blipFill>
          <a:blip xmlns:r="http://schemas.openxmlformats.org/officeDocument/2006/relationships" r:embed="rId1" cstate="print"/>
          <a:srcRect t="10237" r="-6936" b="64517"/>
          <a:stretch>
            <a:fillRect/>
          </a:stretch>
        </p:blipFill>
        <p:spPr>
          <a:xfrm rot="0">
            <a:off x="4152836" y="3500998"/>
            <a:ext cx="3025097" cy="1587050"/>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1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5" name="文本框"/>
          <p:cNvSpPr txBox="1"/>
          <p:nvPr/>
        </p:nvSpPr>
        <p:spPr>
          <a:xfrm rot="0">
            <a:off x="1562076" y="1485877"/>
            <a:ext cx="7269882"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 integration from various sources, robust data processing (including big data and real-time streams), advanced analytics and modeling capabilities (like ML and statistical functions), powerful data visualization tools and interactive dashboards, enhanced collaboration features for teams, and strong data governance for security and compliance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70" name="图片"/>
          <p:cNvPicPr>
            <a:picLocks noChangeAspect="1"/>
          </p:cNvPicPr>
          <p:nvPr/>
        </p:nvPicPr>
        <p:blipFill>
          <a:blip xmlns:r="http://schemas.openxmlformats.org/officeDocument/2006/relationships" r:embed="rId1" cstate="print"/>
          <a:srcRect t="7995" r="-52875" b="64124"/>
          <a:stretch>
            <a:fillRect/>
          </a:stretch>
        </p:blipFill>
        <p:spPr>
          <a:xfrm rot="0">
            <a:off x="2419313" y="3141004"/>
            <a:ext cx="4324677" cy="1439978"/>
          </a:xfrm>
          <a:prstGeom prst="rect"/>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2025-09-16T09:05:15Z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a7f3043fde594325b15801bcc05a725b</vt:lpwstr>
  </property>
</Properties>
</file>