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8" r:id="rId3"/>
    <p:sldId id="264" r:id="rId4"/>
    <p:sldId id="263" r:id="rId5"/>
    <p:sldId id="292" r:id="rId6"/>
    <p:sldId id="293" r:id="rId7"/>
    <p:sldId id="294" r:id="rId8"/>
    <p:sldId id="295" r:id="rId9"/>
    <p:sldId id="296" r:id="rId10"/>
    <p:sldId id="297" r:id="rId11"/>
    <p:sldId id="298" r:id="rId12"/>
    <p:sldId id="299" r:id="rId13"/>
    <p:sldId id="262" r:id="rId14"/>
    <p:sldId id="261" r:id="rId15"/>
    <p:sldId id="260" r:id="rId16"/>
    <p:sldId id="259" r:id="rId17"/>
    <p:sldId id="300" r:id="rId18"/>
    <p:sldId id="266" r:id="rId19"/>
    <p:sldId id="274" r:id="rId20"/>
    <p:sldId id="275" r:id="rId21"/>
    <p:sldId id="301" r:id="rId22"/>
    <p:sldId id="267" r:id="rId23"/>
    <p:sldId id="278" r:id="rId24"/>
    <p:sldId id="277" r:id="rId25"/>
    <p:sldId id="276" r:id="rId26"/>
    <p:sldId id="268" r:id="rId27"/>
    <p:sldId id="302" r:id="rId28"/>
    <p:sldId id="279" r:id="rId29"/>
    <p:sldId id="269" r:id="rId30"/>
    <p:sldId id="281" r:id="rId31"/>
    <p:sldId id="280" r:id="rId32"/>
    <p:sldId id="306" r:id="rId33"/>
    <p:sldId id="309" r:id="rId34"/>
    <p:sldId id="303" r:id="rId35"/>
    <p:sldId id="312" r:id="rId36"/>
    <p:sldId id="307" r:id="rId37"/>
    <p:sldId id="270" r:id="rId38"/>
    <p:sldId id="265" r:id="rId39"/>
    <p:sldId id="271"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90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pPr/>
              <a:t>09-04-2023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pPr/>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pPr/>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pPr/>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pPr/>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pPr/>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pPr/>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pPr/>
              <a:t>09-04-2023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pPr/>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xmlns=""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xmlns="" id="{E2AB4079-B959-438A-8887-B4E86C814C3D}"/>
              </a:ext>
            </a:extLst>
          </p:cNvPr>
          <p:cNvSpPr txBox="1"/>
          <p:nvPr/>
        </p:nvSpPr>
        <p:spPr>
          <a:xfrm>
            <a:off x="1005840" y="2580859"/>
            <a:ext cx="7000240"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Information-Driven Support for Optimizing Cyber Forensic Investigation improved with security</a:t>
            </a:r>
            <a:endParaRPr lang="en-IN" sz="2400" b="1"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xmlns="" id="{1330EC8A-088B-458F-9182-920EE3139846}"/>
              </a:ext>
            </a:extLst>
          </p:cNvPr>
          <p:cNvSpPr txBox="1"/>
          <p:nvPr/>
        </p:nvSpPr>
        <p:spPr>
          <a:xfrm>
            <a:off x="907887" y="5077832"/>
            <a:ext cx="393872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 </a:t>
            </a:r>
            <a:r>
              <a:rPr lang="en-US" b="1" dirty="0" smtClean="0">
                <a:latin typeface="Times New Roman" panose="02020603050405020304" pitchFamily="18" charset="0"/>
                <a:cs typeface="Times New Roman" panose="02020603050405020304" pitchFamily="18" charset="0"/>
              </a:rPr>
              <a:t>Name: </a:t>
            </a:r>
          </a:p>
          <a:p>
            <a:r>
              <a:rPr lang="en-US" b="1" dirty="0" err="1" smtClean="0">
                <a:latin typeface="Times New Roman" panose="02020603050405020304" pitchFamily="18" charset="0"/>
                <a:cs typeface="Times New Roman" panose="02020603050405020304" pitchFamily="18" charset="0"/>
              </a:rPr>
              <a:t>Mrs.K.Sangeetha</a:t>
            </a:r>
            <a:r>
              <a:rPr lang="en-US" b="1" dirty="0" smtClean="0">
                <a:latin typeface="Times New Roman" panose="02020603050405020304" pitchFamily="18" charset="0"/>
                <a:cs typeface="Times New Roman" panose="02020603050405020304" pitchFamily="18" charset="0"/>
              </a:rPr>
              <a:t>, M.E.</a:t>
            </a:r>
          </a:p>
        </p:txBody>
      </p:sp>
      <p:sp>
        <p:nvSpPr>
          <p:cNvPr id="2" name="TextBox 1">
            <a:extLst>
              <a:ext uri="{FF2B5EF4-FFF2-40B4-BE49-F238E27FC236}">
                <a16:creationId xmlns:a16="http://schemas.microsoft.com/office/drawing/2014/main" xmlns="" id="{0B14CB2B-BA40-B9F9-16FA-AA5B5E13E8EA}"/>
              </a:ext>
            </a:extLst>
          </p:cNvPr>
          <p:cNvSpPr txBox="1"/>
          <p:nvPr/>
        </p:nvSpPr>
        <p:spPr>
          <a:xfrm>
            <a:off x="2083981" y="3739230"/>
            <a:ext cx="4802820" cy="1200329"/>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          APARNA.L       [211419104014]</a:t>
            </a:r>
          </a:p>
          <a:p>
            <a:pPr algn="ctr"/>
            <a:r>
              <a:rPr lang="en-US" b="1" dirty="0" smtClean="0">
                <a:latin typeface="Times New Roman" panose="02020603050405020304" pitchFamily="18" charset="0"/>
                <a:cs typeface="Times New Roman" panose="02020603050405020304" pitchFamily="18" charset="0"/>
              </a:rPr>
              <a:t>MADHUMITHA.S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211419104156]</a:t>
            </a:r>
          </a:p>
          <a:p>
            <a:pPr algn="ctr"/>
            <a:r>
              <a:rPr lang="en-US" b="1" dirty="0" smtClean="0">
                <a:latin typeface="Times New Roman" panose="02020603050405020304" pitchFamily="18" charset="0"/>
                <a:cs typeface="Times New Roman" panose="02020603050405020304" pitchFamily="18" charset="0"/>
              </a:rPr>
              <a:t>          PREETHI.K     </a:t>
            </a:r>
            <a:r>
              <a:rPr lang="en-US" b="1"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211419104201] </a:t>
            </a:r>
          </a:p>
          <a:p>
            <a:pPr algn="ct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A7E15F-5577-E472-5EEB-C46481EAA666}"/>
              </a:ext>
            </a:extLst>
          </p:cNvPr>
          <p:cNvSpPr txBox="1"/>
          <p:nvPr/>
        </p:nvSpPr>
        <p:spPr>
          <a:xfrm>
            <a:off x="4965084" y="5087202"/>
            <a:ext cx="378267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 </a:t>
            </a:r>
            <a:r>
              <a:rPr lang="en-US" b="1" dirty="0" smtClean="0">
                <a:latin typeface="Times New Roman" panose="02020603050405020304" pitchFamily="18" charset="0"/>
                <a:cs typeface="Times New Roman" panose="02020603050405020304" pitchFamily="18" charset="0"/>
              </a:rPr>
              <a:t>Name:</a:t>
            </a:r>
          </a:p>
          <a:p>
            <a:r>
              <a:rPr lang="en-IN" b="1" dirty="0" err="1" smtClean="0">
                <a:latin typeface="Times New Roman" pitchFamily="18" charset="0"/>
                <a:cs typeface="Times New Roman" pitchFamily="18" charset="0"/>
              </a:rPr>
              <a:t>Dr.Kavitha</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Subramani</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M.E,,Ph.D</a:t>
            </a:r>
            <a:r>
              <a:rPr lang="en-IN" b="1" dirty="0" smtClean="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10" name="Slide Number Placeholder 9">
            <a:extLst>
              <a:ext uri="{FF2B5EF4-FFF2-40B4-BE49-F238E27FC236}">
                <a16:creationId xmlns:a16="http://schemas.microsoft.com/office/drawing/2014/main" xmlns=""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p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pPr/>
              <a:t>10</a:t>
            </a:fld>
            <a:endParaRPr lang="en-IN"/>
          </a:p>
        </p:txBody>
      </p:sp>
      <p:graphicFrame>
        <p:nvGraphicFramePr>
          <p:cNvPr id="4" name="Google Shape;247;p13"/>
          <p:cNvGraphicFramePr/>
          <p:nvPr>
            <p:extLst>
              <p:ext uri="{D42A27DB-BD31-4B8C-83A1-F6EECF244321}">
                <p14:modId xmlns:p14="http://schemas.microsoft.com/office/powerpoint/2010/main" val="2671578312"/>
              </p:ext>
            </p:extLst>
          </p:nvPr>
        </p:nvGraphicFramePr>
        <p:xfrm>
          <a:off x="0" y="417077"/>
          <a:ext cx="9103360" cy="6172220"/>
        </p:xfrm>
        <a:graphic>
          <a:graphicData uri="http://schemas.openxmlformats.org/drawingml/2006/table">
            <a:tbl>
              <a:tblPr firstRow="1" bandRow="1">
                <a:noFill/>
              </a:tblPr>
              <a:tblGrid>
                <a:gridCol w="822960"/>
                <a:gridCol w="1117600"/>
                <a:gridCol w="1391725"/>
                <a:gridCol w="1991555"/>
                <a:gridCol w="2275840"/>
                <a:gridCol w="1503680"/>
              </a:tblGrid>
              <a:tr h="5292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261985">
                <a:tc>
                  <a:txBody>
                    <a:bodyPr/>
                    <a:lstStyle/>
                    <a:p>
                      <a:pPr marL="0" marR="0" lvl="0" indent="0" algn="l" rtl="0">
                        <a:spcBef>
                          <a:spcPts val="0"/>
                        </a:spcBef>
                        <a:spcAft>
                          <a:spcPts val="0"/>
                        </a:spcAft>
                        <a:buNone/>
                      </a:pPr>
                      <a:r>
                        <a:rPr lang="en-US" sz="1800" dirty="0" smtClean="0">
                          <a:latin typeface="Times New Roman" panose="02020603050405020304"/>
                          <a:ea typeface="Times New Roman" panose="02020603050405020304"/>
                          <a:cs typeface="Times New Roman" panose="02020603050405020304"/>
                          <a:sym typeface="Times New Roman" panose="02020603050405020304"/>
                        </a:rPr>
                        <a:t>2012</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Humaira</a:t>
                      </a: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Arshad</a:t>
                      </a:r>
                      <a:r>
                        <a:rPr lang="en-US" sz="1800" dirty="0">
                          <a:latin typeface="Times New Roman" panose="02020603050405020304" pitchFamily="18" charset="0"/>
                          <a:cs typeface="Times New Roman" panose="02020603050405020304" pitchFamily="18" charset="0"/>
                          <a:sym typeface="Arial" panose="020B0604020202020204"/>
                        </a:rPr>
                        <a:t>,</a:t>
                      </a:r>
                      <a:endParaRPr sz="1800" dirty="0">
                        <a:latin typeface="Times New Roman" panose="02020603050405020304" pitchFamily="18" charset="0"/>
                        <a:cs typeface="Times New Roman" panose="02020603050405020304" pitchFamily="18" charset="0"/>
                        <a:sym typeface="Arial" panose="020B0604020202020204"/>
                      </a:endParaRPr>
                    </a:p>
                    <a:p>
                      <a:pPr marL="0" lvl="0" indent="0" algn="l" rtl="0">
                        <a:lnSpc>
                          <a:spcPct val="101000"/>
                        </a:lnSpc>
                        <a:spcBef>
                          <a:spcPts val="0"/>
                        </a:spcBef>
                        <a:spcAft>
                          <a:spcPts val="0"/>
                        </a:spcAft>
                        <a:buClr>
                          <a:schemeClr val="dk1"/>
                        </a:buClr>
                        <a:buSzPts val="1100"/>
                        <a:buFont typeface="Arial" panose="020B0604020202020204"/>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Saima</a:t>
                      </a:r>
                      <a:r>
                        <a:rPr lang="en-US" sz="1800" dirty="0" smtClean="0">
                          <a:latin typeface="Times New Roman" panose="02020603050405020304" pitchFamily="18" charset="0"/>
                          <a:cs typeface="Times New Roman" panose="02020603050405020304" pitchFamily="18" charset="0"/>
                          <a:sym typeface="Times New Roman" panose="02020603050405020304"/>
                        </a:rPr>
                        <a:t> Abdullah,</a:t>
                      </a:r>
                    </a:p>
                    <a:p>
                      <a:pPr marL="0" lvl="0" indent="0" algn="l" rtl="0">
                        <a:lnSpc>
                          <a:spcPct val="101000"/>
                        </a:lnSpc>
                        <a:spcBef>
                          <a:spcPts val="0"/>
                        </a:spcBef>
                        <a:spcAft>
                          <a:spcPts val="0"/>
                        </a:spcAft>
                        <a:buClr>
                          <a:schemeClr val="dk1"/>
                        </a:buClr>
                        <a:buSzPts val="1100"/>
                        <a:buFont typeface="Arial" panose="020B0604020202020204"/>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Moatsum</a:t>
                      </a:r>
                      <a:r>
                        <a:rPr lang="en-US" sz="1800" dirty="0" smtClean="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Alawida</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Abdulatif</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Clr>
                          <a:schemeClr val="dk1"/>
                        </a:buClr>
                        <a:buSzPts val="1100"/>
                        <a:buFont typeface="Arial" panose="020B0604020202020204"/>
                        <a:buNone/>
                      </a:pPr>
                      <a:endParaRPr sz="3000" dirty="0">
                        <a:highlight>
                          <a:srgbClr val="FFFFFF"/>
                        </a:highlight>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lvl="0" indent="0" algn="l" rtl="0">
                        <a:lnSpc>
                          <a:spcPct val="101000"/>
                        </a:lnSpc>
                        <a:spcBef>
                          <a:spcPts val="0"/>
                        </a:spcBef>
                        <a:spcAft>
                          <a:spcPts val="0"/>
                        </a:spcAft>
                        <a:buClr>
                          <a:schemeClr val="dk1"/>
                        </a:buClr>
                        <a:buSzPts val="1100"/>
                        <a:buFont typeface="Arial" panose="020B0604020202020204"/>
                        <a:buNone/>
                      </a:pPr>
                      <a:r>
                        <a:rPr lang="en-US" sz="1800" b="1" dirty="0">
                          <a:latin typeface="Times New Roman" panose="02020603050405020304" pitchFamily="18" charset="0"/>
                          <a:cs typeface="Times New Roman" panose="02020603050405020304" pitchFamily="18" charset="0"/>
                          <a:sym typeface="Times New Roman" panose="02020603050405020304"/>
                        </a:rPr>
                        <a:t>A Multi-layer Semantic Approach for Digital Forensics  </a:t>
                      </a:r>
                      <a:endParaRPr sz="1800" b="1"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1000"/>
                        </a:lnSpc>
                        <a:spcBef>
                          <a:spcPts val="0"/>
                        </a:spcBef>
                        <a:spcAft>
                          <a:spcPts val="0"/>
                        </a:spcAft>
                        <a:buSzPts val="1100"/>
                        <a:buNone/>
                      </a:pPr>
                      <a:r>
                        <a:rPr lang="en-US" sz="1800" b="1" dirty="0">
                          <a:latin typeface="Times New Roman" panose="02020603050405020304" pitchFamily="18" charset="0"/>
                          <a:cs typeface="Times New Roman" panose="02020603050405020304" pitchFamily="18" charset="0"/>
                          <a:sym typeface="Times New Roman" panose="02020603050405020304"/>
                        </a:rPr>
                        <a:t>Automation for Online Social Networks</a:t>
                      </a:r>
                      <a:endParaRPr sz="1800" b="1" dirty="0">
                        <a:latin typeface="Times New Roman" panose="02020603050405020304" pitchFamily="18" charset="0"/>
                        <a:cs typeface="Times New Roman" panose="02020603050405020304" pitchFamily="18" charset="0"/>
                        <a:sym typeface="Times New Roman" panose="020206030504050203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Issue date: </a:t>
                      </a:r>
                      <a:r>
                        <a:rPr lang="en-US" sz="1800" b="0" i="1" u="none" strike="noStrike" cap="none" dirty="0" smtClean="0">
                          <a:solidFill>
                            <a:schemeClr val="dk1"/>
                          </a:solidFill>
                          <a:latin typeface="Times New Roman" pitchFamily="18" charset="0"/>
                          <a:ea typeface="Gill Sans MT"/>
                          <a:cs typeface="Times New Roman" pitchFamily="18" charset="0"/>
                          <a:sym typeface="Arial" panose="020B0604020202020204"/>
                        </a:rPr>
                        <a:t>February 2022</a:t>
                      </a:r>
                    </a:p>
                    <a:p>
                      <a:pPr marL="0" lvl="0" indent="0" algn="l" rtl="0">
                        <a:lnSpc>
                          <a:spcPct val="101000"/>
                        </a:lnSpc>
                        <a:spcBef>
                          <a:spcPts val="0"/>
                        </a:spcBef>
                        <a:spcAft>
                          <a:spcPts val="0"/>
                        </a:spcAft>
                        <a:buClr>
                          <a:schemeClr val="dk1"/>
                        </a:buClr>
                        <a:buSzPts val="1100"/>
                        <a:buFont typeface="Arial" panose="020B0604020202020204"/>
                        <a:buNone/>
                      </a:pPr>
                      <a:endParaRPr sz="2400" b="1" dirty="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lvl="0" indent="0" algn="l" rtl="0">
                        <a:lnSpc>
                          <a:spcPct val="100000"/>
                        </a:lnSpc>
                        <a:spcBef>
                          <a:spcPts val="0"/>
                        </a:spcBef>
                        <a:spcAft>
                          <a:spcPts val="0"/>
                        </a:spcAft>
                        <a:buNone/>
                      </a:pPr>
                      <a:r>
                        <a:rPr lang="en-US"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The aim is to provide automated analysis methods to perform complex and logical queries on the data and metadata gathered from online social networks. We propose separate models for managing evidence collection, analysis, and interpretation. We also propose a five-layer model to support forensic automation on OSN.</a:t>
                      </a:r>
                      <a:endParaRPr sz="17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lvl="0" indent="0" algn="l" rtl="0">
                        <a:spcBef>
                          <a:spcPts val="0"/>
                        </a:spcBef>
                        <a:spcAft>
                          <a:spcPts val="0"/>
                        </a:spcAft>
                        <a:buNone/>
                      </a:pPr>
                      <a:r>
                        <a:rPr lang="en-US" sz="1700" b="1" dirty="0">
                          <a:latin typeface="Times New Roman" pitchFamily="18" charset="0"/>
                          <a:ea typeface="Times New Roman" panose="02020603050405020304"/>
                          <a:cs typeface="Times New Roman" pitchFamily="18" charset="0"/>
                          <a:sym typeface="Times New Roman" panose="02020603050405020304"/>
                        </a:rPr>
                        <a:t>MERITS</a:t>
                      </a:r>
                      <a:r>
                        <a:rPr lang="en-US" sz="1700" b="1" dirty="0" smtClean="0">
                          <a:latin typeface="Times New Roman" pitchFamily="18" charset="0"/>
                          <a:ea typeface="Times New Roman" panose="02020603050405020304"/>
                          <a:cs typeface="Times New Roman" pitchFamily="18" charset="0"/>
                          <a:sym typeface="Times New Roman" panose="02020603050405020304"/>
                        </a:rPr>
                        <a:t>:</a:t>
                      </a:r>
                    </a:p>
                    <a:p>
                      <a:pPr marL="0" lvl="0" indent="0" algn="l" rtl="0">
                        <a:spcBef>
                          <a:spcPts val="0"/>
                        </a:spcBef>
                        <a:spcAft>
                          <a:spcPts val="0"/>
                        </a:spcAft>
                        <a:buNone/>
                      </a:pPr>
                      <a:r>
                        <a:rPr lang="en-US"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This system has separate models for managing evidence collection, analysis, and interpretation. </a:t>
                      </a:r>
                      <a:r>
                        <a:rPr lang="en-US" sz="1700" dirty="0" smtClean="0">
                          <a:latin typeface="Times New Roman" pitchFamily="18" charset="0"/>
                          <a:cs typeface="Times New Roman" pitchFamily="18" charset="0"/>
                          <a:sym typeface="Times New Roman" panose="02020603050405020304"/>
                        </a:rPr>
                        <a:t>Work </a:t>
                      </a:r>
                      <a:r>
                        <a:rPr lang="en-US" sz="1700" dirty="0">
                          <a:latin typeface="Times New Roman" pitchFamily="18" charset="0"/>
                          <a:cs typeface="Times New Roman" pitchFamily="18" charset="0"/>
                          <a:sym typeface="Times New Roman" panose="02020603050405020304"/>
                        </a:rPr>
                        <a:t>explains a model that allows the extraction of essential data from online social networks and prepares them to be presented in legally acceptable formats</a:t>
                      </a:r>
                      <a:r>
                        <a:rPr lang="en-US" sz="1700" dirty="0" smtClean="0">
                          <a:latin typeface="Times New Roman" pitchFamily="18" charset="0"/>
                          <a:cs typeface="Times New Roman" pitchFamily="18" charset="0"/>
                          <a:sym typeface="Times New Roman" panose="02020603050405020304"/>
                        </a:rPr>
                        <a:t>.</a:t>
                      </a:r>
                    </a:p>
                    <a:p>
                      <a:pPr marL="0" lvl="0" indent="0" algn="l" rtl="0">
                        <a:spcBef>
                          <a:spcPts val="0"/>
                        </a:spcBef>
                        <a:spcAft>
                          <a:spcPts val="0"/>
                        </a:spcAft>
                        <a:buNone/>
                      </a:pPr>
                      <a:endParaRPr sz="1700" dirty="0">
                        <a:latin typeface="Times New Roman" pitchFamily="18" charset="0"/>
                        <a:cs typeface="Times New Roman"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700" b="1" dirty="0" smtClean="0">
                          <a:latin typeface="Times New Roman" pitchFamily="18" charset="0"/>
                          <a:ea typeface="Times New Roman" panose="02020603050405020304"/>
                          <a:cs typeface="Times New Roman" pitchFamily="18" charset="0"/>
                          <a:sym typeface="Times New Roman" panose="02020603050405020304"/>
                        </a:rPr>
                        <a:t>DEMERITS:</a:t>
                      </a:r>
                      <a:endParaRPr lang="en-US" sz="1700" b="1" dirty="0">
                        <a:latin typeface="Times New Roman" pitchFamily="18" charset="0"/>
                        <a:ea typeface="Times New Roman" panose="02020603050405020304"/>
                        <a:cs typeface="Times New Roman" pitchFamily="18" charset="0"/>
                        <a:sym typeface="Times New Roman" panose="02020603050405020304"/>
                      </a:endParaRPr>
                    </a:p>
                    <a:p>
                      <a:r>
                        <a:rPr lang="en-US"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The inability to deal with data complexities might lead to errors in the process that would severely affect the subjectivity.</a:t>
                      </a:r>
                      <a:endParaRPr sz="1700" b="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dirty="0" smtClean="0">
                          <a:latin typeface="Times New Roman" pitchFamily="18" charset="0"/>
                          <a:ea typeface="Times New Roman" panose="02020603050405020304"/>
                          <a:cs typeface="Times New Roman" pitchFamily="18" charset="0"/>
                          <a:sym typeface="Times New Roman" panose="02020603050405020304"/>
                        </a:rPr>
                        <a:t>The future research will expand this study by involving other social media network databases.</a:t>
                      </a:r>
                      <a:endParaRPr sz="17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pPr/>
              <a:t>11</a:t>
            </a:fld>
            <a:endParaRPr lang="en-IN"/>
          </a:p>
        </p:txBody>
      </p:sp>
      <p:graphicFrame>
        <p:nvGraphicFramePr>
          <p:cNvPr id="4" name="Google Shape;237;p11"/>
          <p:cNvGraphicFramePr/>
          <p:nvPr>
            <p:extLst>
              <p:ext uri="{D42A27DB-BD31-4B8C-83A1-F6EECF244321}">
                <p14:modId xmlns:p14="http://schemas.microsoft.com/office/powerpoint/2010/main" val="3553459080"/>
              </p:ext>
            </p:extLst>
          </p:nvPr>
        </p:nvGraphicFramePr>
        <p:xfrm>
          <a:off x="0" y="365740"/>
          <a:ext cx="9123680" cy="6156980"/>
        </p:xfrm>
        <a:graphic>
          <a:graphicData uri="http://schemas.openxmlformats.org/drawingml/2006/table">
            <a:tbl>
              <a:tblPr firstRow="1" bandRow="1">
                <a:noFill/>
              </a:tblPr>
              <a:tblGrid>
                <a:gridCol w="762000"/>
                <a:gridCol w="1123765"/>
                <a:gridCol w="1504829"/>
                <a:gridCol w="1892606"/>
                <a:gridCol w="1971040"/>
                <a:gridCol w="1869440"/>
              </a:tblGrid>
              <a:tr h="82210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lvl="0" indent="0" algn="l" rtl="0">
                        <a:spcBef>
                          <a:spcPts val="0"/>
                        </a:spcBef>
                        <a:spcAft>
                          <a:spcPts val="0"/>
                        </a:spcAft>
                        <a:buClr>
                          <a:schemeClr val="dk1"/>
                        </a:buClr>
                        <a:buFont typeface="Arial" panose="020B06040202020202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5242570">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2011</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Soltan</a:t>
                      </a:r>
                      <a:r>
                        <a:rPr lang="en-US" sz="1800" dirty="0" smtClean="0">
                          <a:latin typeface="Times New Roman" panose="02020603050405020304" pitchFamily="18" charset="0"/>
                          <a:cs typeface="Times New Roman" panose="02020603050405020304" pitchFamily="18" charset="0"/>
                          <a:sym typeface="Times New Roman" panose="02020603050405020304"/>
                        </a:rPr>
                        <a:t> </a:t>
                      </a:r>
                      <a:r>
                        <a:rPr lang="en-US" sz="1800" dirty="0">
                          <a:latin typeface="Times New Roman" panose="02020603050405020304" pitchFamily="18" charset="0"/>
                          <a:cs typeface="Times New Roman" panose="02020603050405020304" pitchFamily="18" charset="0"/>
                          <a:sym typeface="Times New Roman" panose="02020603050405020304"/>
                        </a:rPr>
                        <a:t>Alharbi1,  Jens Weber-</a:t>
                      </a:r>
                      <a:r>
                        <a:rPr lang="en-US" sz="1800" dirty="0" err="1">
                          <a:latin typeface="Times New Roman" panose="02020603050405020304" pitchFamily="18" charset="0"/>
                          <a:cs typeface="Times New Roman" panose="02020603050405020304" pitchFamily="18" charset="0"/>
                          <a:sym typeface="Times New Roman" panose="02020603050405020304"/>
                        </a:rPr>
                        <a:t>Jahnke</a:t>
                      </a:r>
                      <a:r>
                        <a:rPr lang="en-US" sz="1800" dirty="0" smtClean="0">
                          <a:latin typeface="Times New Roman" panose="02020603050405020304" pitchFamily="18" charset="0"/>
                          <a:cs typeface="Times New Roman" panose="02020603050405020304" pitchFamily="18" charset="0"/>
                          <a:sym typeface="Times New Roman" panose="02020603050405020304"/>
                        </a:rPr>
                        <a:t>,</a:t>
                      </a:r>
                    </a:p>
                    <a:p>
                      <a:pPr marL="0" marR="0" lvl="0" indent="0" algn="l" rtl="0">
                        <a:spcBef>
                          <a:spcPts val="0"/>
                        </a:spcBef>
                        <a:spcAft>
                          <a:spcPts val="0"/>
                        </a:spcAft>
                        <a:buNone/>
                      </a:pPr>
                      <a:r>
                        <a:rPr lang="en-US" sz="1800" dirty="0" err="1" smtClean="0">
                          <a:latin typeface="Times New Roman" panose="02020603050405020304" pitchFamily="18" charset="0"/>
                          <a:cs typeface="Times New Roman" panose="02020603050405020304" pitchFamily="18" charset="0"/>
                          <a:sym typeface="Times New Roman" panose="02020603050405020304"/>
                        </a:rPr>
                        <a:t>Issa</a:t>
                      </a:r>
                      <a:r>
                        <a:rPr lang="en-US" sz="1800" dirty="0" smtClean="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TraoreSoltan</a:t>
                      </a:r>
                      <a:r>
                        <a:rPr lang="en-US" sz="1800" dirty="0">
                          <a:latin typeface="Times New Roman" panose="02020603050405020304" pitchFamily="18" charset="0"/>
                          <a:cs typeface="Times New Roman" panose="02020603050405020304" pitchFamily="18" charset="0"/>
                          <a:sym typeface="Times New Roman" panose="02020603050405020304"/>
                        </a:rPr>
                        <a:t> </a:t>
                      </a:r>
                      <a:r>
                        <a:rPr lang="en-US" sz="1800" dirty="0" err="1">
                          <a:latin typeface="Times New Roman" panose="02020603050405020304" pitchFamily="18" charset="0"/>
                          <a:cs typeface="Times New Roman" panose="02020603050405020304" pitchFamily="18" charset="0"/>
                          <a:sym typeface="Times New Roman" panose="02020603050405020304"/>
                        </a:rPr>
                        <a:t>Alharbi</a:t>
                      </a:r>
                      <a:endParaRPr sz="1800" dirty="0">
                        <a:latin typeface="Times New Roman" panose="02020603050405020304" pitchFamily="18" charset="0"/>
                        <a:cs typeface="Times New Roman" panose="02020603050405020304" pitchFamily="18" charset="0"/>
                        <a:sym typeface="Times New Roman" panose="02020603050405020304"/>
                      </a:endParaRPr>
                    </a:p>
                  </a:txBody>
                  <a:tcPr marL="68588" marR="68588" marT="45725" marB="45725"/>
                </a:tc>
                <a:tc>
                  <a:txBody>
                    <a:bodyPr/>
                    <a:lstStyle/>
                    <a:p>
                      <a:pPr marL="0" lvl="0" indent="0" algn="l" rtl="0">
                        <a:lnSpc>
                          <a:spcPct val="120000"/>
                        </a:lnSpc>
                        <a:spcBef>
                          <a:spcPts val="0"/>
                        </a:spcBef>
                        <a:spcAft>
                          <a:spcPts val="0"/>
                        </a:spcAft>
                        <a:buClr>
                          <a:schemeClr val="dk1"/>
                        </a:buClr>
                        <a:buSzPts val="1100"/>
                        <a:buFont typeface="Arial" panose="020B0604020202020204"/>
                        <a:buNone/>
                      </a:pPr>
                      <a:r>
                        <a:rPr lang="en-US" sz="1800" b="1" dirty="0">
                          <a:latin typeface="Times New Roman" panose="02020603050405020304" pitchFamily="18" charset="0"/>
                          <a:cs typeface="Times New Roman" panose="02020603050405020304" pitchFamily="18" charset="0"/>
                          <a:sym typeface="Times New Roman" panose="02020603050405020304"/>
                        </a:rPr>
                        <a:t>The Proactive and Reactive Digital Forensics Investigation </a:t>
                      </a:r>
                      <a:r>
                        <a:rPr lang="en-US" sz="1800" b="1" dirty="0" smtClean="0">
                          <a:latin typeface="Times New Roman" panose="02020603050405020304" pitchFamily="18" charset="0"/>
                          <a:cs typeface="Times New Roman" panose="02020603050405020304" pitchFamily="18" charset="0"/>
                          <a:sym typeface="Times New Roman" panose="02020603050405020304"/>
                        </a:rPr>
                        <a:t>Process</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spcBef>
                          <a:spcPts val="0"/>
                        </a:spcBef>
                        <a:spcAft>
                          <a:spcPts val="0"/>
                        </a:spcAft>
                        <a:buNone/>
                      </a:pPr>
                      <a:r>
                        <a:rPr lang="en-US" sz="1800" i="1" dirty="0">
                          <a:latin typeface="Times New Roman" pitchFamily="18" charset="0"/>
                          <a:cs typeface="Times New Roman" pitchFamily="18" charset="0"/>
                          <a:sym typeface="Times New Roman" panose="02020603050405020304"/>
                        </a:rPr>
                        <a:t>Journal </a:t>
                      </a:r>
                      <a:r>
                        <a:rPr lang="en-US" sz="1800" i="1" dirty="0" smtClean="0">
                          <a:latin typeface="Times New Roman" pitchFamily="18" charset="0"/>
                          <a:cs typeface="Times New Roman" pitchFamily="18" charset="0"/>
                          <a:sym typeface="Times New Roman" panose="02020603050405020304"/>
                        </a:rPr>
                        <a:t>name : Journal </a:t>
                      </a:r>
                      <a:r>
                        <a:rPr lang="en-US" sz="1800" i="1" dirty="0">
                          <a:latin typeface="Times New Roman" pitchFamily="18" charset="0"/>
                          <a:cs typeface="Times New Roman" pitchFamily="18" charset="0"/>
                          <a:sym typeface="Times New Roman" panose="02020603050405020304"/>
                        </a:rPr>
                        <a:t>of Security and Its Application</a:t>
                      </a:r>
                      <a:endParaRPr sz="1800" i="1" dirty="0">
                        <a:latin typeface="Times New Roman" pitchFamily="18" charset="0"/>
                        <a:cs typeface="Times New Roman" pitchFamily="18" charset="0"/>
                        <a:sym typeface="Times New Roman" panose="02020603050405020304"/>
                      </a:endParaRPr>
                    </a:p>
                    <a:p>
                      <a:pPr marL="0" lvl="0" indent="0" algn="l" rtl="0">
                        <a:spcBef>
                          <a:spcPts val="0"/>
                        </a:spcBef>
                        <a:spcAft>
                          <a:spcPts val="0"/>
                        </a:spcAft>
                        <a:buNone/>
                      </a:pPr>
                      <a:r>
                        <a:rPr lang="en-US" sz="1800" i="1" dirty="0">
                          <a:latin typeface="Times New Roman" pitchFamily="18" charset="0"/>
                          <a:cs typeface="Times New Roman" pitchFamily="18" charset="0"/>
                          <a:sym typeface="Times New Roman" panose="02020603050405020304"/>
                        </a:rPr>
                        <a:t>Volume: 5</a:t>
                      </a:r>
                      <a:endParaRPr sz="1800" i="1" dirty="0">
                        <a:latin typeface="Times New Roman" pitchFamily="18" charset="0"/>
                        <a:cs typeface="Times New Roman"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800" i="1" dirty="0">
                          <a:latin typeface="Times New Roman" pitchFamily="18" charset="0"/>
                          <a:cs typeface="Times New Roman" pitchFamily="18" charset="0"/>
                          <a:sym typeface="Times New Roman" panose="02020603050405020304"/>
                        </a:rPr>
                        <a:t>Issue date: O</a:t>
                      </a:r>
                      <a:r>
                        <a:rPr lang="en-US" sz="1800" i="1" dirty="0" smtClean="0">
                          <a:latin typeface="Times New Roman" pitchFamily="18" charset="0"/>
                          <a:cs typeface="Times New Roman" pitchFamily="18" charset="0"/>
                          <a:sym typeface="Times New Roman" panose="02020603050405020304"/>
                        </a:rPr>
                        <a:t>ctober </a:t>
                      </a:r>
                      <a:r>
                        <a:rPr lang="en-US" sz="1800" i="1" dirty="0">
                          <a:latin typeface="Times New Roman" pitchFamily="18" charset="0"/>
                          <a:cs typeface="Times New Roman" pitchFamily="18" charset="0"/>
                          <a:sym typeface="Times New Roman" panose="02020603050405020304"/>
                        </a:rPr>
                        <a:t>2011</a:t>
                      </a:r>
                      <a:endParaRPr sz="1800" i="1" dirty="0">
                        <a:latin typeface="Times New Roman" pitchFamily="18" charset="0"/>
                        <a:cs typeface="Times New Roman" pitchFamily="18" charset="0"/>
                        <a:sym typeface="Times New Roman" panose="02020603050405020304"/>
                      </a:endParaRPr>
                    </a:p>
                    <a:p>
                      <a:pPr marL="0" marR="0" lvl="0" indent="0" algn="l" rtl="0">
                        <a:spcBef>
                          <a:spcPts val="0"/>
                        </a:spcBef>
                        <a:spcAft>
                          <a:spcPts val="0"/>
                        </a:spcAft>
                        <a:buNone/>
                      </a:pPr>
                      <a:endParaRPr dirty="0">
                        <a:sym typeface="Times New Roman" panose="02020603050405020304"/>
                      </a:endParaRPr>
                    </a:p>
                  </a:txBody>
                  <a:tcPr marL="68588" marR="68588" marT="45725" marB="45725"/>
                </a:tc>
                <a:tc>
                  <a:txBody>
                    <a:bodyPr/>
                    <a:lstStyle/>
                    <a:p>
                      <a:pPr marL="0" lvl="0" indent="0" algn="l" rtl="0">
                        <a:lnSpc>
                          <a:spcPct val="91000"/>
                        </a:lnSpc>
                        <a:spcBef>
                          <a:spcPts val="0"/>
                        </a:spcBef>
                        <a:spcAft>
                          <a:spcPts val="0"/>
                        </a:spcAft>
                        <a:buSzPts val="1100"/>
                        <a:buNone/>
                      </a:pPr>
                      <a:r>
                        <a:rPr lang="en-US" sz="1800" dirty="0" smtClean="0">
                          <a:latin typeface="Times New Roman" panose="02020603050405020304" pitchFamily="18" charset="0"/>
                          <a:cs typeface="Times New Roman" panose="02020603050405020304" pitchFamily="18" charset="0"/>
                          <a:sym typeface="Times New Roman" panose="02020603050405020304"/>
                        </a:rPr>
                        <a:t>Captures more accurate and trustworthy evidence while a real incident is occurring . Gives solid leads so that the responsive component can happen . Reduce the amount of resources required for an investigation to save time and money.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endParaRPr sz="1800"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It is a functional process compared to the high-level multi-component process</a:t>
                      </a:r>
                      <a:r>
                        <a:rPr lang="en-US" sz="1800" dirty="0" smtClean="0">
                          <a:latin typeface="Times New Roman" panose="02020603050405020304" pitchFamily="18" charset="0"/>
                          <a:cs typeface="Times New Roman" panose="02020603050405020304" pitchFamily="18" charset="0"/>
                          <a:sym typeface="Times New Roman" panose="02020603050405020304"/>
                        </a:rPr>
                        <a:t>. Gives solid leads so that the responsive component can happen </a:t>
                      </a:r>
                    </a:p>
                    <a:p>
                      <a:pPr marL="0" lvl="0" indent="0" algn="l" rtl="0">
                        <a:lnSpc>
                          <a:spcPct val="91000"/>
                        </a:lnSpc>
                        <a:spcBef>
                          <a:spcPts val="0"/>
                        </a:spcBef>
                        <a:spcAft>
                          <a:spcPts val="0"/>
                        </a:spcAft>
                        <a:buClr>
                          <a:schemeClr val="dk1"/>
                        </a:buClr>
                        <a:buSzPts val="1100"/>
                        <a:buFont typeface="Arial" panose="020B0604020202020204"/>
                        <a:buNone/>
                      </a:pP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spcBef>
                          <a:spcPts val="0"/>
                        </a:spcBef>
                        <a:spcAft>
                          <a:spcPts val="0"/>
                        </a:spcAft>
                        <a:buClr>
                          <a:schemeClr val="dk1"/>
                        </a:buClr>
                        <a:buFont typeface="Arial" panose="020B0604020202020204"/>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DEMERITS:</a:t>
                      </a:r>
                      <a:endParaRPr sz="3300" dirty="0">
                        <a:latin typeface="Arial" panose="020B0604020202020204"/>
                        <a:ea typeface="Arial" panose="020B0604020202020204"/>
                        <a:cs typeface="Arial" panose="020B0604020202020204"/>
                        <a:sym typeface="Arial" panose="020B0604020202020204"/>
                      </a:endParaRPr>
                    </a:p>
                    <a:p>
                      <a:pPr marL="0" lvl="0" indent="0" algn="l" rtl="0">
                        <a:lnSpc>
                          <a:spcPct val="91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Not yet fully implemented and may be adapted to implementation requirements</a:t>
                      </a:r>
                      <a:r>
                        <a:rPr lang="en-US" sz="1800" dirty="0" smtClean="0">
                          <a:latin typeface="Times New Roman" panose="02020603050405020304" pitchFamily="18" charset="0"/>
                          <a:cs typeface="Times New Roman" panose="02020603050405020304" pitchFamily="18" charset="0"/>
                          <a:sym typeface="Times New Roman" panose="02020603050405020304"/>
                        </a:rPr>
                        <a:t>.</a:t>
                      </a: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lvl="0" indent="0" algn="l" rtl="0">
                        <a:lnSpc>
                          <a:spcPct val="100000"/>
                        </a:lnSpc>
                        <a:spcBef>
                          <a:spcPts val="0"/>
                        </a:spcBef>
                        <a:spcAft>
                          <a:spcPts val="0"/>
                        </a:spcAft>
                        <a:buClr>
                          <a:schemeClr val="dk1"/>
                        </a:buClr>
                        <a:buSzPts val="1100"/>
                        <a:buFont typeface="Arial" panose="020B0604020202020204"/>
                        <a:buNone/>
                      </a:pPr>
                      <a:r>
                        <a:rPr lang="en-US" sz="1800" dirty="0" smtClean="0">
                          <a:latin typeface="Times New Roman" panose="02020603050405020304" pitchFamily="18" charset="0"/>
                          <a:cs typeface="Times New Roman" panose="02020603050405020304" pitchFamily="18" charset="0"/>
                          <a:sym typeface="Times New Roman" panose="02020603050405020304"/>
                        </a:rPr>
                        <a:t>The  </a:t>
                      </a:r>
                      <a:r>
                        <a:rPr lang="en-US" sz="1800" dirty="0">
                          <a:latin typeface="Times New Roman" panose="02020603050405020304" pitchFamily="18" charset="0"/>
                          <a:cs typeface="Times New Roman" panose="02020603050405020304" pitchFamily="18" charset="0"/>
                          <a:sym typeface="Times New Roman" panose="02020603050405020304"/>
                        </a:rPr>
                        <a:t>proposed  process  will  be used  to  develop  and implement  </a:t>
                      </a:r>
                      <a:r>
                        <a:rPr lang="en-US" sz="1800" dirty="0" smtClean="0">
                          <a:latin typeface="Times New Roman" panose="02020603050405020304" pitchFamily="18" charset="0"/>
                          <a:cs typeface="Times New Roman" panose="02020603050405020304" pitchFamily="18" charset="0"/>
                          <a:sym typeface="Times New Roman" panose="02020603050405020304"/>
                        </a:rPr>
                        <a:t>the</a:t>
                      </a:r>
                      <a:r>
                        <a:rPr lang="en-US" sz="1800" baseline="0" dirty="0">
                          <a:latin typeface="Times New Roman" panose="02020603050405020304" pitchFamily="18" charset="0"/>
                          <a:cs typeface="Times New Roman" panose="02020603050405020304" pitchFamily="18" charset="0"/>
                          <a:sym typeface="Times New Roman" panose="02020603050405020304"/>
                        </a:rPr>
                        <a:t> </a:t>
                      </a:r>
                      <a:r>
                        <a:rPr lang="en-US" sz="1800" dirty="0" smtClean="0">
                          <a:latin typeface="Times New Roman" panose="02020603050405020304" pitchFamily="18" charset="0"/>
                          <a:cs typeface="Times New Roman" panose="02020603050405020304" pitchFamily="18" charset="0"/>
                          <a:sym typeface="Arial" panose="020B0604020202020204"/>
                        </a:rPr>
                        <a:t>proactive </a:t>
                      </a:r>
                      <a:r>
                        <a:rPr lang="en-US" sz="1800" dirty="0">
                          <a:latin typeface="Times New Roman" panose="02020603050405020304" pitchFamily="18" charset="0"/>
                          <a:cs typeface="Times New Roman" panose="02020603050405020304" pitchFamily="18" charset="0"/>
                          <a:sym typeface="Arial" panose="020B0604020202020204"/>
                        </a:rPr>
                        <a:t>and reactive systems using domain-specific modeling language and automated code</a:t>
                      </a:r>
                      <a:endParaRPr sz="1800" dirty="0">
                        <a:latin typeface="Times New Roman" panose="02020603050405020304" pitchFamily="18" charset="0"/>
                        <a:cs typeface="Times New Roman" panose="02020603050405020304" pitchFamily="18" charset="0"/>
                        <a:sym typeface="Arial" panose="020B0604020202020204"/>
                      </a:endParaRPr>
                    </a:p>
                    <a:p>
                      <a:pPr marL="0" lvl="0" indent="0" algn="l" rtl="0">
                        <a:lnSpc>
                          <a:spcPct val="100000"/>
                        </a:lnSpc>
                        <a:spcBef>
                          <a:spcPts val="0"/>
                        </a:spcBef>
                        <a:spcAft>
                          <a:spcPts val="0"/>
                        </a:spcAft>
                        <a:buClr>
                          <a:schemeClr val="dk1"/>
                        </a:buClr>
                        <a:buSzPts val="1100"/>
                        <a:buFont typeface="Arial" panose="020B0604020202020204"/>
                        <a:buNone/>
                      </a:pPr>
                      <a:r>
                        <a:rPr lang="en-US" sz="1800" dirty="0">
                          <a:latin typeface="Times New Roman" panose="02020603050405020304" pitchFamily="18" charset="0"/>
                          <a:cs typeface="Times New Roman" panose="02020603050405020304" pitchFamily="18" charset="0"/>
                          <a:sym typeface="Times New Roman" panose="02020603050405020304"/>
                        </a:rPr>
                        <a:t>generation. This new method will help in creating the skeleton of the new digital investigation</a:t>
                      </a:r>
                      <a:endParaRPr sz="1800" dirty="0">
                        <a:latin typeface="Times New Roman" panose="02020603050405020304" pitchFamily="18" charset="0"/>
                        <a:cs typeface="Times New Roman" panose="02020603050405020304" pitchFamily="18" charset="0"/>
                        <a:sym typeface="Times New Roman" panose="02020603050405020304"/>
                      </a:endParaRPr>
                    </a:p>
                    <a:p>
                      <a:pPr marL="0" lvl="0" indent="0" algn="l" rtl="0">
                        <a:lnSpc>
                          <a:spcPct val="100000"/>
                        </a:lnSpc>
                        <a:spcBef>
                          <a:spcPts val="0"/>
                        </a:spcBef>
                        <a:spcAft>
                          <a:spcPts val="0"/>
                        </a:spcAft>
                        <a:buSzPts val="1100"/>
                        <a:buNone/>
                      </a:pPr>
                      <a:r>
                        <a:rPr lang="en-US" sz="1800" dirty="0">
                          <a:latin typeface="Times New Roman" panose="02020603050405020304" pitchFamily="18" charset="0"/>
                          <a:cs typeface="Times New Roman" panose="02020603050405020304" pitchFamily="18" charset="0"/>
                          <a:sym typeface="Times New Roman" panose="02020603050405020304"/>
                        </a:rPr>
                        <a:t>tools and </a:t>
                      </a:r>
                      <a:r>
                        <a:rPr lang="en-US" sz="1800" dirty="0" smtClean="0">
                          <a:latin typeface="Times New Roman" panose="02020603050405020304" pitchFamily="18" charset="0"/>
                          <a:cs typeface="Times New Roman" panose="02020603050405020304" pitchFamily="18" charset="0"/>
                          <a:sym typeface="Times New Roman" panose="02020603050405020304"/>
                        </a:rPr>
                        <a:t>techniques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pPr/>
              <a:t>12</a:t>
            </a:fld>
            <a:endParaRPr lang="en-IN"/>
          </a:p>
        </p:txBody>
      </p:sp>
      <p:graphicFrame>
        <p:nvGraphicFramePr>
          <p:cNvPr id="4" name="Google Shape;227;p9"/>
          <p:cNvGraphicFramePr/>
          <p:nvPr>
            <p:extLst>
              <p:ext uri="{D42A27DB-BD31-4B8C-83A1-F6EECF244321}">
                <p14:modId xmlns:p14="http://schemas.microsoft.com/office/powerpoint/2010/main" val="1445672168"/>
              </p:ext>
            </p:extLst>
          </p:nvPr>
        </p:nvGraphicFramePr>
        <p:xfrm>
          <a:off x="0" y="274320"/>
          <a:ext cx="9083040" cy="6407781"/>
        </p:xfrm>
        <a:graphic>
          <a:graphicData uri="http://schemas.openxmlformats.org/drawingml/2006/table">
            <a:tbl>
              <a:tblPr firstRow="1" bandRow="1">
                <a:noFill/>
              </a:tblPr>
              <a:tblGrid>
                <a:gridCol w="782320"/>
                <a:gridCol w="1158240"/>
                <a:gridCol w="1412240"/>
                <a:gridCol w="1930400"/>
                <a:gridCol w="2011680"/>
                <a:gridCol w="1788160"/>
              </a:tblGrid>
              <a:tr h="829931">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962832">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2009</a:t>
                      </a: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Heum</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Park, </a:t>
                      </a:r>
                    </a:p>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SunHo</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Cho, </a:t>
                      </a:r>
                    </a:p>
                    <a:p>
                      <a:pPr marL="0" marR="0" lvl="0" indent="0" algn="l" rtl="0">
                        <a:spcBef>
                          <a:spcPts val="0"/>
                        </a:spcBef>
                        <a:spcAft>
                          <a:spcPts val="0"/>
                        </a:spcAft>
                        <a:buNone/>
                      </a:pP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Hyuk-Chul</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Kwon</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Forensics Ontology for Cyber Criminal Investigation</a:t>
                      </a: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Issue </a:t>
                      </a: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date: January 2009</a:t>
                      </a:r>
                    </a:p>
                    <a:p>
                      <a:pPr marL="0" marR="0" lvl="0" indent="0" algn="l" rtl="0">
                        <a:spcBef>
                          <a:spcPts val="0"/>
                        </a:spcBef>
                        <a:spcAft>
                          <a:spcPts val="0"/>
                        </a:spcAft>
                        <a:buNone/>
                      </a:pPr>
                      <a:endParaRPr sz="1800" b="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5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According to the categories of cybercrime, laws, evidence, and criminal information, we created a cyber forensics domain ontology for criminal investigation in cyberspace. This concept can be used for data extraction cybercrime cases as well as the investigation of cybercrime cases. As a result, we took into account how cybercrime is classified, how evidence is gathered online, and how laws are applied to cybercrime.</a:t>
                      </a:r>
                      <a:endParaRPr lang="en-US" sz="15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1" dirty="0">
                          <a:latin typeface="Times New Roman" panose="02020603050405020304"/>
                          <a:ea typeface="Times New Roman" panose="02020603050405020304"/>
                          <a:cs typeface="Times New Roman" panose="02020603050405020304"/>
                          <a:sym typeface="Times New Roman" panose="02020603050405020304"/>
                        </a:rPr>
                        <a:t>MERITS</a:t>
                      </a:r>
                      <a:r>
                        <a:rPr lang="en-US" sz="17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This concept can be used for data extraction as well as the investigation of cybercrime cases.</a:t>
                      </a:r>
                      <a:endParaRPr lang="en-US" sz="17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can be used to convict criminals, it is cost effective, it is tamper proof, and it is admissible in court.</a:t>
                      </a:r>
                      <a:endParaRPr sz="17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1" dirty="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is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time consuming, </a:t>
                      </a:r>
                      <a:endPar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requires special training, and it can be expensive. </a:t>
                      </a:r>
                      <a:endParaRPr sz="1700" b="1"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future, we will extend the cyber forensics </a:t>
                      </a: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ontology to make it fully applicable to general purposes. Also we will study automatic </a:t>
                      </a: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concept mapping among ontology and refine the ontology for generalizing</a:t>
                      </a:r>
                    </a:p>
                    <a:p>
                      <a:pPr marL="0" marR="0" lvl="0" indent="0" algn="l" rtl="0">
                        <a:spcBef>
                          <a:spcPts val="0"/>
                        </a:spcBef>
                        <a:spcAft>
                          <a:spcPts val="0"/>
                        </a:spcAft>
                        <a:buNone/>
                      </a:pPr>
                      <a:endParaRPr sz="17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385910"/>
            <a:ext cx="7886700" cy="530258"/>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9985F6D-C615-D78B-6019-8D3BBB5A2B93}"/>
              </a:ext>
            </a:extLst>
          </p:cNvPr>
          <p:cNvSpPr>
            <a:spLocks noGrp="1"/>
          </p:cNvSpPr>
          <p:nvPr>
            <p:ph type="sldNum" sz="quarter" idx="12"/>
          </p:nvPr>
        </p:nvSpPr>
        <p:spPr/>
        <p:txBody>
          <a:bodyPr/>
          <a:lstStyle/>
          <a:p>
            <a:fld id="{9D3FF152-60F5-4862-82F9-1190556AA56F}" type="slidenum">
              <a:rPr lang="en-IN" smtClean="0"/>
              <a:pPr/>
              <a:t>13</a:t>
            </a:fld>
            <a:endParaRPr lang="en-IN"/>
          </a:p>
        </p:txBody>
      </p:sp>
      <p:sp>
        <p:nvSpPr>
          <p:cNvPr id="5" name="Text Placeholder 2"/>
          <p:cNvSpPr txBox="1">
            <a:spLocks/>
          </p:cNvSpPr>
          <p:nvPr/>
        </p:nvSpPr>
        <p:spPr>
          <a:xfrm>
            <a:off x="152929" y="1231371"/>
            <a:ext cx="8782727" cy="4799315"/>
          </a:xfrm>
          <a:prstGeom prst="rect">
            <a:avLst/>
          </a:prstGeom>
        </p:spPr>
        <p:txBody>
          <a:bodyPr vert="horz" lIns="91440" tIns="45720" rIns="91440" bIns="45720" rtlCol="0">
            <a:normAutofit fontScale="92500"/>
          </a:bodyPr>
          <a:lstStyle/>
          <a:p>
            <a:pPr marL="228600" marR="0" lvl="0" indent="-228600" algn="just" defTabSz="914400" rtl="0" eaLnBrk="1" fontAlgn="auto" latinLnBrk="0" hangingPunct="1">
              <a:lnSpc>
                <a:spcPct val="16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increase in crime rate, the fear of crime among the general public, the insufficiency of expertise in the police service to conduct investigations,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gathering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evidence, incriminate suspects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are the </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problems that people are facing in their day to day life. </a:t>
            </a:r>
          </a:p>
          <a:p>
            <a:pPr marL="228600" marR="0" lvl="0" indent="-228600" algn="just" defTabSz="914400" rtl="0" eaLnBrk="1" fontAlgn="auto" latinLnBrk="0" hangingPunct="1">
              <a:lnSpc>
                <a:spcPct val="16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difficulty for the general public in approaching directly each time for giving complaints and data security issues arising with the case details given by the public and data collected by the forensic department.</a:t>
            </a:r>
          </a:p>
          <a:p>
            <a:pPr marL="228600" marR="0" lvl="0" indent="-228600" algn="just" defTabSz="914400" rtl="0" eaLnBrk="1" fontAlgn="auto" latinLnBrk="0" hangingPunct="1">
              <a:lnSpc>
                <a:spcPct val="16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is important to make it easy for the public to raise complaints against these crime.</a:t>
            </a:r>
          </a:p>
          <a:p>
            <a:pPr marL="123190" marR="0" lvl="0" indent="0" algn="just" defTabSz="914400" rtl="0" eaLnBrk="1" fontAlgn="auto" latinLnBrk="0" hangingPunct="1">
              <a:lnSpc>
                <a:spcPct val="16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258588"/>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DB30AD6-C0F0-3ECE-0069-7C5248013755}"/>
              </a:ext>
            </a:extLst>
          </p:cNvPr>
          <p:cNvSpPr>
            <a:spLocks noGrp="1"/>
          </p:cNvSpPr>
          <p:nvPr>
            <p:ph type="sldNum" sz="quarter" idx="12"/>
          </p:nvPr>
        </p:nvSpPr>
        <p:spPr/>
        <p:txBody>
          <a:bodyPr/>
          <a:lstStyle/>
          <a:p>
            <a:fld id="{9D3FF152-60F5-4862-82F9-1190556AA56F}" type="slidenum">
              <a:rPr lang="en-IN" smtClean="0"/>
              <a:pPr/>
              <a:t>14</a:t>
            </a:fld>
            <a:endParaRPr lang="en-IN"/>
          </a:p>
        </p:txBody>
      </p:sp>
      <p:sp>
        <p:nvSpPr>
          <p:cNvPr id="5" name="Google Shape;259;p15"/>
          <p:cNvSpPr txBox="1">
            <a:spLocks/>
          </p:cNvSpPr>
          <p:nvPr/>
        </p:nvSpPr>
        <p:spPr>
          <a:xfrm>
            <a:off x="87086" y="892629"/>
            <a:ext cx="8860971" cy="5867400"/>
          </a:xfrm>
          <a:prstGeom prst="rect">
            <a:avLst/>
          </a:prstGeom>
          <a:noFill/>
          <a:ln>
            <a:noFill/>
          </a:ln>
        </p:spPr>
        <p:txBody>
          <a:bodyPr spcFirstLastPara="1" vert="horz" wrap="square" lIns="91425" tIns="45700" rIns="91425" bIns="45700" rtlCol="0" anchor="ctr" anchorCtr="0">
            <a:noAutofit/>
          </a:bodyPr>
          <a:lstStyle/>
          <a:p>
            <a:pPr marL="306070" indent="-306070" algn="just" defTabSz="914400">
              <a:lnSpc>
                <a:spcPct val="110000"/>
              </a:lnSpc>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our system, we make use of AES Algorithm and blowfish Algorithm which enhances the security of the information as well as make it difficult to decrypt. The system is a hybrid model making use of two encrypting algorithms.</a:t>
            </a:r>
          </a:p>
          <a:p>
            <a:pPr marL="306070" lvl="0" indent="-306070" algn="just" defTabSz="914400">
              <a:lnSpc>
                <a:spcPct val="110000"/>
              </a:lnSpc>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 contains steps to investigate or collect the data. It is defined as the processes and tools used in investigations and gathering evidence. Some of the instruction will be provided as a default such as category wise. Data will be analyzed to optimize the process. From the report, analysis process provide the decision making solution</a:t>
            </a:r>
          </a:p>
          <a:p>
            <a:pPr marL="306070" lvl="0" indent="-306070" algn="just" defTabSz="914400">
              <a:lnSpc>
                <a:spcPct val="110000"/>
              </a:lnSpc>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 analyzing the investigation report, process will be optimized to reduce the investigation process.</a:t>
            </a:r>
          </a:p>
          <a:p>
            <a:pPr lvl="0" algn="just" defTabSz="914400">
              <a:lnSpc>
                <a:spcPct val="90000"/>
              </a:lnSpc>
              <a:spcBef>
                <a:spcPts val="935"/>
              </a:spcBef>
              <a:buSzPct val="92000"/>
              <a:defRPr/>
            </a:pPr>
            <a:r>
              <a:rPr lang="en-US" b="1" dirty="0">
                <a:latin typeface="Times New Roman" panose="02020603050405020304"/>
                <a:ea typeface="Times New Roman" panose="02020603050405020304"/>
                <a:cs typeface="Times New Roman" panose="02020603050405020304"/>
                <a:sym typeface="Times New Roman" panose="02020603050405020304"/>
              </a:rPr>
              <a:t>ADVANTAGES</a:t>
            </a:r>
          </a:p>
          <a:p>
            <a:pPr marL="306070" lvl="0" indent="-306070" algn="just" defTabSz="914400">
              <a:lnSpc>
                <a:spcPct val="90000"/>
              </a:lnSpc>
              <a:spcBef>
                <a:spcPts val="935"/>
              </a:spcBef>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Two different algorithms (</a:t>
            </a:r>
            <a:r>
              <a:rPr lang="en-US"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i.e</a:t>
            </a: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AES Algorithm and Blowfish algorithm can be used for efficient data functionality when compared to disclosure framework technology.</a:t>
            </a:r>
          </a:p>
          <a:p>
            <a:pPr marL="306070" lvl="0" indent="-306070" algn="just" defTabSz="914400">
              <a:lnSpc>
                <a:spcPct val="90000"/>
              </a:lnSpc>
              <a:spcBef>
                <a:spcPts val="935"/>
              </a:spcBef>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AES algorithm can be used for storing large amount of information and provides enhanced data security.</a:t>
            </a:r>
          </a:p>
          <a:p>
            <a:pPr marL="306070" lvl="0" indent="-306070" algn="just" defTabSz="914400">
              <a:lnSpc>
                <a:spcPct val="90000"/>
              </a:lnSpc>
              <a:spcBef>
                <a:spcPts val="935"/>
              </a:spcBef>
              <a:buSzPct val="92000"/>
              <a:buFont typeface="Arial" panose="020B0604020202020204" pitchFamily="34" charset="0"/>
              <a:buChar char="◼"/>
              <a:defRPr/>
            </a:pPr>
            <a:r>
              <a:rPr lang="en-US"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Blowfish is a symmetric key encryption technique designed as an alternative to the DES encryption algorithm </a:t>
            </a:r>
          </a:p>
          <a:p>
            <a:pPr algn="just" defTabSz="914400">
              <a:lnSpc>
                <a:spcPct val="110000"/>
              </a:lnSpc>
              <a:buSzPct val="92000"/>
              <a:defRPr/>
            </a:pPr>
            <a:endParaRPr kumimoji="0" lang="en-US" sz="1600" b="0" i="0" u="none" strike="noStrike" kern="1200" cap="none" spc="0" normalizeH="0" baseline="0" noProof="0" dirty="0">
              <a:ln>
                <a:noFill/>
              </a:ln>
              <a:solidFill>
                <a:schemeClr val="dk1"/>
              </a:solidFill>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8533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477073" y="450252"/>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SOFTWARE / HARDWARE REQUIREMENTS</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2894247B-9CF2-A38D-3B41-D90F4E4CF4C0}"/>
              </a:ext>
            </a:extLst>
          </p:cNvPr>
          <p:cNvSpPr>
            <a:spLocks noGrp="1"/>
          </p:cNvSpPr>
          <p:nvPr>
            <p:ph type="sldNum" sz="quarter" idx="12"/>
          </p:nvPr>
        </p:nvSpPr>
        <p:spPr/>
        <p:txBody>
          <a:bodyPr/>
          <a:lstStyle/>
          <a:p>
            <a:fld id="{9D3FF152-60F5-4862-82F9-1190556AA56F}" type="slidenum">
              <a:rPr lang="en-IN" smtClean="0"/>
              <a:pPr/>
              <a:t>15</a:t>
            </a:fld>
            <a:endParaRPr lang="en-IN"/>
          </a:p>
        </p:txBody>
      </p:sp>
      <p:sp>
        <p:nvSpPr>
          <p:cNvPr id="5" name="Text Placeholder 2"/>
          <p:cNvSpPr txBox="1">
            <a:spLocks/>
          </p:cNvSpPr>
          <p:nvPr/>
        </p:nvSpPr>
        <p:spPr>
          <a:xfrm>
            <a:off x="348343" y="1284514"/>
            <a:ext cx="8610600" cy="4767387"/>
          </a:xfrm>
          <a:prstGeom prst="rect">
            <a:avLst/>
          </a:prstGeom>
        </p:spPr>
        <p:txBody>
          <a:bodyPr vert="horz" lIns="91440" tIns="45720" rIns="91440" bIns="45720" rtlCol="0">
            <a:normAutofit fontScale="25000" lnSpcReduction="20000"/>
          </a:bodyPr>
          <a:lstStyle/>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HARDWARE REQUIREMENTS</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PROCESSOR			: DUAL CORE 2 DUOS</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RAM				: 4 GB DD RAM</a:t>
            </a:r>
          </a:p>
          <a:p>
            <a:pPr lvl="0" algn="just" defTabSz="914400">
              <a:lnSpc>
                <a:spcPct val="120000"/>
              </a:lnSpc>
              <a:spcBef>
                <a:spcPts val="1000"/>
              </a:spcBef>
              <a:spcAft>
                <a:spcPts val="800"/>
              </a:spcAft>
            </a:pPr>
            <a:r>
              <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MONITOR                                       </a:t>
            </a:r>
            <a:r>
              <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7200" dirty="0" smtClean="0">
                <a:latin typeface="Times New Roman" pitchFamily="18" charset="0"/>
                <a:cs typeface="Times New Roman" pitchFamily="18" charset="0"/>
              </a:rPr>
              <a:t>15” COLOR</a:t>
            </a:r>
            <a:endParaRPr kumimoji="0" lang="en-IN" sz="7200" b="0" i="0" u="none" strike="noStrike" kern="1200" cap="none" spc="0" normalizeH="0" baseline="0" noProof="0" dirty="0" smtClean="0">
              <a:ln>
                <a:noFill/>
              </a:ln>
              <a:solidFill>
                <a:schemeClr val="tx1"/>
              </a:solidFill>
              <a:effectLst/>
              <a:uLnTx/>
              <a:uFillTx/>
              <a:latin typeface="Times New Roman" pitchFamily="18" charset="0"/>
              <a:ea typeface="Calibri" panose="020F0502020204030204" pitchFamily="34" charset="0"/>
              <a:cs typeface="Times New Roman"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HARD DISK 			: 40 GB</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1"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SOFTWARE REQUIREMENTS</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FRONT END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:J2EE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(JSP, SERVLET)</a:t>
            </a:r>
            <a:r>
              <a:rPr kumimoji="0" lang="en-US" sz="7200" b="0" i="0" u="none" strike="noStrike" kern="1200" cap="none" spc="0" normalizeH="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JAVASCRIPT</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BACK END		</a:t>
            </a:r>
            <a:r>
              <a:rPr lang="en-US" sz="7200" dirty="0">
                <a:latin typeface="Times New Roman" panose="02020603050405020304" pitchFamily="18" charset="0"/>
                <a:ea typeface="Calibri" panose="020F0502020204030204" pitchFamily="34" charset="0"/>
                <a:cs typeface="Times New Roman" panose="02020603050405020304" pitchFamily="18" charset="0"/>
              </a:rPr>
              <a:t> </a:t>
            </a:r>
            <a:r>
              <a:rPr lang="en-US" sz="7200" dirty="0" smtClean="0">
                <a:latin typeface="Times New Roman" panose="02020603050405020304" pitchFamily="18" charset="0"/>
                <a:ea typeface="Calibri" panose="020F0502020204030204" pitchFamily="34" charset="0"/>
                <a:cs typeface="Times New Roman" panose="02020603050405020304" pitchFamily="18" charset="0"/>
              </a:rPr>
              <a:t>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MY SQL 5.5</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OPERATING SYSTEM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WINDOWS 7</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20000"/>
              </a:lnSpc>
              <a:spcBef>
                <a:spcPts val="1000"/>
              </a:spcBef>
              <a:spcAft>
                <a:spcPts val="800"/>
              </a:spcAft>
              <a:buClrTx/>
              <a:buSzTx/>
              <a:buFont typeface="Arial" panose="020B0604020202020204" pitchFamily="34" charset="0"/>
              <a:buNone/>
              <a:tabLst/>
              <a:defRPr/>
            </a:pPr>
            <a:r>
              <a:rPr kumimoji="0" lang="en-US"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IDE				:  ECLIPSE</a:t>
            </a:r>
            <a:endParaRPr kumimoji="0" lang="en-IN" sz="7200" b="0" i="0" u="none" strike="noStrike" kern="1200" cap="none" spc="0" normalizeH="0" baseline="0" noProof="0" dirty="0" smtClean="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0702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ARCHITECTURE DIAGRAM</a:t>
            </a:r>
            <a:endParaRPr lang="en-IN" sz="36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4A57625-FE0C-C9D0-9B64-51C30486E5E1}"/>
              </a:ext>
            </a:extLst>
          </p:cNvPr>
          <p:cNvSpPr>
            <a:spLocks noGrp="1"/>
          </p:cNvSpPr>
          <p:nvPr>
            <p:ph type="dt" sz="half" idx="10"/>
          </p:nvPr>
        </p:nvSpPr>
        <p:spPr/>
        <p:txBody>
          <a:bodyPr/>
          <a:lstStyle/>
          <a:p>
            <a:fld id="{62C8375E-572C-4231-AFAD-B0A78AF670A8}" type="datetime1">
              <a:rPr lang="en-IN" smtClean="0"/>
              <a:pPr/>
              <a:t>09-04-2023</a:t>
            </a:fld>
            <a:endParaRPr lang="en-IN"/>
          </a:p>
        </p:txBody>
      </p:sp>
      <p:sp>
        <p:nvSpPr>
          <p:cNvPr id="4" name="Slide Number Placeholder 3">
            <a:extLst>
              <a:ext uri="{FF2B5EF4-FFF2-40B4-BE49-F238E27FC236}">
                <a16:creationId xmlns:a16="http://schemas.microsoft.com/office/drawing/2014/main" xmlns="" id="{2C207A7E-3D82-3EF5-FA41-02841985E0D6}"/>
              </a:ext>
            </a:extLst>
          </p:cNvPr>
          <p:cNvSpPr>
            <a:spLocks noGrp="1"/>
          </p:cNvSpPr>
          <p:nvPr>
            <p:ph type="sldNum" sz="quarter" idx="12"/>
          </p:nvPr>
        </p:nvSpPr>
        <p:spPr/>
        <p:txBody>
          <a:bodyPr/>
          <a:lstStyle/>
          <a:p>
            <a:fld id="{9D3FF152-60F5-4862-82F9-1190556AA56F}" type="slidenum">
              <a:rPr lang="en-IN" smtClean="0"/>
              <a:pPr/>
              <a:t>16</a:t>
            </a:fld>
            <a:endParaRPr lang="en-IN"/>
          </a:p>
        </p:txBody>
      </p:sp>
      <p:pic>
        <p:nvPicPr>
          <p:cNvPr id="5" name="Google Shape;326;p27"/>
          <p:cNvPicPr preferRelativeResize="0">
            <a:picLocks/>
          </p:cNvPicPr>
          <p:nvPr/>
        </p:nvPicPr>
        <p:blipFill rotWithShape="1">
          <a:blip r:embed="rId2"/>
          <a:srcRect/>
          <a:stretch>
            <a:fillRect/>
          </a:stretch>
        </p:blipFill>
        <p:spPr>
          <a:xfrm>
            <a:off x="470566" y="1394198"/>
            <a:ext cx="8172691" cy="4710896"/>
          </a:xfrm>
          <a:prstGeom prst="rect">
            <a:avLst/>
          </a:prstGeom>
          <a:noFill/>
          <a:ln>
            <a:noFill/>
          </a:ln>
        </p:spPr>
      </p:pic>
    </p:spTree>
    <p:extLst>
      <p:ext uri="{BB962C8B-B14F-4D97-AF65-F5344CB8AC3E}">
        <p14:creationId xmlns:p14="http://schemas.microsoft.com/office/powerpoint/2010/main" val="326407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ALGORITHM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654629"/>
            <a:ext cx="7886700" cy="4522334"/>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BLOW FISH ALGORITHM: </a:t>
            </a:r>
          </a:p>
          <a:p>
            <a:r>
              <a:rPr lang="en-US" sz="2000" dirty="0" smtClean="0"/>
              <a:t> </a:t>
            </a:r>
            <a:r>
              <a:rPr lang="en-US" sz="2000" dirty="0"/>
              <a:t>Blowfish uses a single encryption key to both encrypt and decrypt data.</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algorithm is implemented at the place where the public complaint through the developed web application. The purpose of implementing this algorithm at this place is to encrypt the data that is given by the public</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AES ALGORITHM:</a:t>
            </a:r>
          </a:p>
          <a:p>
            <a:r>
              <a:rPr lang="en-US" sz="2000" dirty="0" smtClean="0">
                <a:latin typeface="Times New Roman" panose="02020603050405020304" pitchFamily="18" charset="0"/>
                <a:cs typeface="Times New Roman" panose="02020603050405020304" pitchFamily="18" charset="0"/>
              </a:rPr>
              <a:t>The Advanced Encryption Algorithm is a network security algorithm which is highly efficient in 128 bit forms.</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8D22DAB-7094-45B8-85D5-D3661D95DC5B}" type="datetime1">
              <a:rPr lang="en-IN" smtClean="0"/>
              <a:pPr/>
              <a:t>09-04-2023</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pPr/>
              <a:t>17</a:t>
            </a:fld>
            <a:endParaRPr lang="en-IN"/>
          </a:p>
        </p:txBody>
      </p:sp>
    </p:spTree>
    <p:extLst>
      <p:ext uri="{BB962C8B-B14F-4D97-AF65-F5344CB8AC3E}">
        <p14:creationId xmlns:p14="http://schemas.microsoft.com/office/powerpoint/2010/main" val="2263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454495"/>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6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xmlns="" id="{9E8B47BC-0028-77ED-E0AF-805FFDB5AD29}"/>
              </a:ext>
            </a:extLst>
          </p:cNvPr>
          <p:cNvSpPr txBox="1"/>
          <p:nvPr/>
        </p:nvSpPr>
        <p:spPr>
          <a:xfrm>
            <a:off x="1412240" y="2962255"/>
            <a:ext cx="6654800" cy="369332"/>
          </a:xfrm>
          <a:prstGeom prst="rect">
            <a:avLst/>
          </a:prstGeom>
          <a:noFill/>
        </p:spPr>
        <p:txBody>
          <a:bodyPr wrap="square">
            <a:spAutoFit/>
          </a:bodyPr>
          <a:lstStyle/>
          <a:p>
            <a:endParaRPr lang="en-IN" dirty="0"/>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pPr/>
              <a:t>18</a:t>
            </a:fld>
            <a:endParaRPr lang="en-IN"/>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37397"/>
            <a:ext cx="9144000" cy="5951742"/>
          </a:xfrm>
          <a:prstGeom prst="rect">
            <a:avLst/>
          </a:prstGeom>
        </p:spPr>
      </p:pic>
      <p:sp>
        <p:nvSpPr>
          <p:cNvPr id="5" name="Flowchart: Alternate Process 4"/>
          <p:cNvSpPr/>
          <p:nvPr/>
        </p:nvSpPr>
        <p:spPr>
          <a:xfrm>
            <a:off x="7032171" y="737397"/>
            <a:ext cx="2024743" cy="383832"/>
          </a:xfrm>
          <a:prstGeom prst="flowChartAlternate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65330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CLASS DIAGRAM</a:t>
            </a:r>
            <a:endParaRPr lang="en-IN" sz="6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7" name="Date Placeholder 6">
            <a:extLst>
              <a:ext uri="{FF2B5EF4-FFF2-40B4-BE49-F238E27FC236}">
                <a16:creationId xmlns:a16="http://schemas.microsoft.com/office/drawing/2014/main" xmlns="" id="{C882CF49-C6EE-11A2-A9CF-6435ECACEAA7}"/>
              </a:ext>
            </a:extLst>
          </p:cNvPr>
          <p:cNvSpPr>
            <a:spLocks noGrp="1"/>
          </p:cNvSpPr>
          <p:nvPr>
            <p:ph type="dt" sz="half" idx="10"/>
          </p:nvPr>
        </p:nvSpPr>
        <p:spPr/>
        <p:txBody>
          <a:bodyPr/>
          <a:lstStyle/>
          <a:p>
            <a:fld id="{493FDF61-49BB-4FF7-AC3A-83455FBCA969}" type="datetime1">
              <a:rPr lang="en-IN" smtClean="0"/>
              <a:pPr/>
              <a:t>09-04-2023</a:t>
            </a:fld>
            <a:endParaRPr lang="en-IN"/>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pPr/>
              <a:t>19</a:t>
            </a:fld>
            <a:endParaRPr lang="en-IN"/>
          </a:p>
        </p:txBody>
      </p:sp>
      <p:pic>
        <p:nvPicPr>
          <p:cNvPr id="9" name="Google Shape;514;g1eec3d5a430_2_226"/>
          <p:cNvPicPr preferRelativeResize="0">
            <a:picLocks/>
          </p:cNvPicPr>
          <p:nvPr/>
        </p:nvPicPr>
        <p:blipFill rotWithShape="1">
          <a:blip r:embed="rId2"/>
          <a:srcRect/>
          <a:stretch>
            <a:fillRect/>
          </a:stretch>
        </p:blipFill>
        <p:spPr>
          <a:xfrm>
            <a:off x="108857" y="870857"/>
            <a:ext cx="8948058" cy="5796159"/>
          </a:xfrm>
          <a:prstGeom prst="rect">
            <a:avLst/>
          </a:prstGeom>
          <a:noFill/>
          <a:ln>
            <a:noFill/>
          </a:ln>
        </p:spPr>
      </p:pic>
    </p:spTree>
    <p:extLst>
      <p:ext uri="{BB962C8B-B14F-4D97-AF65-F5344CB8AC3E}">
        <p14:creationId xmlns:p14="http://schemas.microsoft.com/office/powerpoint/2010/main" val="9723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30065" y="218243"/>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4D0D27F3-A695-E40C-B83C-8D83510D94B2}"/>
              </a:ext>
            </a:extLst>
          </p:cNvPr>
          <p:cNvSpPr>
            <a:spLocks noGrp="1"/>
          </p:cNvSpPr>
          <p:nvPr>
            <p:ph type="sldNum" sz="quarter" idx="12"/>
          </p:nvPr>
        </p:nvSpPr>
        <p:spPr/>
        <p:txBody>
          <a:bodyPr/>
          <a:lstStyle/>
          <a:p>
            <a:fld id="{9D3FF152-60F5-4862-82F9-1190556AA56F}" type="slidenum">
              <a:rPr lang="en-IN" smtClean="0"/>
              <a:pPr/>
              <a:t>2</a:t>
            </a:fld>
            <a:endParaRPr lang="en-IN"/>
          </a:p>
        </p:txBody>
      </p:sp>
      <p:sp>
        <p:nvSpPr>
          <p:cNvPr id="7" name="TextBox 6"/>
          <p:cNvSpPr txBox="1"/>
          <p:nvPr/>
        </p:nvSpPr>
        <p:spPr>
          <a:xfrm>
            <a:off x="108857" y="966653"/>
            <a:ext cx="8937172" cy="5632311"/>
          </a:xfrm>
          <a:prstGeom prst="rect">
            <a:avLst/>
          </a:prstGeom>
          <a:noFill/>
        </p:spPr>
        <p:txBody>
          <a:bodyPr wrap="square" rtlCol="0">
            <a:spAutoFit/>
          </a:bodyPr>
          <a:lstStyle/>
          <a:p>
            <a:pPr algn="just">
              <a:lnSpc>
                <a:spcPct val="150000"/>
              </a:lnSpc>
            </a:pPr>
            <a:r>
              <a:rPr lang="en-US" sz="2000" dirty="0" smtClean="0">
                <a:latin typeface="Times New Roman" pitchFamily="18" charset="0"/>
                <a:cs typeface="Times New Roman" pitchFamily="18" charset="0"/>
              </a:rPr>
              <a:t>“</a:t>
            </a:r>
            <a:r>
              <a:rPr lang="en-US" sz="2000" b="1" i="1" dirty="0" smtClean="0">
                <a:latin typeface="Times New Roman" pitchFamily="18" charset="0"/>
                <a:cs typeface="Times New Roman" pitchFamily="18" charset="0"/>
              </a:rPr>
              <a:t>Information-Driven Support for Optimizing Cyber Forensic Investigation improved with security</a:t>
            </a:r>
            <a:r>
              <a:rPr lang="en-US" sz="2000" dirty="0" smtClean="0">
                <a:latin typeface="Times New Roman" pitchFamily="18" charset="0"/>
                <a:cs typeface="Times New Roman" pitchFamily="18" charset="0"/>
              </a:rPr>
              <a:t>” is a web based application.  This software provides facility for confirming criminal offenses and provides facility for reporting online crimes, online complaints, missing persons show criminal list and details on web page. Public can complaint through online. Each user first makes their login to server to share their availability. An effective way to begin this task is to develop a mission statement that incorporates the core functions of the unit, whether those functions include high- technology crime investigations, evidence collection, or forensic analysis. However, Cyber forensic contains steps to investigate or collect the data. It is defined as the processes and tools used in investigations and gathering evidence. Some of the instruction will be provided as a default such as category wise. By analyzing the investigation report, process will be optimized to reduce the investigation process. </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6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smtClean="0">
                <a:solidFill>
                  <a:srgbClr val="222222"/>
                </a:solidFill>
                <a:effectLst/>
                <a:latin typeface="Arial" panose="020B0604020202020204" pitchFamily="34" charset="0"/>
                <a:ea typeface="Calibri" panose="020F0502020204030204" pitchFamily="34" charset="0"/>
              </a:rPr>
              <a:t> </a:t>
            </a:r>
            <a:endParaRPr lang="en-IN" dirty="0"/>
          </a:p>
        </p:txBody>
      </p:sp>
      <p:sp>
        <p:nvSpPr>
          <p:cNvPr id="8" name="Slide Number Placeholder 7">
            <a:extLst>
              <a:ext uri="{FF2B5EF4-FFF2-40B4-BE49-F238E27FC236}">
                <a16:creationId xmlns:a16="http://schemas.microsoft.com/office/drawing/2014/main" xmlns="" id="{49F084E4-6470-6E54-01D5-51470D9D3D05}"/>
              </a:ext>
            </a:extLst>
          </p:cNvPr>
          <p:cNvSpPr>
            <a:spLocks noGrp="1"/>
          </p:cNvSpPr>
          <p:nvPr>
            <p:ph type="sldNum" sz="quarter" idx="12"/>
          </p:nvPr>
        </p:nvSpPr>
        <p:spPr/>
        <p:txBody>
          <a:bodyPr/>
          <a:lstStyle/>
          <a:p>
            <a:fld id="{9D3FF152-60F5-4862-82F9-1190556AA56F}" type="slidenum">
              <a:rPr lang="en-IN" smtClean="0"/>
              <a:pPr/>
              <a:t>20</a:t>
            </a:fld>
            <a:endParaRPr lang="en-IN"/>
          </a:p>
        </p:txBody>
      </p:sp>
      <p:pic>
        <p:nvPicPr>
          <p:cNvPr id="9" name="Picture 8" descr="C:\Users\SPIRO24\Downloads\Untitled Diagram-Copy of Page-3.jpg"/>
          <p:cNvPicPr/>
          <p:nvPr/>
        </p:nvPicPr>
        <p:blipFill>
          <a:blip r:embed="rId2">
            <a:extLst>
              <a:ext uri="{28A0092B-C50C-407E-A947-70E740481C1C}">
                <a14:useLocalDpi xmlns:a14="http://schemas.microsoft.com/office/drawing/2010/main" val="0"/>
              </a:ext>
            </a:extLst>
          </a:blip>
          <a:srcRect/>
          <a:stretch>
            <a:fillRect/>
          </a:stretch>
        </p:blipFill>
        <p:spPr bwMode="auto">
          <a:xfrm>
            <a:off x="195943" y="838201"/>
            <a:ext cx="8763000" cy="5736770"/>
          </a:xfrm>
          <a:prstGeom prst="rect">
            <a:avLst/>
          </a:prstGeom>
          <a:noFill/>
          <a:ln>
            <a:noFill/>
          </a:ln>
        </p:spPr>
      </p:pic>
    </p:spTree>
    <p:extLst>
      <p:ext uri="{BB962C8B-B14F-4D97-AF65-F5344CB8AC3E}">
        <p14:creationId xmlns:p14="http://schemas.microsoft.com/office/powerpoint/2010/main" val="362709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22" y="169184"/>
            <a:ext cx="7886700" cy="843188"/>
          </a:xfrm>
        </p:spPr>
        <p:txBody>
          <a:bodyPr>
            <a:normAutofit/>
          </a:bodyPr>
          <a:lstStyle/>
          <a:p>
            <a:r>
              <a:rPr lang="en-US" sz="3600" b="1" dirty="0" smtClean="0">
                <a:latin typeface="Times New Roman" panose="02020603050405020304" pitchFamily="18" charset="0"/>
                <a:cs typeface="Times New Roman" panose="02020603050405020304" pitchFamily="18" charset="0"/>
              </a:rPr>
              <a:t>ENTITY RELATIONSHIP DIAGRAM</a:t>
            </a:r>
            <a:endParaRPr lang="en-IN" sz="36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D3FF152-60F5-4862-82F9-1190556AA56F}" type="slidenum">
              <a:rPr lang="en-IN" smtClean="0"/>
              <a:pPr/>
              <a:t>21</a:t>
            </a:fld>
            <a:endParaRPr lang="en-IN"/>
          </a:p>
        </p:txBody>
      </p:sp>
      <p:pic>
        <p:nvPicPr>
          <p:cNvPr id="6" name="Google Shape;520;g1eec3d5a430_2_231"/>
          <p:cNvPicPr preferRelativeResize="0">
            <a:picLocks noGrp="1"/>
          </p:cNvPicPr>
          <p:nvPr>
            <p:ph idx="1"/>
          </p:nvPr>
        </p:nvPicPr>
        <p:blipFill rotWithShape="1">
          <a:blip r:embed="rId2"/>
          <a:srcRect/>
          <a:stretch>
            <a:fillRect/>
          </a:stretch>
        </p:blipFill>
        <p:spPr>
          <a:xfrm>
            <a:off x="87085" y="1197429"/>
            <a:ext cx="8893630" cy="5453742"/>
          </a:xfrm>
          <a:prstGeom prst="rect">
            <a:avLst/>
          </a:prstGeom>
          <a:noFill/>
          <a:ln>
            <a:noFill/>
          </a:ln>
        </p:spPr>
      </p:pic>
    </p:spTree>
    <p:extLst>
      <p:ext uri="{BB962C8B-B14F-4D97-AF65-F5344CB8AC3E}">
        <p14:creationId xmlns:p14="http://schemas.microsoft.com/office/powerpoint/2010/main" val="255410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MODULES</a:t>
            </a:r>
            <a:endParaRPr lang="en-IN" sz="9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1950720" y="1948934"/>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pPr/>
              <a:t>22</a:t>
            </a:fld>
            <a:endParaRPr lang="en-IN"/>
          </a:p>
        </p:txBody>
      </p:sp>
      <p:sp>
        <p:nvSpPr>
          <p:cNvPr id="6" name="TextBox 5"/>
          <p:cNvSpPr txBox="1"/>
          <p:nvPr/>
        </p:nvSpPr>
        <p:spPr>
          <a:xfrm>
            <a:off x="653142" y="1045029"/>
            <a:ext cx="7903029" cy="5334794"/>
          </a:xfrm>
          <a:prstGeom prst="rect">
            <a:avLst/>
          </a:prstGeom>
          <a:noFill/>
        </p:spPr>
        <p:txBody>
          <a:bodyPr wrap="square" rtlCol="0">
            <a:spAutoFit/>
          </a:bodyPr>
          <a:lstStyle/>
          <a:p>
            <a:pPr marL="342900" lvl="0" indent="-342900">
              <a:lnSpc>
                <a:spcPct val="150000"/>
              </a:lnSpc>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REGISTER</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LOGIN</a:t>
            </a:r>
          </a:p>
          <a:p>
            <a:pPr marL="342900" lvl="0" indent="-34290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PUBLIC (ADD COMPLIANT)</a:t>
            </a:r>
          </a:p>
          <a:p>
            <a:pPr marL="342900" lvl="0" indent="-34290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STATE POLICE</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APPROVE REGISTERATION</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VIEW PUBLIC COMPLAINT</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MOVE LOCAL STATION </a:t>
            </a:r>
          </a:p>
          <a:p>
            <a:pPr marL="342900" lvl="0" indent="-34290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LOCAL POLICE</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ADD CRIMINAL DATA</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nSpc>
                <a:spcPct val="150000"/>
              </a:lnSpc>
              <a:spcBef>
                <a:spcPts val="9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VIEW STATE POLICE FILES</a:t>
            </a:r>
          </a:p>
          <a:p>
            <a:pPr marL="742950" lvl="1" indent="-285750">
              <a:lnSpc>
                <a:spcPct val="150000"/>
              </a:lnSpc>
              <a:spcBef>
                <a:spcPts val="1120"/>
              </a:spcBef>
              <a:buSzPct val="92000"/>
              <a:buFont typeface="Noto Sans Symbols"/>
              <a:buChar char="∙"/>
            </a:pPr>
            <a:r>
              <a:rPr lang="en-US" sz="1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MAKE REPORT</a:t>
            </a:r>
            <a:endParaRPr lang="en-US" sz="1600" dirty="0">
              <a:latin typeface="Times New Roman" panose="02020603050405020304"/>
              <a:ea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2547520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293914" y="914792"/>
            <a:ext cx="7990114" cy="563231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REGISTER: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register module provides a conceptual framework for entering data on those department in a way that: eases data entry &amp; accuracy by matching the department entry to the data source (usually paper files created at point of care) such as local police and lawyer, ties easily back to individual department records to connect registers to department data, and collects data elements to enable better supervision of tender </a:t>
            </a:r>
            <a:r>
              <a:rPr lang="en-US" sz="2000" dirty="0" smtClean="0">
                <a:latin typeface="Times New Roman" panose="02020603050405020304" pitchFamily="18" charset="0"/>
                <a:cs typeface="Times New Roman" panose="02020603050405020304" pitchFamily="18" charset="0"/>
              </a:rPr>
              <a:t>programs.</a:t>
            </a:r>
          </a:p>
          <a:p>
            <a:endPar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LOGIN: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here symbolizes a unit of work performed within a database management system (or similar system) against a database, and treated in a coherent and reliable way independent of other transactions. A transaction generally represents any change in database each module login to show their page</a:t>
            </a:r>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ADD COMPLAINT: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common people make complaint through online. The complaint is directly viewed by the control department.</a:t>
            </a:r>
            <a:r>
              <a:rPr lang="en-US" sz="2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pPr/>
              <a:t>23</a:t>
            </a:fld>
            <a:endParaRPr lang="en-IN"/>
          </a:p>
        </p:txBody>
      </p:sp>
    </p:spTree>
    <p:extLst>
      <p:ext uri="{BB962C8B-B14F-4D97-AF65-F5344CB8AC3E}">
        <p14:creationId xmlns:p14="http://schemas.microsoft.com/office/powerpoint/2010/main" val="215430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740229" y="1077686"/>
            <a:ext cx="7663542" cy="5355312"/>
          </a:xfrm>
          <a:prstGeom prst="rect">
            <a:avLst/>
          </a:prstGeom>
          <a:noFill/>
        </p:spPr>
        <p:txBody>
          <a:bodyPr wrap="square">
            <a:spAutoFit/>
          </a:bodyPr>
          <a:lstStyle/>
          <a:p>
            <a:r>
              <a:rPr lang="en-US" dirty="0"/>
              <a:t>CONTROL DEPARTMENT ACTIVITIES: </a:t>
            </a:r>
            <a:endParaRPr lang="en-US" dirty="0" smtClean="0"/>
          </a:p>
          <a:p>
            <a:r>
              <a:rPr lang="en-US" dirty="0" smtClean="0"/>
              <a:t>In </a:t>
            </a:r>
            <a:r>
              <a:rPr lang="en-US" dirty="0"/>
              <a:t>this module in our project, here describe the Control Department work and </a:t>
            </a:r>
            <a:r>
              <a:rPr lang="en-US" dirty="0" smtClean="0"/>
              <a:t>techniques.</a:t>
            </a:r>
          </a:p>
          <a:p>
            <a:endParaRPr lang="en-US" dirty="0" smtClean="0"/>
          </a:p>
          <a:p>
            <a:r>
              <a:rPr lang="en-US" dirty="0" smtClean="0"/>
              <a:t>1.APPROVE </a:t>
            </a:r>
            <a:r>
              <a:rPr lang="en-US" dirty="0"/>
              <a:t>REGISTRATION: </a:t>
            </a:r>
            <a:endParaRPr lang="en-US" dirty="0" smtClean="0"/>
          </a:p>
          <a:p>
            <a:r>
              <a:rPr lang="en-US" dirty="0" smtClean="0"/>
              <a:t>In </a:t>
            </a:r>
            <a:r>
              <a:rPr lang="en-US" dirty="0"/>
              <a:t>this module in our project, control department need to approve the local police registration for his references. Here the registration is not accepted by the control department, then the local police cannot login. So control department need to accept the registration. </a:t>
            </a:r>
            <a:endParaRPr lang="en-US" dirty="0" smtClean="0"/>
          </a:p>
          <a:p>
            <a:endParaRPr lang="en-US" dirty="0" smtClean="0"/>
          </a:p>
          <a:p>
            <a:r>
              <a:rPr lang="en-US" dirty="0" smtClean="0"/>
              <a:t>2</a:t>
            </a:r>
            <a:r>
              <a:rPr lang="en-US" dirty="0"/>
              <a:t>. VIEW PUBLIC COMPLAINT: </a:t>
            </a:r>
            <a:endParaRPr lang="en-US" dirty="0" smtClean="0"/>
          </a:p>
          <a:p>
            <a:r>
              <a:rPr lang="en-US" dirty="0" smtClean="0"/>
              <a:t>In </a:t>
            </a:r>
            <a:r>
              <a:rPr lang="en-US" dirty="0"/>
              <a:t>this module in our project, here the control department view the public complaint. </a:t>
            </a:r>
          </a:p>
          <a:p>
            <a:endParaRPr lang="en-US" dirty="0" smtClean="0"/>
          </a:p>
          <a:p>
            <a:r>
              <a:rPr lang="en-US" dirty="0" smtClean="0"/>
              <a:t>3</a:t>
            </a:r>
            <a:r>
              <a:rPr lang="en-US" dirty="0"/>
              <a:t>. MOVE TO LOCAL STATION: </a:t>
            </a:r>
            <a:endParaRPr lang="en-US" dirty="0" smtClean="0"/>
          </a:p>
          <a:p>
            <a:r>
              <a:rPr lang="en-US" dirty="0" smtClean="0"/>
              <a:t>In </a:t>
            </a:r>
            <a:r>
              <a:rPr lang="en-US" dirty="0"/>
              <a:t>this module in our project, here the control department is going to move the people complaint to the local police station is located in same zone area from people </a:t>
            </a:r>
            <a:r>
              <a:rPr lang="en-US" dirty="0" smtClean="0"/>
              <a:t>complaint</a:t>
            </a:r>
            <a:r>
              <a:rPr lang="en-US" dirty="0">
                <a:solidFill>
                  <a:srgbClr val="222222"/>
                </a:solidFill>
                <a:latin typeface="Arial" panose="020B0604020202020204" pitchFamily="34" charset="0"/>
              </a:rPr>
              <a:t>.</a:t>
            </a:r>
            <a:endParaRPr lang="en-US" dirty="0">
              <a:solidFill>
                <a:srgbClr val="222222"/>
              </a:solidFill>
              <a:latin typeface="Arial" panose="020B0604020202020204" pitchFamily="34" charset="0"/>
            </a:endParaRPr>
          </a:p>
          <a:p>
            <a:endParaRPr lang="en-IN" dirty="0"/>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pPr/>
              <a:t>24</a:t>
            </a:fld>
            <a:endParaRPr lang="en-IN"/>
          </a:p>
        </p:txBody>
      </p:sp>
    </p:spTree>
    <p:extLst>
      <p:ext uri="{BB962C8B-B14F-4D97-AF65-F5344CB8AC3E}">
        <p14:creationId xmlns:p14="http://schemas.microsoft.com/office/powerpoint/2010/main" val="1021463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435429" y="1219201"/>
            <a:ext cx="8131628" cy="47089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LOCAL POLICE INVESTIGATION: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here describe the Local police work and techniques,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marL="342900" indent="-342900">
              <a:buAutoNum type="arabicPeriod"/>
            </a:pP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CRIMINAL DATA: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here the local police also need to add criminal record in database. It will be view by DIG</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VIEW CONTROL DEPARTMENT FILES: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here the local police view the control department forwarded file for the new investigation.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MAKE REPORT: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module in our project, here local police make the report for every investigation</a:t>
            </a:r>
            <a:r>
              <a:rPr lang="en-US" dirty="0"/>
              <a:t>.</a:t>
            </a:r>
            <a:r>
              <a:rPr lang="en-US" sz="1800" dirty="0">
                <a:solidFill>
                  <a:srgbClr val="222222"/>
                </a:solidFill>
                <a:effectLst/>
                <a:latin typeface="Arial" panose="020B0604020202020204" pitchFamily="34" charset="0"/>
                <a:ea typeface="Calibri" panose="020F0502020204030204" pitchFamily="34" charset="0"/>
              </a:rPr>
              <a:t>    </a:t>
            </a:r>
            <a:endParaRPr lang="en-IN" dirty="0"/>
          </a:p>
        </p:txBody>
      </p:sp>
      <p:sp>
        <p:nvSpPr>
          <p:cNvPr id="5" name="Slide Number Placeholder 4">
            <a:extLst>
              <a:ext uri="{FF2B5EF4-FFF2-40B4-BE49-F238E27FC236}">
                <a16:creationId xmlns:a16="http://schemas.microsoft.com/office/drawing/2014/main" xmlns="" id="{8BBB847C-58FB-58C8-32C9-9A8BAF62EA4A}"/>
              </a:ext>
            </a:extLst>
          </p:cNvPr>
          <p:cNvSpPr>
            <a:spLocks noGrp="1"/>
          </p:cNvSpPr>
          <p:nvPr>
            <p:ph type="sldNum" sz="quarter" idx="12"/>
          </p:nvPr>
        </p:nvSpPr>
        <p:spPr/>
        <p:txBody>
          <a:bodyPr/>
          <a:lstStyle/>
          <a:p>
            <a:fld id="{9D3FF152-60F5-4862-82F9-1190556AA56F}" type="slidenum">
              <a:rPr lang="en-IN" smtClean="0"/>
              <a:pPr/>
              <a:t>25</a:t>
            </a:fld>
            <a:endParaRPr lang="en-IN"/>
          </a:p>
        </p:txBody>
      </p:sp>
    </p:spTree>
    <p:extLst>
      <p:ext uri="{BB962C8B-B14F-4D97-AF65-F5344CB8AC3E}">
        <p14:creationId xmlns:p14="http://schemas.microsoft.com/office/powerpoint/2010/main" val="5320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effectLst/>
                <a:latin typeface="Times New Roman" panose="02020603050405020304" pitchFamily="18" charset="0"/>
                <a:ea typeface="Calibri" panose="020F0502020204030204" pitchFamily="34" charset="0"/>
                <a:cs typeface="Times New Roman" panose="02020603050405020304" pitchFamily="18" charset="0"/>
              </a:rPr>
              <a:t>TEST CASES</a:t>
            </a:r>
            <a:endParaRPr lang="en-IN" sz="199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C193825-7EA1-3874-5BC1-CAFD6A778198}"/>
              </a:ext>
            </a:extLst>
          </p:cNvPr>
          <p:cNvSpPr>
            <a:spLocks noGrp="1"/>
          </p:cNvSpPr>
          <p:nvPr>
            <p:ph type="sldNum" sz="quarter" idx="12"/>
          </p:nvPr>
        </p:nvSpPr>
        <p:spPr/>
        <p:txBody>
          <a:bodyPr/>
          <a:lstStyle/>
          <a:p>
            <a:fld id="{9D3FF152-60F5-4862-82F9-1190556AA56F}" type="slidenum">
              <a:rPr lang="en-IN" smtClean="0"/>
              <a:pPr/>
              <a:t>26</a:t>
            </a:fld>
            <a:endParaRPr lang="en-IN"/>
          </a:p>
        </p:txBody>
      </p:sp>
      <p:sp>
        <p:nvSpPr>
          <p:cNvPr id="6" name="TextBox 5">
            <a:extLst>
              <a:ext uri="{FF2B5EF4-FFF2-40B4-BE49-F238E27FC236}">
                <a16:creationId xmlns:a16="http://schemas.microsoft.com/office/drawing/2014/main" xmlns="" id="{D62E8DBB-8CAD-47AF-1F08-E5D854F507F6}"/>
              </a:ext>
            </a:extLst>
          </p:cNvPr>
          <p:cNvSpPr txBox="1"/>
          <p:nvPr/>
        </p:nvSpPr>
        <p:spPr>
          <a:xfrm>
            <a:off x="1428205" y="1970705"/>
            <a:ext cx="4572000" cy="369332"/>
          </a:xfrm>
          <a:prstGeom prst="rect">
            <a:avLst/>
          </a:prstGeom>
          <a:noFill/>
        </p:spPr>
        <p:txBody>
          <a:bodyPr wrap="square">
            <a:spAutoFit/>
          </a:bodyPr>
          <a:lstStyle/>
          <a:p>
            <a:r>
              <a:rPr lang="en-US" sz="1800" dirty="0" smtClean="0">
                <a:solidFill>
                  <a:srgbClr val="222222"/>
                </a:solidFill>
                <a:effectLst/>
                <a:latin typeface="Arial" panose="020B0604020202020204" pitchFamily="34" charset="0"/>
                <a:ea typeface="Calibri" panose="020F0502020204030204" pitchFamily="34" charset="0"/>
              </a:rPr>
              <a:t> </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466516574"/>
              </p:ext>
            </p:extLst>
          </p:nvPr>
        </p:nvGraphicFramePr>
        <p:xfrm>
          <a:off x="359228" y="1687286"/>
          <a:ext cx="8479972" cy="4582495"/>
        </p:xfrm>
        <a:graphic>
          <a:graphicData uri="http://schemas.openxmlformats.org/drawingml/2006/table">
            <a:tbl>
              <a:tblPr firstRow="1" firstCol="1" lastRow="1" lastCol="1" bandRow="1" bandCol="1">
                <a:tableStyleId>{0505E3EF-67EA-436B-97B2-0124C06EBD24}</a:tableStyleId>
              </a:tblPr>
              <a:tblGrid>
                <a:gridCol w="1274894"/>
                <a:gridCol w="2898530"/>
                <a:gridCol w="1619549"/>
                <a:gridCol w="1337783"/>
                <a:gridCol w="1349216"/>
              </a:tblGrid>
              <a:tr h="1408795">
                <a:tc>
                  <a:txBody>
                    <a:bodyPr/>
                    <a:lstStyle/>
                    <a:p>
                      <a:pPr marL="69850" marR="295275">
                        <a:lnSpc>
                          <a:spcPct val="156000"/>
                        </a:lnSpc>
                        <a:spcBef>
                          <a:spcPts val="36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TEST</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CASE</a:t>
                      </a:r>
                      <a:r>
                        <a:rPr lang="en-US" sz="1600" b="0" spc="-5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ID</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65"/>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TEST</a:t>
                      </a:r>
                      <a:r>
                        <a:rPr lang="en-US" sz="1600" b="0" spc="-2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CASE/</a:t>
                      </a:r>
                      <a:endParaRPr lang="en-IN" sz="1600" b="0">
                        <a:solidFill>
                          <a:schemeClr val="tx1"/>
                        </a:solidFill>
                        <a:effectLst/>
                        <a:latin typeface="Times New Roman" panose="02020603050405020304" pitchFamily="18" charset="0"/>
                        <a:cs typeface="Times New Roman" panose="02020603050405020304" pitchFamily="18" charset="0"/>
                      </a:endParaRPr>
                    </a:p>
                    <a:p>
                      <a:pPr marL="69215">
                        <a:spcBef>
                          <a:spcPts val="970"/>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ACTION</a:t>
                      </a:r>
                      <a:r>
                        <a:rPr lang="en-US" sz="1600" b="0" spc="-1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TO BE</a:t>
                      </a:r>
                      <a:r>
                        <a:rPr lang="en-US" sz="1600" b="0" spc="-1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PERFORMED</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351155">
                        <a:lnSpc>
                          <a:spcPct val="156000"/>
                        </a:lnSpc>
                        <a:spcBef>
                          <a:spcPts val="365"/>
                        </a:spcBef>
                        <a:spcAft>
                          <a:spcPts val="0"/>
                        </a:spcAft>
                      </a:pPr>
                      <a:r>
                        <a:rPr lang="en-US" sz="1600" b="0" spc="-10" dirty="0">
                          <a:solidFill>
                            <a:schemeClr val="tx1"/>
                          </a:solidFill>
                          <a:effectLst/>
                          <a:latin typeface="Times New Roman" panose="02020603050405020304" pitchFamily="18" charset="0"/>
                          <a:cs typeface="Times New Roman" panose="02020603050405020304" pitchFamily="18" charset="0"/>
                        </a:rPr>
                        <a:t>EXPECTED</a:t>
                      </a:r>
                      <a:r>
                        <a:rPr lang="en-US" sz="1600" b="0" spc="-28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RESULT</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311785">
                        <a:lnSpc>
                          <a:spcPct val="156000"/>
                        </a:lnSpc>
                        <a:spcBef>
                          <a:spcPts val="365"/>
                        </a:spcBef>
                        <a:spcAft>
                          <a:spcPts val="0"/>
                        </a:spcAft>
                      </a:pPr>
                      <a:r>
                        <a:rPr lang="en-US" sz="1600" b="0" spc="-5">
                          <a:solidFill>
                            <a:schemeClr val="tx1"/>
                          </a:solidFill>
                          <a:effectLst/>
                          <a:latin typeface="Times New Roman" panose="02020603050405020304" pitchFamily="18" charset="0"/>
                          <a:cs typeface="Times New Roman" panose="02020603050405020304" pitchFamily="18" charset="0"/>
                        </a:rPr>
                        <a:t>ACTUAL</a:t>
                      </a:r>
                      <a:r>
                        <a:rPr lang="en-US" sz="1600" b="0" spc="-28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RESULT</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8580">
                        <a:spcBef>
                          <a:spcPts val="36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PASS/FAIL</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r>
              <a:tr h="2005313">
                <a:tc>
                  <a:txBody>
                    <a:bodyPr/>
                    <a:lstStyle/>
                    <a:p>
                      <a:pPr marL="69850">
                        <a:spcBef>
                          <a:spcPts val="315"/>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1</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109220" marR="465455">
                        <a:lnSpc>
                          <a:spcPts val="1450"/>
                        </a:lnSpc>
                        <a:spcBef>
                          <a:spcPts val="24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Complaint</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cannot</a:t>
                      </a:r>
                      <a:r>
                        <a:rPr lang="en-US" sz="1600" b="0" spc="-4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be</a:t>
                      </a:r>
                      <a:r>
                        <a:rPr lang="en-US" sz="1600" b="0" spc="-4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raised</a:t>
                      </a:r>
                      <a:r>
                        <a:rPr lang="en-US" sz="1600" b="0" spc="-28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until the mandatory fields</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are filled</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121285">
                        <a:lnSpc>
                          <a:spcPct val="98000"/>
                        </a:lnSpc>
                        <a:spcBef>
                          <a:spcPts val="330"/>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Please</a:t>
                      </a:r>
                      <a:r>
                        <a:rPr lang="en-US" sz="1600" b="0" spc="-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fill</a:t>
                      </a:r>
                      <a:r>
                        <a:rPr lang="en-US" sz="1600" b="0" spc="-5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out</a:t>
                      </a:r>
                      <a:r>
                        <a:rPr lang="en-US" sz="1600" b="0" spc="-4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the</a:t>
                      </a:r>
                      <a:r>
                        <a:rPr lang="en-US" sz="1600" b="0" spc="-28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field</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1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As</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expected</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8580">
                        <a:spcBef>
                          <a:spcPts val="315"/>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PASS</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r>
              <a:tr h="1168387">
                <a:tc>
                  <a:txBody>
                    <a:bodyPr/>
                    <a:lstStyle/>
                    <a:p>
                      <a:pPr marL="69850">
                        <a:spcBef>
                          <a:spcPts val="315"/>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2</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109220" marR="577850">
                        <a:lnSpc>
                          <a:spcPct val="107000"/>
                        </a:lnSpc>
                        <a:spcBef>
                          <a:spcPts val="29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Complaint</a:t>
                      </a:r>
                      <a:r>
                        <a:rPr lang="en-US" sz="1600" b="0" spc="1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must</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be</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filed</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properly</a:t>
                      </a:r>
                      <a:r>
                        <a:rPr lang="en-US" sz="1600" b="0" spc="-3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after clicking</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on</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09220">
                        <a:lnSpc>
                          <a:spcPts val="1380"/>
                        </a:lnSpc>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complaint</a:t>
                      </a:r>
                      <a:r>
                        <a:rPr lang="en-US" sz="1600" b="0" spc="10"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button</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114300">
                        <a:lnSpc>
                          <a:spcPct val="98000"/>
                        </a:lnSpc>
                        <a:spcBef>
                          <a:spcPts val="330"/>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Complaint raised</a:t>
                      </a:r>
                      <a:r>
                        <a:rPr lang="en-US" sz="1600" b="0" spc="-285">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page</a:t>
                      </a:r>
                      <a:r>
                        <a:rPr lang="en-US" sz="1600" b="0" spc="-4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must</a:t>
                      </a:r>
                      <a:r>
                        <a:rPr lang="en-US" sz="1600" b="0" spc="-4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appear</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15"/>
                        </a:spcBef>
                        <a:spcAft>
                          <a:spcPts val="0"/>
                        </a:spcAft>
                      </a:pPr>
                      <a:r>
                        <a:rPr lang="en-US" sz="1600" b="0">
                          <a:solidFill>
                            <a:schemeClr val="tx1"/>
                          </a:solidFill>
                          <a:effectLst/>
                          <a:latin typeface="Times New Roman" panose="02020603050405020304" pitchFamily="18" charset="0"/>
                          <a:cs typeface="Times New Roman" panose="02020603050405020304" pitchFamily="18" charset="0"/>
                        </a:rPr>
                        <a:t>As</a:t>
                      </a:r>
                      <a:r>
                        <a:rPr lang="en-US" sz="1600" b="0" spc="-10">
                          <a:solidFill>
                            <a:schemeClr val="tx1"/>
                          </a:solidFill>
                          <a:effectLst/>
                          <a:latin typeface="Times New Roman" panose="02020603050405020304" pitchFamily="18" charset="0"/>
                          <a:cs typeface="Times New Roman" panose="02020603050405020304" pitchFamily="18" charset="0"/>
                        </a:rPr>
                        <a:t> </a:t>
                      </a:r>
                      <a:r>
                        <a:rPr lang="en-US" sz="1600" b="0">
                          <a:solidFill>
                            <a:schemeClr val="tx1"/>
                          </a:solidFill>
                          <a:effectLst/>
                          <a:latin typeface="Times New Roman" panose="02020603050405020304" pitchFamily="18" charset="0"/>
                          <a:cs typeface="Times New Roman" panose="02020603050405020304" pitchFamily="18" charset="0"/>
                        </a:rPr>
                        <a:t>expected</a:t>
                      </a:r>
                      <a:endParaRPr lang="en-IN" sz="1600" b="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8580">
                        <a:spcBef>
                          <a:spcPts val="31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PASS</a:t>
                      </a:r>
                      <a:endParaRPr lang="en-IN" sz="1600" b="0" dirty="0">
                        <a:solidFill>
                          <a:schemeClr val="tx1"/>
                        </a:solidFill>
                        <a:effectLst/>
                        <a:latin typeface="Times New Roman" panose="02020603050405020304" pitchFamily="18" charset="0"/>
                        <a:ea typeface="Times New Roman"/>
                        <a:cs typeface="Times New Roman" panose="02020603050405020304" pitchFamily="18" charset="0"/>
                      </a:endParaRPr>
                    </a:p>
                  </a:txBody>
                  <a:tcPr marL="0" marR="0" marT="0" marB="0"/>
                </a:tc>
              </a:tr>
            </a:tbl>
          </a:graphicData>
        </a:graphic>
      </p:graphicFrame>
      <p:sp>
        <p:nvSpPr>
          <p:cNvPr id="11" name="TextBox 10"/>
          <p:cNvSpPr txBox="1"/>
          <p:nvPr/>
        </p:nvSpPr>
        <p:spPr>
          <a:xfrm>
            <a:off x="620485" y="1066800"/>
            <a:ext cx="5900057"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USE CASE:  LOGIN &amp; COMPLAINT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434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pPr/>
              <a:t>27</a:t>
            </a:fld>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283295073"/>
              </p:ext>
            </p:extLst>
          </p:nvPr>
        </p:nvGraphicFramePr>
        <p:xfrm>
          <a:off x="250371" y="781244"/>
          <a:ext cx="8708571" cy="5752664"/>
        </p:xfrm>
        <a:graphic>
          <a:graphicData uri="http://schemas.openxmlformats.org/drawingml/2006/table">
            <a:tbl>
              <a:tblPr firstRow="1" firstCol="1" lastRow="1" lastCol="1" bandRow="1" bandCol="1">
                <a:tableStyleId>{0505E3EF-67EA-436B-97B2-0124C06EBD24}</a:tableStyleId>
              </a:tblPr>
              <a:tblGrid>
                <a:gridCol w="1297392"/>
                <a:gridCol w="2949678"/>
                <a:gridCol w="1767812"/>
                <a:gridCol w="1412919"/>
                <a:gridCol w="1280770"/>
              </a:tblGrid>
              <a:tr h="986422">
                <a:tc>
                  <a:txBody>
                    <a:bodyPr/>
                    <a:lstStyle/>
                    <a:p>
                      <a:pPr marL="69850" marR="330200">
                        <a:lnSpc>
                          <a:spcPct val="156000"/>
                        </a:lnSpc>
                        <a:spcBef>
                          <a:spcPts val="365"/>
                        </a:spcBef>
                        <a:spcAft>
                          <a:spcPts val="0"/>
                        </a:spcAft>
                      </a:pPr>
                      <a:r>
                        <a:rPr lang="en-US" sz="1600" b="0" dirty="0">
                          <a:effectLst/>
                          <a:latin typeface="Times New Roman" panose="02020603050405020304" pitchFamily="18" charset="0"/>
                          <a:cs typeface="Times New Roman" panose="02020603050405020304" pitchFamily="18" charset="0"/>
                        </a:rPr>
                        <a:t>TEST</a:t>
                      </a:r>
                      <a:r>
                        <a:rPr lang="en-US" sz="1600" b="0" spc="5" dirty="0">
                          <a:effectLst/>
                          <a:latin typeface="Times New Roman" panose="02020603050405020304" pitchFamily="18" charset="0"/>
                          <a:cs typeface="Times New Roman" panose="02020603050405020304" pitchFamily="18" charset="0"/>
                        </a:rPr>
                        <a:t> </a:t>
                      </a:r>
                      <a:r>
                        <a:rPr lang="en-US" sz="1600" b="0" spc="-5" dirty="0">
                          <a:effectLst/>
                          <a:latin typeface="Times New Roman" panose="02020603050405020304" pitchFamily="18" charset="0"/>
                          <a:cs typeface="Times New Roman" panose="02020603050405020304" pitchFamily="18" charset="0"/>
                        </a:rPr>
                        <a:t>CASEID</a:t>
                      </a:r>
                      <a:endParaRPr lang="en-IN" sz="1600" b="0" dirty="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40"/>
                        </a:spcBef>
                        <a:spcAft>
                          <a:spcPts val="0"/>
                        </a:spcAft>
                      </a:pPr>
                      <a:r>
                        <a:rPr lang="en-US" sz="1600" b="0">
                          <a:effectLst/>
                          <a:latin typeface="Times New Roman" panose="02020603050405020304" pitchFamily="18" charset="0"/>
                          <a:cs typeface="Times New Roman" panose="02020603050405020304" pitchFamily="18" charset="0"/>
                        </a:rPr>
                        <a:t>TEST</a:t>
                      </a:r>
                      <a:r>
                        <a:rPr lang="en-US" sz="1600" b="0" spc="-2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CASE/</a:t>
                      </a:r>
                      <a:endParaRPr lang="en-IN" sz="1600" b="0">
                        <a:effectLst/>
                        <a:latin typeface="Times New Roman" panose="02020603050405020304" pitchFamily="18" charset="0"/>
                        <a:cs typeface="Times New Roman" panose="02020603050405020304" pitchFamily="18" charset="0"/>
                      </a:endParaRPr>
                    </a:p>
                    <a:p>
                      <a:pPr marL="69215">
                        <a:spcBef>
                          <a:spcPts val="975"/>
                        </a:spcBef>
                        <a:spcAft>
                          <a:spcPts val="0"/>
                        </a:spcAft>
                      </a:pPr>
                      <a:r>
                        <a:rPr lang="en-US" sz="1600" b="0">
                          <a:effectLst/>
                          <a:latin typeface="Times New Roman" panose="02020603050405020304" pitchFamily="18" charset="0"/>
                          <a:cs typeface="Times New Roman" panose="02020603050405020304" pitchFamily="18" charset="0"/>
                        </a:rPr>
                        <a:t>ACTION</a:t>
                      </a:r>
                      <a:r>
                        <a:rPr lang="en-US" sz="1600" b="0" spc="-1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TO BE</a:t>
                      </a:r>
                      <a:r>
                        <a:rPr lang="en-US" sz="1600" b="0" spc="-1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PERFORMED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442595">
                        <a:lnSpc>
                          <a:spcPct val="156000"/>
                        </a:lnSpc>
                        <a:spcBef>
                          <a:spcPts val="340"/>
                        </a:spcBef>
                        <a:spcAft>
                          <a:spcPts val="0"/>
                        </a:spcAft>
                      </a:pPr>
                      <a:r>
                        <a:rPr lang="en-US" sz="1600" b="0" spc="-10">
                          <a:effectLst/>
                          <a:latin typeface="Times New Roman" panose="02020603050405020304" pitchFamily="18" charset="0"/>
                          <a:cs typeface="Times New Roman" panose="02020603050405020304" pitchFamily="18" charset="0"/>
                        </a:rPr>
                        <a:t>EXPECTED</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RESULT</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6040" marR="354330">
                        <a:lnSpc>
                          <a:spcPct val="156000"/>
                        </a:lnSpc>
                        <a:spcBef>
                          <a:spcPts val="340"/>
                        </a:spcBef>
                        <a:spcAft>
                          <a:spcPts val="0"/>
                        </a:spcAft>
                      </a:pPr>
                      <a:r>
                        <a:rPr lang="en-US" sz="1600" b="0" spc="-5">
                          <a:effectLst/>
                          <a:latin typeface="Times New Roman" panose="02020603050405020304" pitchFamily="18" charset="0"/>
                          <a:cs typeface="Times New Roman" panose="02020603050405020304" pitchFamily="18" charset="0"/>
                        </a:rPr>
                        <a:t>ACTUAL</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RESULT</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40"/>
                        </a:spcBef>
                        <a:spcAft>
                          <a:spcPts val="0"/>
                        </a:spcAft>
                      </a:pPr>
                      <a:r>
                        <a:rPr lang="en-US" sz="1600" b="0" dirty="0">
                          <a:effectLst/>
                          <a:latin typeface="Times New Roman" panose="02020603050405020304" pitchFamily="18" charset="0"/>
                          <a:cs typeface="Times New Roman" panose="02020603050405020304" pitchFamily="18" charset="0"/>
                        </a:rPr>
                        <a:t>PASS/FAIL</a:t>
                      </a:r>
                      <a:endParaRPr lang="en-IN" sz="1600" b="0" dirty="0">
                        <a:effectLst/>
                        <a:latin typeface="Times New Roman" panose="02020603050405020304" pitchFamily="18" charset="0"/>
                        <a:ea typeface="Times New Roman"/>
                        <a:cs typeface="Times New Roman" panose="02020603050405020304" pitchFamily="18" charset="0"/>
                      </a:endParaRPr>
                    </a:p>
                  </a:txBody>
                  <a:tcPr marL="0" marR="0" marT="0" marB="0"/>
                </a:tc>
              </a:tr>
              <a:tr h="1244010">
                <a:tc>
                  <a:txBody>
                    <a:bodyPr/>
                    <a:lstStyle/>
                    <a:p>
                      <a:pPr marL="69850">
                        <a:spcBef>
                          <a:spcPts val="295"/>
                        </a:spcBef>
                        <a:spcAft>
                          <a:spcPts val="0"/>
                        </a:spcAft>
                      </a:pPr>
                      <a:r>
                        <a:rPr lang="en-US" sz="1600" b="0">
                          <a:effectLst/>
                          <a:latin typeface="Times New Roman" panose="02020603050405020304" pitchFamily="18" charset="0"/>
                          <a:cs typeface="Times New Roman" panose="02020603050405020304" pitchFamily="18" charset="0"/>
                        </a:rPr>
                        <a:t>1</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577850">
                        <a:lnSpc>
                          <a:spcPct val="147000"/>
                        </a:lnSpc>
                        <a:spcBef>
                          <a:spcPts val="295"/>
                        </a:spcBef>
                        <a:spcAft>
                          <a:spcPts val="0"/>
                        </a:spcAft>
                      </a:pPr>
                      <a:r>
                        <a:rPr lang="en-US" sz="1600" b="0">
                          <a:effectLst/>
                          <a:latin typeface="Times New Roman" panose="02020603050405020304" pitchFamily="18" charset="0"/>
                          <a:cs typeface="Times New Roman" panose="02020603050405020304" pitchFamily="18" charset="0"/>
                        </a:rPr>
                        <a:t>Complaint goes to control</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department</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503555">
                        <a:lnSpc>
                          <a:spcPct val="107000"/>
                        </a:lnSpc>
                        <a:spcBef>
                          <a:spcPts val="295"/>
                        </a:spcBef>
                        <a:spcAft>
                          <a:spcPts val="0"/>
                        </a:spcAft>
                      </a:pPr>
                      <a:r>
                        <a:rPr lang="en-US" sz="1600" b="0">
                          <a:effectLst/>
                          <a:latin typeface="Times New Roman" panose="02020603050405020304" pitchFamily="18" charset="0"/>
                          <a:cs typeface="Times New Roman" panose="02020603050405020304" pitchFamily="18" charset="0"/>
                        </a:rPr>
                        <a:t>Control</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department</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must</a:t>
                      </a:r>
                      <a:r>
                        <a:rPr lang="en-US" sz="1600" b="0" spc="-3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be</a:t>
                      </a:r>
                      <a:r>
                        <a:rPr lang="en-US" sz="1600" b="0" spc="-5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able</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to view the</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complaint</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6040">
                        <a:spcBef>
                          <a:spcPts val="295"/>
                        </a:spcBef>
                        <a:spcAft>
                          <a:spcPts val="0"/>
                        </a:spcAft>
                      </a:pPr>
                      <a:r>
                        <a:rPr lang="en-US" sz="1600" b="0">
                          <a:effectLst/>
                          <a:latin typeface="Times New Roman" panose="02020603050405020304" pitchFamily="18" charset="0"/>
                          <a:cs typeface="Times New Roman" panose="02020603050405020304" pitchFamily="18" charset="0"/>
                        </a:rPr>
                        <a:t>As</a:t>
                      </a:r>
                      <a:r>
                        <a:rPr lang="en-US" sz="1600" b="0" spc="-1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expected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295"/>
                        </a:spcBef>
                        <a:spcAft>
                          <a:spcPts val="0"/>
                        </a:spcAft>
                      </a:pPr>
                      <a:r>
                        <a:rPr lang="en-US" sz="1600" b="0">
                          <a:effectLst/>
                          <a:latin typeface="Times New Roman" panose="02020603050405020304" pitchFamily="18" charset="0"/>
                          <a:cs typeface="Times New Roman" panose="02020603050405020304" pitchFamily="18" charset="0"/>
                        </a:rPr>
                        <a:t>PASS</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r>
              <a:tr h="1196462">
                <a:tc>
                  <a:txBody>
                    <a:bodyPr/>
                    <a:lstStyle/>
                    <a:p>
                      <a:pPr marL="69850">
                        <a:spcBef>
                          <a:spcPts val="295"/>
                        </a:spcBef>
                        <a:spcAft>
                          <a:spcPts val="0"/>
                        </a:spcAft>
                      </a:pPr>
                      <a:r>
                        <a:rPr lang="en-US" sz="1600" b="0">
                          <a:effectLst/>
                          <a:latin typeface="Times New Roman" panose="02020603050405020304" pitchFamily="18" charset="0"/>
                          <a:cs typeface="Times New Roman" panose="02020603050405020304" pitchFamily="18" charset="0"/>
                        </a:rPr>
                        <a:t>2</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221615">
                        <a:lnSpc>
                          <a:spcPct val="147000"/>
                        </a:lnSpc>
                        <a:spcBef>
                          <a:spcPts val="295"/>
                        </a:spcBef>
                        <a:spcAft>
                          <a:spcPts val="0"/>
                        </a:spcAft>
                      </a:pPr>
                      <a:r>
                        <a:rPr lang="en-US" sz="1600" b="0">
                          <a:effectLst/>
                          <a:latin typeface="Times New Roman" panose="02020603050405020304" pitchFamily="18" charset="0"/>
                          <a:cs typeface="Times New Roman" panose="02020603050405020304" pitchFamily="18" charset="0"/>
                        </a:rPr>
                        <a:t>Correct</a:t>
                      </a:r>
                      <a:r>
                        <a:rPr lang="en-US" sz="1600" b="0" spc="-2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username</a:t>
                      </a:r>
                      <a:r>
                        <a:rPr lang="en-US" sz="1600" b="0" spc="-2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and</a:t>
                      </a:r>
                      <a:r>
                        <a:rPr lang="en-US" sz="1600" b="0" spc="-2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password</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must be given to access the</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complaint</a:t>
                      </a:r>
                      <a:r>
                        <a:rPr lang="en-US" sz="1600" b="0" spc="3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raised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582930">
                        <a:spcBef>
                          <a:spcPts val="295"/>
                        </a:spcBef>
                        <a:spcAft>
                          <a:spcPts val="0"/>
                        </a:spcAft>
                      </a:pPr>
                      <a:r>
                        <a:rPr lang="en-US" sz="1600" b="0">
                          <a:effectLst/>
                          <a:latin typeface="Times New Roman" panose="02020603050405020304" pitchFamily="18" charset="0"/>
                          <a:cs typeface="Times New Roman" panose="02020603050405020304" pitchFamily="18" charset="0"/>
                        </a:rPr>
                        <a:t>Control</a:t>
                      </a:r>
                      <a:r>
                        <a:rPr lang="en-US" sz="1600" b="0" spc="5">
                          <a:effectLst/>
                          <a:latin typeface="Times New Roman" panose="02020603050405020304" pitchFamily="18" charset="0"/>
                          <a:cs typeface="Times New Roman" panose="02020603050405020304" pitchFamily="18" charset="0"/>
                        </a:rPr>
                        <a:t> </a:t>
                      </a:r>
                      <a:r>
                        <a:rPr lang="en-US" sz="1600" b="0" spc="-5">
                          <a:effectLst/>
                          <a:latin typeface="Times New Roman" panose="02020603050405020304" pitchFamily="18" charset="0"/>
                          <a:cs typeface="Times New Roman" panose="02020603050405020304" pitchFamily="18" charset="0"/>
                        </a:rPr>
                        <a:t>department</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able to</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login</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6040">
                        <a:spcBef>
                          <a:spcPts val="295"/>
                        </a:spcBef>
                        <a:spcAft>
                          <a:spcPts val="0"/>
                        </a:spcAft>
                      </a:pPr>
                      <a:r>
                        <a:rPr lang="en-US" sz="1600" b="0">
                          <a:effectLst/>
                          <a:latin typeface="Times New Roman" panose="02020603050405020304" pitchFamily="18" charset="0"/>
                          <a:cs typeface="Times New Roman" panose="02020603050405020304" pitchFamily="18" charset="0"/>
                        </a:rPr>
                        <a:t>As</a:t>
                      </a:r>
                      <a:r>
                        <a:rPr lang="en-US" sz="1600" b="0" spc="-1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expected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295"/>
                        </a:spcBef>
                        <a:spcAft>
                          <a:spcPts val="0"/>
                        </a:spcAft>
                      </a:pPr>
                      <a:r>
                        <a:rPr lang="en-US" sz="1600" b="0">
                          <a:effectLst/>
                          <a:latin typeface="Times New Roman" panose="02020603050405020304" pitchFamily="18" charset="0"/>
                          <a:cs typeface="Times New Roman" panose="02020603050405020304" pitchFamily="18" charset="0"/>
                        </a:rPr>
                        <a:t>PASS</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r>
              <a:tr h="2159957">
                <a:tc>
                  <a:txBody>
                    <a:bodyPr/>
                    <a:lstStyle/>
                    <a:p>
                      <a:pPr marL="69850">
                        <a:spcBef>
                          <a:spcPts val="315"/>
                        </a:spcBef>
                        <a:spcAft>
                          <a:spcPts val="0"/>
                        </a:spcAft>
                      </a:pPr>
                      <a:r>
                        <a:rPr lang="en-US" sz="1600" b="0">
                          <a:effectLst/>
                          <a:latin typeface="Times New Roman" panose="02020603050405020304" pitchFamily="18" charset="0"/>
                          <a:cs typeface="Times New Roman" panose="02020603050405020304" pitchFamily="18" charset="0"/>
                        </a:rPr>
                        <a:t>3</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302895">
                        <a:lnSpc>
                          <a:spcPct val="145000"/>
                        </a:lnSpc>
                        <a:spcBef>
                          <a:spcPts val="315"/>
                        </a:spcBef>
                        <a:spcAft>
                          <a:spcPts val="0"/>
                        </a:spcAft>
                      </a:pPr>
                      <a:r>
                        <a:rPr lang="en-US" sz="1600" b="0">
                          <a:effectLst/>
                          <a:latin typeface="Times New Roman" panose="02020603050405020304" pitchFamily="18" charset="0"/>
                          <a:cs typeface="Times New Roman" panose="02020603050405020304" pitchFamily="18" charset="0"/>
                        </a:rPr>
                        <a:t>Activation</a:t>
                      </a:r>
                      <a:r>
                        <a:rPr lang="en-US" sz="1600" b="0" spc="-3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of</a:t>
                      </a:r>
                      <a:r>
                        <a:rPr lang="en-US" sz="1600" b="0" spc="-5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the</a:t>
                      </a:r>
                      <a:r>
                        <a:rPr lang="en-US" sz="1600" b="0" spc="-1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complaint</a:t>
                      </a:r>
                      <a:r>
                        <a:rPr lang="en-US" sz="1600" b="0" spc="3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by</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the control</a:t>
                      </a:r>
                      <a:r>
                        <a:rPr lang="en-US" sz="1600" b="0" spc="-3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department</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marR="475615">
                        <a:lnSpc>
                          <a:spcPct val="107000"/>
                        </a:lnSpc>
                        <a:spcBef>
                          <a:spcPts val="315"/>
                        </a:spcBef>
                        <a:spcAft>
                          <a:spcPts val="0"/>
                        </a:spcAft>
                      </a:pPr>
                      <a:r>
                        <a:rPr lang="en-US" sz="1600" b="0">
                          <a:effectLst/>
                          <a:latin typeface="Times New Roman" panose="02020603050405020304" pitchFamily="18" charset="0"/>
                          <a:cs typeface="Times New Roman" panose="02020603050405020304" pitchFamily="18" charset="0"/>
                        </a:rPr>
                        <a:t>Respected</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local</a:t>
                      </a:r>
                      <a:r>
                        <a:rPr lang="en-US" sz="1600" b="0" spc="-5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stations</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must</a:t>
                      </a:r>
                      <a:r>
                        <a:rPr lang="en-US" sz="1600" b="0" spc="2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be</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allocated</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based on the</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area</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mentioned</a:t>
                      </a:r>
                      <a:r>
                        <a:rPr lang="en-US" sz="1600" b="0" spc="-7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in</a:t>
                      </a:r>
                      <a:r>
                        <a:rPr lang="en-US" sz="1600" b="0" spc="-28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the</a:t>
                      </a:r>
                      <a:r>
                        <a:rPr lang="en-US" sz="1600" b="0" spc="5">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complaint</a:t>
                      </a:r>
                      <a:endParaRPr lang="en-IN" sz="1600" b="0">
                        <a:effectLst/>
                        <a:latin typeface="Times New Roman" panose="02020603050405020304" pitchFamily="18" charset="0"/>
                        <a:cs typeface="Times New Roman" panose="02020603050405020304" pitchFamily="18" charset="0"/>
                      </a:endParaRPr>
                    </a:p>
                    <a:p>
                      <a:pPr marL="69215">
                        <a:lnSpc>
                          <a:spcPts val="1365"/>
                        </a:lnSpc>
                        <a:spcAft>
                          <a:spcPts val="0"/>
                        </a:spcAft>
                      </a:pPr>
                      <a:r>
                        <a:rPr lang="en-US" sz="1600" b="0">
                          <a:effectLst/>
                          <a:latin typeface="Times New Roman" panose="02020603050405020304" pitchFamily="18" charset="0"/>
                          <a:cs typeface="Times New Roman" panose="02020603050405020304" pitchFamily="18" charset="0"/>
                        </a:rPr>
                        <a:t>filed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6040">
                        <a:spcBef>
                          <a:spcPts val="315"/>
                        </a:spcBef>
                        <a:spcAft>
                          <a:spcPts val="0"/>
                        </a:spcAft>
                      </a:pPr>
                      <a:r>
                        <a:rPr lang="en-US" sz="1600" b="0">
                          <a:effectLst/>
                          <a:latin typeface="Times New Roman" panose="02020603050405020304" pitchFamily="18" charset="0"/>
                          <a:cs typeface="Times New Roman" panose="02020603050405020304" pitchFamily="18" charset="0"/>
                        </a:rPr>
                        <a:t>As</a:t>
                      </a:r>
                      <a:r>
                        <a:rPr lang="en-US" sz="1600" b="0" spc="-10">
                          <a:effectLst/>
                          <a:latin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cs typeface="Times New Roman" panose="02020603050405020304" pitchFamily="18" charset="0"/>
                        </a:rPr>
                        <a:t>expected</a:t>
                      </a:r>
                      <a:endParaRPr lang="en-IN" sz="16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215">
                        <a:spcBef>
                          <a:spcPts val="315"/>
                        </a:spcBef>
                        <a:spcAft>
                          <a:spcPts val="0"/>
                        </a:spcAft>
                      </a:pPr>
                      <a:r>
                        <a:rPr lang="en-US" sz="1600" b="0" dirty="0">
                          <a:effectLst/>
                          <a:latin typeface="Times New Roman" panose="02020603050405020304" pitchFamily="18" charset="0"/>
                          <a:cs typeface="Times New Roman" panose="02020603050405020304" pitchFamily="18" charset="0"/>
                        </a:rPr>
                        <a:t>PASS</a:t>
                      </a:r>
                      <a:endParaRPr lang="en-IN" sz="1600" b="0" dirty="0">
                        <a:effectLst/>
                        <a:latin typeface="Times New Roman" panose="02020603050405020304" pitchFamily="18" charset="0"/>
                        <a:ea typeface="Times New Roman"/>
                        <a:cs typeface="Times New Roman" panose="02020603050405020304" pitchFamily="18" charset="0"/>
                      </a:endParaRPr>
                    </a:p>
                  </a:txBody>
                  <a:tcPr marL="0" marR="0" marT="0" marB="0"/>
                </a:tc>
              </a:tr>
            </a:tbl>
          </a:graphicData>
        </a:graphic>
      </p:graphicFrame>
      <p:sp>
        <p:nvSpPr>
          <p:cNvPr id="5" name="TextBox 4"/>
          <p:cNvSpPr txBox="1"/>
          <p:nvPr/>
        </p:nvSpPr>
        <p:spPr>
          <a:xfrm>
            <a:off x="359228" y="283029"/>
            <a:ext cx="8033658"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USE CASE: CONTROL DEPARTMENT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855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r>
              <a:rPr lang="en-US" sz="1800" dirty="0" smtClean="0">
                <a:latin typeface="Times New Roman" panose="02020603050405020304" pitchFamily="18" charset="0"/>
                <a:cs typeface="Times New Roman" panose="02020603050405020304" pitchFamily="18" charset="0"/>
              </a:rPr>
              <a:t>USE CASE: LOCAL POLICE</a:t>
            </a: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0C193825-7EA1-3874-5BC1-CAFD6A778198}"/>
              </a:ext>
            </a:extLst>
          </p:cNvPr>
          <p:cNvSpPr>
            <a:spLocks noGrp="1"/>
          </p:cNvSpPr>
          <p:nvPr>
            <p:ph type="sldNum" sz="quarter" idx="12"/>
          </p:nvPr>
        </p:nvSpPr>
        <p:spPr/>
        <p:txBody>
          <a:bodyPr/>
          <a:lstStyle/>
          <a:p>
            <a:fld id="{9D3FF152-60F5-4862-82F9-1190556AA56F}" type="slidenum">
              <a:rPr lang="en-IN" smtClean="0"/>
              <a:pPr/>
              <a:t>28</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2336253405"/>
              </p:ext>
            </p:extLst>
          </p:nvPr>
        </p:nvGraphicFramePr>
        <p:xfrm>
          <a:off x="402771" y="892630"/>
          <a:ext cx="8523514" cy="5353514"/>
        </p:xfrm>
        <a:graphic>
          <a:graphicData uri="http://schemas.openxmlformats.org/drawingml/2006/table">
            <a:tbl>
              <a:tblPr firstRow="1" firstCol="1" lastRow="1" lastCol="1" bandRow="1" bandCol="1">
                <a:tableStyleId>{0505E3EF-67EA-436B-97B2-0124C06EBD24}</a:tableStyleId>
              </a:tblPr>
              <a:tblGrid>
                <a:gridCol w="1156490"/>
                <a:gridCol w="2883492"/>
                <a:gridCol w="1847453"/>
                <a:gridCol w="1382741"/>
                <a:gridCol w="1253338"/>
              </a:tblGrid>
              <a:tr h="1541154">
                <a:tc>
                  <a:txBody>
                    <a:bodyPr/>
                    <a:lstStyle/>
                    <a:p>
                      <a:pPr marL="69850" marR="198120">
                        <a:lnSpc>
                          <a:spcPct val="182000"/>
                        </a:lnSpc>
                        <a:spcBef>
                          <a:spcPts val="365"/>
                        </a:spcBef>
                        <a:spcAft>
                          <a:spcPts val="0"/>
                        </a:spcAft>
                      </a:pPr>
                      <a:r>
                        <a:rPr lang="en-US" sz="1800" b="0" dirty="0">
                          <a:effectLst/>
                          <a:latin typeface="Times New Roman" panose="02020603050405020304" pitchFamily="18" charset="0"/>
                          <a:cs typeface="Times New Roman" panose="02020603050405020304" pitchFamily="18" charset="0"/>
                        </a:rPr>
                        <a:t>TEST</a:t>
                      </a:r>
                      <a:r>
                        <a:rPr lang="en-US" sz="1800" b="0" spc="5"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CASE</a:t>
                      </a:r>
                      <a:r>
                        <a:rPr lang="en-US" sz="1800" b="0" spc="10"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ID</a:t>
                      </a:r>
                      <a:endParaRPr lang="en-IN" sz="1800" b="0" dirty="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850" marR="1050925">
                        <a:lnSpc>
                          <a:spcPct val="165000"/>
                        </a:lnSpc>
                        <a:spcBef>
                          <a:spcPts val="340"/>
                        </a:spcBef>
                        <a:spcAft>
                          <a:spcPts val="0"/>
                        </a:spcAft>
                      </a:pPr>
                      <a:r>
                        <a:rPr lang="en-US" sz="1800" b="0">
                          <a:effectLst/>
                          <a:latin typeface="Times New Roman" panose="02020603050405020304" pitchFamily="18" charset="0"/>
                          <a:cs typeface="Times New Roman" panose="02020603050405020304" pitchFamily="18" charset="0"/>
                        </a:rPr>
                        <a:t>TEST CASE/</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ACTION TO BE</a:t>
                      </a:r>
                      <a:r>
                        <a:rPr lang="en-US" sz="1800" b="0" spc="-28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PERFORMED</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0485" marR="532130">
                        <a:lnSpc>
                          <a:spcPct val="156000"/>
                        </a:lnSpc>
                        <a:spcBef>
                          <a:spcPts val="340"/>
                        </a:spcBef>
                        <a:spcAft>
                          <a:spcPts val="0"/>
                        </a:spcAft>
                      </a:pPr>
                      <a:r>
                        <a:rPr lang="en-US" sz="1800" b="0" spc="-10">
                          <a:effectLst/>
                          <a:latin typeface="Times New Roman" panose="02020603050405020304" pitchFamily="18" charset="0"/>
                          <a:cs typeface="Times New Roman" panose="02020603050405020304" pitchFamily="18" charset="0"/>
                        </a:rPr>
                        <a:t>EXPECTED</a:t>
                      </a:r>
                      <a:r>
                        <a:rPr lang="en-US" sz="1800" b="0" spc="-28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RESULT</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7945" marR="351790">
                        <a:lnSpc>
                          <a:spcPct val="100000"/>
                        </a:lnSpc>
                        <a:spcBef>
                          <a:spcPts val="340"/>
                        </a:spcBef>
                        <a:spcAft>
                          <a:spcPts val="0"/>
                        </a:spcAft>
                      </a:pPr>
                      <a:r>
                        <a:rPr lang="en-US" sz="1800" b="0" spc="-5" dirty="0" smtClean="0">
                          <a:effectLst/>
                          <a:latin typeface="Times New Roman" panose="02020603050405020304" pitchFamily="18" charset="0"/>
                          <a:cs typeface="Times New Roman" panose="02020603050405020304" pitchFamily="18" charset="0"/>
                        </a:rPr>
                        <a:t>ACTUAL</a:t>
                      </a:r>
                      <a:r>
                        <a:rPr lang="en-US" sz="1800" b="0" spc="-285" dirty="0" smtClean="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RESULT</a:t>
                      </a:r>
                      <a:endParaRPr lang="en-IN" sz="1800" b="0" dirty="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1755">
                        <a:spcBef>
                          <a:spcPts val="340"/>
                        </a:spcBef>
                        <a:spcAft>
                          <a:spcPts val="0"/>
                        </a:spcAft>
                      </a:pPr>
                      <a:r>
                        <a:rPr lang="en-US" sz="1800" b="0">
                          <a:effectLst/>
                          <a:latin typeface="Times New Roman" panose="02020603050405020304" pitchFamily="18" charset="0"/>
                          <a:cs typeface="Times New Roman" panose="02020603050405020304" pitchFamily="18" charset="0"/>
                        </a:rPr>
                        <a:t>PASS/FAIL</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r>
              <a:tr h="2277267">
                <a:tc>
                  <a:txBody>
                    <a:bodyPr/>
                    <a:lstStyle/>
                    <a:p>
                      <a:pPr marL="69850">
                        <a:spcBef>
                          <a:spcPts val="295"/>
                        </a:spcBef>
                        <a:spcAft>
                          <a:spcPts val="0"/>
                        </a:spcAft>
                      </a:pPr>
                      <a:r>
                        <a:rPr lang="en-US" sz="1800" b="0">
                          <a:effectLst/>
                          <a:latin typeface="Times New Roman" panose="02020603050405020304" pitchFamily="18" charset="0"/>
                          <a:cs typeface="Times New Roman" panose="02020603050405020304" pitchFamily="18" charset="0"/>
                        </a:rPr>
                        <a:t>1</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850">
                        <a:spcBef>
                          <a:spcPts val="295"/>
                        </a:spcBef>
                        <a:spcAft>
                          <a:spcPts val="0"/>
                        </a:spcAft>
                      </a:pPr>
                      <a:r>
                        <a:rPr lang="en-US" sz="1800" b="0">
                          <a:effectLst/>
                          <a:latin typeface="Times New Roman" panose="02020603050405020304" pitchFamily="18" charset="0"/>
                          <a:cs typeface="Times New Roman" panose="02020603050405020304" pitchFamily="18" charset="0"/>
                        </a:rPr>
                        <a:t>Local</a:t>
                      </a:r>
                      <a:r>
                        <a:rPr lang="en-US" sz="1800" b="0" spc="-5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station</a:t>
                      </a:r>
                      <a:r>
                        <a:rPr lang="en-US" sz="1800" b="0" spc="-30">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view</a:t>
                      </a:r>
                      <a:r>
                        <a:rPr lang="en-US" sz="1800" b="0" spc="-10">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the</a:t>
                      </a:r>
                      <a:r>
                        <a:rPr lang="en-US" sz="1800" b="0" spc="-1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complaint</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0485" marR="467360">
                        <a:lnSpc>
                          <a:spcPct val="107000"/>
                        </a:lnSpc>
                        <a:spcBef>
                          <a:spcPts val="295"/>
                        </a:spcBef>
                        <a:spcAft>
                          <a:spcPts val="0"/>
                        </a:spcAft>
                      </a:pPr>
                      <a:r>
                        <a:rPr lang="en-US" sz="1800" b="0">
                          <a:effectLst/>
                          <a:latin typeface="Times New Roman" panose="02020603050405020304" pitchFamily="18" charset="0"/>
                          <a:cs typeface="Times New Roman" panose="02020603050405020304" pitchFamily="18" charset="0"/>
                        </a:rPr>
                        <a:t>Only the</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allocated local</a:t>
                      </a:r>
                      <a:r>
                        <a:rPr lang="en-US" sz="1800" b="0" spc="-28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stations can</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view the</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complaint</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7945">
                        <a:spcBef>
                          <a:spcPts val="295"/>
                        </a:spcBef>
                        <a:spcAft>
                          <a:spcPts val="0"/>
                        </a:spcAft>
                      </a:pPr>
                      <a:r>
                        <a:rPr lang="en-US" sz="1800" b="0">
                          <a:effectLst/>
                          <a:latin typeface="Times New Roman" panose="02020603050405020304" pitchFamily="18" charset="0"/>
                          <a:cs typeface="Times New Roman" panose="02020603050405020304" pitchFamily="18" charset="0"/>
                        </a:rPr>
                        <a:t>As</a:t>
                      </a:r>
                      <a:r>
                        <a:rPr lang="en-US" sz="1800" b="0" spc="-10">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expected</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1755">
                        <a:spcBef>
                          <a:spcPts val="295"/>
                        </a:spcBef>
                        <a:spcAft>
                          <a:spcPts val="0"/>
                        </a:spcAft>
                      </a:pPr>
                      <a:r>
                        <a:rPr lang="en-US" sz="1800" b="0">
                          <a:effectLst/>
                          <a:latin typeface="Times New Roman" panose="02020603050405020304" pitchFamily="18" charset="0"/>
                          <a:cs typeface="Times New Roman" panose="02020603050405020304" pitchFamily="18" charset="0"/>
                        </a:rPr>
                        <a:t>PASS</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r>
              <a:tr h="1535093">
                <a:tc>
                  <a:txBody>
                    <a:bodyPr/>
                    <a:lstStyle/>
                    <a:p>
                      <a:pPr marL="69850">
                        <a:spcBef>
                          <a:spcPts val="295"/>
                        </a:spcBef>
                        <a:spcAft>
                          <a:spcPts val="0"/>
                        </a:spcAft>
                      </a:pPr>
                      <a:r>
                        <a:rPr lang="en-US" sz="1800" b="0">
                          <a:effectLst/>
                          <a:latin typeface="Times New Roman" panose="02020603050405020304" pitchFamily="18" charset="0"/>
                          <a:cs typeface="Times New Roman" panose="02020603050405020304" pitchFamily="18" charset="0"/>
                        </a:rPr>
                        <a:t>2</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9850">
                        <a:spcBef>
                          <a:spcPts val="295"/>
                        </a:spcBef>
                        <a:spcAft>
                          <a:spcPts val="0"/>
                        </a:spcAft>
                      </a:pPr>
                      <a:r>
                        <a:rPr lang="en-US" sz="1800" b="0" dirty="0">
                          <a:effectLst/>
                          <a:latin typeface="Times New Roman" panose="02020603050405020304" pitchFamily="18" charset="0"/>
                          <a:cs typeface="Times New Roman" panose="02020603050405020304" pitchFamily="18" charset="0"/>
                        </a:rPr>
                        <a:t>Police</a:t>
                      </a:r>
                      <a:r>
                        <a:rPr lang="en-US" sz="1800" b="0" spc="-30"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adding</a:t>
                      </a:r>
                      <a:r>
                        <a:rPr lang="en-US" sz="1800" b="0" spc="-20" dirty="0">
                          <a:effectLst/>
                          <a:latin typeface="Times New Roman" panose="02020603050405020304" pitchFamily="18" charset="0"/>
                          <a:cs typeface="Times New Roman" panose="02020603050405020304" pitchFamily="18" charset="0"/>
                        </a:rPr>
                        <a:t> </a:t>
                      </a:r>
                      <a:r>
                        <a:rPr lang="en-US" sz="1800" b="0" dirty="0" err="1">
                          <a:effectLst/>
                          <a:latin typeface="Times New Roman" panose="02020603050405020304" pitchFamily="18" charset="0"/>
                          <a:cs typeface="Times New Roman" panose="02020603050405020304" pitchFamily="18" charset="0"/>
                        </a:rPr>
                        <a:t>acquist</a:t>
                      </a:r>
                      <a:r>
                        <a:rPr lang="en-US" sz="1800" b="0" dirty="0">
                          <a:effectLst/>
                          <a:latin typeface="Times New Roman" panose="02020603050405020304" pitchFamily="18" charset="0"/>
                          <a:cs typeface="Times New Roman" panose="02020603050405020304" pitchFamily="18" charset="0"/>
                        </a:rPr>
                        <a:t> details</a:t>
                      </a:r>
                      <a:endParaRPr lang="en-IN" sz="1800" b="0" dirty="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0485" marR="187325">
                        <a:spcBef>
                          <a:spcPts val="295"/>
                        </a:spcBef>
                        <a:spcAft>
                          <a:spcPts val="0"/>
                        </a:spcAft>
                      </a:pPr>
                      <a:r>
                        <a:rPr lang="en-US" sz="1800" b="0">
                          <a:effectLst/>
                          <a:latin typeface="Times New Roman" panose="02020603050405020304" pitchFamily="18" charset="0"/>
                          <a:cs typeface="Times New Roman" panose="02020603050405020304" pitchFamily="18" charset="0"/>
                        </a:rPr>
                        <a:t>Added</a:t>
                      </a:r>
                      <a:r>
                        <a:rPr lang="en-US" sz="1800" b="0" spc="-5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details</a:t>
                      </a:r>
                      <a:r>
                        <a:rPr lang="en-US" sz="1800" b="0" spc="-4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must</a:t>
                      </a:r>
                      <a:r>
                        <a:rPr lang="en-US" sz="1800" b="0" spc="-28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be encrypted and</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saved</a:t>
                      </a:r>
                      <a:r>
                        <a:rPr lang="en-US" sz="1800" b="0" spc="5">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properly</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67945">
                        <a:spcBef>
                          <a:spcPts val="295"/>
                        </a:spcBef>
                        <a:spcAft>
                          <a:spcPts val="0"/>
                        </a:spcAft>
                      </a:pPr>
                      <a:r>
                        <a:rPr lang="en-US" sz="1800" b="0">
                          <a:effectLst/>
                          <a:latin typeface="Times New Roman" panose="02020603050405020304" pitchFamily="18" charset="0"/>
                          <a:cs typeface="Times New Roman" panose="02020603050405020304" pitchFamily="18" charset="0"/>
                        </a:rPr>
                        <a:t>As</a:t>
                      </a:r>
                      <a:r>
                        <a:rPr lang="en-US" sz="1800" b="0" spc="-10">
                          <a:effectLst/>
                          <a:latin typeface="Times New Roman" panose="02020603050405020304" pitchFamily="18" charset="0"/>
                          <a:cs typeface="Times New Roman" panose="02020603050405020304" pitchFamily="18" charset="0"/>
                        </a:rPr>
                        <a:t> </a:t>
                      </a:r>
                      <a:r>
                        <a:rPr lang="en-US" sz="1800" b="0">
                          <a:effectLst/>
                          <a:latin typeface="Times New Roman" panose="02020603050405020304" pitchFamily="18" charset="0"/>
                          <a:cs typeface="Times New Roman" panose="02020603050405020304" pitchFamily="18" charset="0"/>
                        </a:rPr>
                        <a:t>expected</a:t>
                      </a:r>
                      <a:endParaRPr lang="en-IN" sz="1800" b="0">
                        <a:effectLst/>
                        <a:latin typeface="Times New Roman" panose="02020603050405020304" pitchFamily="18" charset="0"/>
                        <a:ea typeface="Times New Roman"/>
                        <a:cs typeface="Times New Roman" panose="02020603050405020304" pitchFamily="18" charset="0"/>
                      </a:endParaRPr>
                    </a:p>
                  </a:txBody>
                  <a:tcPr marL="0" marR="0" marT="0" marB="0"/>
                </a:tc>
                <a:tc>
                  <a:txBody>
                    <a:bodyPr/>
                    <a:lstStyle/>
                    <a:p>
                      <a:pPr marL="71755">
                        <a:spcBef>
                          <a:spcPts val="295"/>
                        </a:spcBef>
                        <a:spcAft>
                          <a:spcPts val="0"/>
                        </a:spcAft>
                      </a:pPr>
                      <a:r>
                        <a:rPr lang="en-US" sz="1800" b="0" dirty="0">
                          <a:effectLst/>
                          <a:latin typeface="Times New Roman" panose="02020603050405020304" pitchFamily="18" charset="0"/>
                          <a:cs typeface="Times New Roman" panose="02020603050405020304" pitchFamily="18" charset="0"/>
                        </a:rPr>
                        <a:t>PASS</a:t>
                      </a:r>
                      <a:endParaRPr lang="en-IN" sz="1800" b="0" dirty="0">
                        <a:effectLst/>
                        <a:latin typeface="Times New Roman" panose="02020603050405020304" pitchFamily="18" charset="0"/>
                        <a:ea typeface="Times New Roman"/>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403523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effectLst/>
                <a:latin typeface="Times New Roman" panose="02020603050405020304" pitchFamily="18" charset="0"/>
                <a:ea typeface="Calibri" panose="020F0502020204030204" pitchFamily="34" charset="0"/>
                <a:cs typeface="Times New Roman" panose="02020603050405020304" pitchFamily="18" charset="0"/>
              </a:rPr>
              <a:t>OUTPUT SCREEN SHOTS</a:t>
            </a:r>
            <a:endParaRPr lang="en-IN" sz="199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29</a:t>
            </a:fld>
            <a:endParaRPr lang="en-IN"/>
          </a:p>
        </p:txBody>
      </p:sp>
      <p:pic>
        <p:nvPicPr>
          <p:cNvPr id="7" name="image27.jpeg" descr="Home page.png"/>
          <p:cNvPicPr/>
          <p:nvPr/>
        </p:nvPicPr>
        <p:blipFill>
          <a:blip r:embed="rId2" cstate="print"/>
          <a:stretch>
            <a:fillRect/>
          </a:stretch>
        </p:blipFill>
        <p:spPr>
          <a:xfrm>
            <a:off x="707572" y="2035629"/>
            <a:ext cx="7576458" cy="3929742"/>
          </a:xfrm>
          <a:prstGeom prst="rect">
            <a:avLst/>
          </a:prstGeom>
        </p:spPr>
      </p:pic>
      <p:sp>
        <p:nvSpPr>
          <p:cNvPr id="9" name="TextBox 8"/>
          <p:cNvSpPr txBox="1"/>
          <p:nvPr/>
        </p:nvSpPr>
        <p:spPr>
          <a:xfrm>
            <a:off x="2873828" y="1272958"/>
            <a:ext cx="2808515" cy="461665"/>
          </a:xfrm>
          <a:prstGeom prst="rect">
            <a:avLst/>
          </a:prstGeom>
          <a:noFill/>
        </p:spPr>
        <p:txBody>
          <a:bodyPr wrap="square" rtlCol="0">
            <a:spAutoFit/>
          </a:bodyPr>
          <a:lstStyle/>
          <a:p>
            <a:pPr algn="ctr"/>
            <a:r>
              <a:rPr lang="en-US" sz="2400" b="1" dirty="0" smtClean="0">
                <a:latin typeface="Times New Roman" panose="02020603050405020304" pitchFamily="18" charset="0"/>
                <a:cs typeface="Times New Roman" panose="02020603050405020304" pitchFamily="18" charset="0"/>
              </a:rPr>
              <a:t>HOME PAGE: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52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369191"/>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OBJECTIVE OF THE PROJECT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53EE05FC-38D6-EA45-0957-044D82E81D3A}"/>
              </a:ext>
            </a:extLst>
          </p:cNvPr>
          <p:cNvSpPr>
            <a:spLocks noGrp="1"/>
          </p:cNvSpPr>
          <p:nvPr>
            <p:ph type="sldNum" sz="quarter" idx="12"/>
          </p:nvPr>
        </p:nvSpPr>
        <p:spPr/>
        <p:txBody>
          <a:bodyPr/>
          <a:lstStyle/>
          <a:p>
            <a:fld id="{9D3FF152-60F5-4862-82F9-1190556AA56F}" type="slidenum">
              <a:rPr lang="en-IN" smtClean="0"/>
              <a:pPr/>
              <a:t>3</a:t>
            </a:fld>
            <a:endParaRPr lang="en-IN"/>
          </a:p>
        </p:txBody>
      </p:sp>
      <p:sp>
        <p:nvSpPr>
          <p:cNvPr id="6" name="TextBox 5"/>
          <p:cNvSpPr txBox="1"/>
          <p:nvPr/>
        </p:nvSpPr>
        <p:spPr>
          <a:xfrm>
            <a:off x="381000" y="1259970"/>
            <a:ext cx="8461094" cy="5498941"/>
          </a:xfrm>
          <a:prstGeom prst="rect">
            <a:avLst/>
          </a:prstGeom>
          <a:noFill/>
        </p:spPr>
        <p:txBody>
          <a:bodyPr wrap="square" rtlCol="0">
            <a:spAutoFit/>
          </a:bodyPr>
          <a:lstStyle/>
          <a:p>
            <a:pPr marL="306070" lvl="0" indent="-306070" algn="just">
              <a:buSzPts val="1840"/>
              <a:buChar char="◼"/>
            </a:pPr>
            <a:r>
              <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Modern science and technology has revolutionized the field of crime solving and has made the process much faster and more reliable. </a:t>
            </a:r>
          </a:p>
          <a:p>
            <a:pPr marL="306070" lvl="0" indent="-306070" algn="just">
              <a:spcBef>
                <a:spcPts val="1000"/>
              </a:spcBef>
              <a:buSzPts val="1840"/>
              <a:buChar char="◼"/>
            </a:pPr>
            <a:r>
              <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The word Forensic refers to all the science and technology used in the solving of crime. </a:t>
            </a:r>
          </a:p>
          <a:p>
            <a:pPr marL="306070" lvl="0" indent="-306070" algn="just">
              <a:spcBef>
                <a:spcPts val="1000"/>
              </a:spcBef>
              <a:buSzPts val="1840"/>
              <a:buChar char="◼"/>
            </a:pPr>
            <a:r>
              <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The aim of this Forensic Management System is to manage the large volumes of data that are produced in the process of solving crimes by the application of scientific methods and modern technology. </a:t>
            </a:r>
          </a:p>
          <a:p>
            <a:pPr marL="306070" lvl="0" indent="-306070" algn="just">
              <a:spcBef>
                <a:spcPts val="1000"/>
              </a:spcBef>
              <a:buSzPts val="1840"/>
              <a:buChar char="◼"/>
            </a:pP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Cyber forensics is a process of extracting data as proof for a crime (that involves electronic devices) while following proper investigation rules to nab the culprit by presenting the evidence to the court. Cyber forensics is also known as computer forensics.</a:t>
            </a:r>
            <a:endPar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306070" lvl="0" indent="-306070" algn="just">
              <a:spcBef>
                <a:spcPts val="1000"/>
              </a:spcBef>
              <a:buSzPts val="1840"/>
              <a:buChar char="◼"/>
            </a:pPr>
            <a:r>
              <a:rPr lang="en-US" sz="2000"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When creating a new case file the system will be able to store specific information in categories. This system can be used to easily collaborate on case files, temporary user profiles can be created if the other department does not implement this system.</a:t>
            </a:r>
            <a:endParaRPr lang="en-US" sz="2000" dirty="0" smtClean="0">
              <a:latin typeface="Times New Roman" panose="02020603050405020304"/>
              <a:ea typeface="Times New Roman" panose="02020603050405020304"/>
              <a:cs typeface="Times New Roman" panose="02020603050405020304"/>
              <a:sym typeface="Times New Roman" panose="02020603050405020304"/>
            </a:endParaRPr>
          </a:p>
          <a:p>
            <a:pPr algn="just"/>
            <a:endParaRPr lang="en-US" dirty="0"/>
          </a:p>
        </p:txBody>
      </p:sp>
    </p:spTree>
    <p:extLst>
      <p:ext uri="{BB962C8B-B14F-4D97-AF65-F5344CB8AC3E}">
        <p14:creationId xmlns:p14="http://schemas.microsoft.com/office/powerpoint/2010/main" val="4003226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62E8DBB-8CAD-47AF-1F08-E5D854F507F6}"/>
              </a:ext>
            </a:extLst>
          </p:cNvPr>
          <p:cNvSpPr txBox="1"/>
          <p:nvPr/>
        </p:nvSpPr>
        <p:spPr>
          <a:xfrm>
            <a:off x="2299062" y="1328057"/>
            <a:ext cx="4572000"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PUBLIC COMPLAINT PAGE:</a:t>
            </a:r>
            <a:endParaRPr lang="en-IN"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30</a:t>
            </a:fld>
            <a:endParaRPr lang="en-IN"/>
          </a:p>
        </p:txBody>
      </p:sp>
      <p:pic>
        <p:nvPicPr>
          <p:cNvPr id="6" name="image28.png" descr="complaint page.png"/>
          <p:cNvPicPr/>
          <p:nvPr/>
        </p:nvPicPr>
        <p:blipFill>
          <a:blip r:embed="rId2" cstate="print"/>
          <a:stretch>
            <a:fillRect/>
          </a:stretch>
        </p:blipFill>
        <p:spPr>
          <a:xfrm>
            <a:off x="903515" y="2155369"/>
            <a:ext cx="7587342" cy="3907974"/>
          </a:xfrm>
          <a:prstGeom prst="rect">
            <a:avLst/>
          </a:prstGeom>
        </p:spPr>
      </p:pic>
    </p:spTree>
    <p:extLst>
      <p:ext uri="{BB962C8B-B14F-4D97-AF65-F5344CB8AC3E}">
        <p14:creationId xmlns:p14="http://schemas.microsoft.com/office/powerpoint/2010/main" val="247928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2E8DBB-8CAD-47AF-1F08-E5D854F507F6}"/>
              </a:ext>
            </a:extLst>
          </p:cNvPr>
          <p:cNvSpPr txBox="1"/>
          <p:nvPr/>
        </p:nvSpPr>
        <p:spPr>
          <a:xfrm>
            <a:off x="1480457" y="1296575"/>
            <a:ext cx="5595257" cy="461665"/>
          </a:xfrm>
          <a:prstGeom prst="rect">
            <a:avLst/>
          </a:prstGeom>
          <a:noFill/>
        </p:spPr>
        <p:txBody>
          <a:bodyPr wrap="square">
            <a:spAutoFit/>
          </a:bodyPr>
          <a:lstStyle/>
          <a:p>
            <a:pPr algn="ctr"/>
            <a:r>
              <a:rPr lang="en-US" sz="2400" b="1"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POLICE LOG SELECTION PAGE</a:t>
            </a:r>
            <a:r>
              <a:rPr lang="en-US" sz="2400" dirty="0" smtClean="0">
                <a:solidFill>
                  <a:srgbClr val="222222"/>
                </a:solidFill>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3" name="Date Placeholder 2">
            <a:extLst>
              <a:ext uri="{FF2B5EF4-FFF2-40B4-BE49-F238E27FC236}">
                <a16:creationId xmlns:a16="http://schemas.microsoft.com/office/drawing/2014/main" xmlns="" id="{90F0A957-C112-EF6D-C238-451630D247C7}"/>
              </a:ext>
            </a:extLst>
          </p:cNvPr>
          <p:cNvSpPr>
            <a:spLocks noGrp="1"/>
          </p:cNvSpPr>
          <p:nvPr>
            <p:ph type="dt" sz="half" idx="10"/>
          </p:nvPr>
        </p:nvSpPr>
        <p:spPr/>
        <p:txBody>
          <a:bodyPr/>
          <a:lstStyle/>
          <a:p>
            <a:fld id="{50F60316-87E1-449B-9D2E-2F9BFC05FE3D}" type="datetime1">
              <a:rPr lang="en-IN" smtClean="0"/>
              <a:pPr/>
              <a:t>09-04-2023</a:t>
            </a:fld>
            <a:endParaRPr lang="en-IN" dirty="0"/>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31</a:t>
            </a:fld>
            <a:endParaRPr lang="en-IN"/>
          </a:p>
        </p:txBody>
      </p:sp>
      <p:pic>
        <p:nvPicPr>
          <p:cNvPr id="7" name="image29.jpeg" descr="police page.png"/>
          <p:cNvPicPr/>
          <p:nvPr/>
        </p:nvPicPr>
        <p:blipFill>
          <a:blip r:embed="rId2" cstate="print"/>
          <a:stretch>
            <a:fillRect/>
          </a:stretch>
        </p:blipFill>
        <p:spPr>
          <a:xfrm>
            <a:off x="968829" y="2329543"/>
            <a:ext cx="6749142" cy="3668486"/>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2E8DBB-8CAD-47AF-1F08-E5D854F507F6}"/>
              </a:ext>
            </a:extLst>
          </p:cNvPr>
          <p:cNvSpPr txBox="1"/>
          <p:nvPr/>
        </p:nvSpPr>
        <p:spPr>
          <a:xfrm>
            <a:off x="816428" y="719632"/>
            <a:ext cx="6411685" cy="461665"/>
          </a:xfrm>
          <a:prstGeom prst="rect">
            <a:avLst/>
          </a:prstGeom>
          <a:noFill/>
        </p:spPr>
        <p:txBody>
          <a:bodyPr wrap="square">
            <a:spAutoFit/>
          </a:bodyPr>
          <a:lstStyle/>
          <a:p>
            <a:pPr marL="0" lvl="2" algn="ctr"/>
            <a:r>
              <a:rPr lang="en-US" sz="2400" b="1" dirty="0" smtClean="0">
                <a:latin typeface="Times New Roman" panose="02020603050405020304" pitchFamily="18" charset="0"/>
                <a:cs typeface="Times New Roman" panose="02020603050405020304" pitchFamily="18" charset="0"/>
              </a:rPr>
              <a:t>CYBER LOG SELECTION PAGE: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32</a:t>
            </a:fld>
            <a:endParaRPr lang="en-IN"/>
          </a:p>
        </p:txBody>
      </p:sp>
      <p:pic>
        <p:nvPicPr>
          <p:cNvPr id="8" name="image31.jpeg" descr="cid&amp;dig.png"/>
          <p:cNvPicPr/>
          <p:nvPr/>
        </p:nvPicPr>
        <p:blipFill>
          <a:blip r:embed="rId2" cstate="print"/>
          <a:stretch>
            <a:fillRect/>
          </a:stretch>
        </p:blipFill>
        <p:spPr>
          <a:xfrm>
            <a:off x="947057" y="1839686"/>
            <a:ext cx="7304315" cy="4299858"/>
          </a:xfrm>
          <a:prstGeom prst="rect">
            <a:avLst/>
          </a:prstGeom>
        </p:spPr>
      </p:pic>
    </p:spTree>
    <p:extLst>
      <p:ext uri="{BB962C8B-B14F-4D97-AF65-F5344CB8AC3E}">
        <p14:creationId xmlns:p14="http://schemas.microsoft.com/office/powerpoint/2010/main" val="1776993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2E8DBB-8CAD-47AF-1F08-E5D854F507F6}"/>
              </a:ext>
            </a:extLst>
          </p:cNvPr>
          <p:cNvSpPr txBox="1"/>
          <p:nvPr/>
        </p:nvSpPr>
        <p:spPr>
          <a:xfrm>
            <a:off x="2026920" y="803428"/>
            <a:ext cx="4572000" cy="461665"/>
          </a:xfrm>
          <a:prstGeom prst="rect">
            <a:avLst/>
          </a:prstGeom>
          <a:noFill/>
        </p:spPr>
        <p:txBody>
          <a:bodyPr wrap="square">
            <a:spAutoFit/>
          </a:bodyPr>
          <a:lstStyle/>
          <a:p>
            <a:pPr marL="0" lvl="2" algn="ctr"/>
            <a:r>
              <a:rPr lang="en-US" sz="2400" b="1" dirty="0" smtClean="0">
                <a:latin typeface="Times New Roman" panose="02020603050405020304" pitchFamily="18" charset="0"/>
                <a:cs typeface="Times New Roman" panose="02020603050405020304" pitchFamily="18" charset="0"/>
              </a:rPr>
              <a:t>ADD CRIME DETAILS PAGE</a:t>
            </a:r>
            <a:r>
              <a:rPr lang="en-US"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33</a:t>
            </a:fld>
            <a:endParaRPr lang="en-IN"/>
          </a:p>
        </p:txBody>
      </p:sp>
      <p:pic>
        <p:nvPicPr>
          <p:cNvPr id="6" name="image32.jpeg"/>
          <p:cNvPicPr/>
          <p:nvPr/>
        </p:nvPicPr>
        <p:blipFill>
          <a:blip r:embed="rId2" cstate="print"/>
          <a:stretch>
            <a:fillRect/>
          </a:stretch>
        </p:blipFill>
        <p:spPr>
          <a:xfrm>
            <a:off x="783771" y="1905000"/>
            <a:ext cx="7707086" cy="4125686"/>
          </a:xfrm>
          <a:prstGeom prst="rect">
            <a:avLst/>
          </a:prstGeom>
        </p:spPr>
      </p:pic>
    </p:spTree>
    <p:extLst>
      <p:ext uri="{BB962C8B-B14F-4D97-AF65-F5344CB8AC3E}">
        <p14:creationId xmlns:p14="http://schemas.microsoft.com/office/powerpoint/2010/main" val="46157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pPr/>
              <a:t>34</a:t>
            </a:fld>
            <a:endParaRPr lang="en-IN"/>
          </a:p>
        </p:txBody>
      </p:sp>
      <p:pic>
        <p:nvPicPr>
          <p:cNvPr id="4" name="image34.jpeg"/>
          <p:cNvPicPr/>
          <p:nvPr/>
        </p:nvPicPr>
        <p:blipFill>
          <a:blip r:embed="rId2" cstate="print"/>
          <a:stretch>
            <a:fillRect/>
          </a:stretch>
        </p:blipFill>
        <p:spPr>
          <a:xfrm>
            <a:off x="1164771" y="1950538"/>
            <a:ext cx="7173686" cy="3873319"/>
          </a:xfrm>
          <a:prstGeom prst="rect">
            <a:avLst/>
          </a:prstGeom>
        </p:spPr>
      </p:pic>
      <p:sp>
        <p:nvSpPr>
          <p:cNvPr id="5" name="TextBox 4">
            <a:extLst>
              <a:ext uri="{FF2B5EF4-FFF2-40B4-BE49-F238E27FC236}">
                <a16:creationId xmlns:a16="http://schemas.microsoft.com/office/drawing/2014/main" xmlns="" id="{D62E8DBB-8CAD-47AF-1F08-E5D854F507F6}"/>
              </a:ext>
            </a:extLst>
          </p:cNvPr>
          <p:cNvSpPr txBox="1"/>
          <p:nvPr/>
        </p:nvSpPr>
        <p:spPr>
          <a:xfrm>
            <a:off x="2367642" y="1065742"/>
            <a:ext cx="4572000" cy="461665"/>
          </a:xfrm>
          <a:prstGeom prst="rect">
            <a:avLst/>
          </a:prstGeom>
          <a:noFill/>
        </p:spPr>
        <p:txBody>
          <a:bodyPr wrap="square">
            <a:spAutoFit/>
          </a:bodyPr>
          <a:lstStyle/>
          <a:p>
            <a:pPr algn="ctr"/>
            <a:r>
              <a:rPr lang="en-US" sz="2400" b="1"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DIG CASE VIEW PAGE:</a:t>
            </a:r>
            <a:endParaRPr lang="en-IN" sz="2400" dirty="0"/>
          </a:p>
        </p:txBody>
      </p:sp>
    </p:spTree>
    <p:extLst>
      <p:ext uri="{BB962C8B-B14F-4D97-AF65-F5344CB8AC3E}">
        <p14:creationId xmlns:p14="http://schemas.microsoft.com/office/powerpoint/2010/main" val="3617530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2E8DBB-8CAD-47AF-1F08-E5D854F507F6}"/>
              </a:ext>
            </a:extLst>
          </p:cNvPr>
          <p:cNvSpPr txBox="1"/>
          <p:nvPr/>
        </p:nvSpPr>
        <p:spPr>
          <a:xfrm>
            <a:off x="2247899" y="1066917"/>
            <a:ext cx="4572000" cy="461665"/>
          </a:xfrm>
          <a:prstGeom prst="rect">
            <a:avLst/>
          </a:prstGeom>
          <a:noFill/>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VIEW INVESTIGATION PAGE</a:t>
            </a:r>
            <a:r>
              <a:rPr lang="en-US" sz="2400" dirty="0" smtClean="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35</a:t>
            </a:fld>
            <a:endParaRPr lang="en-IN"/>
          </a:p>
        </p:txBody>
      </p:sp>
      <p:pic>
        <p:nvPicPr>
          <p:cNvPr id="6" name="image33.jpeg"/>
          <p:cNvPicPr/>
          <p:nvPr/>
        </p:nvPicPr>
        <p:blipFill>
          <a:blip r:embed="rId2" cstate="print"/>
          <a:stretch>
            <a:fillRect/>
          </a:stretch>
        </p:blipFill>
        <p:spPr>
          <a:xfrm>
            <a:off x="424544" y="1883229"/>
            <a:ext cx="8164286" cy="4278085"/>
          </a:xfrm>
          <a:prstGeom prst="rect">
            <a:avLst/>
          </a:prstGeom>
        </p:spPr>
      </p:pic>
    </p:spTree>
    <p:extLst>
      <p:ext uri="{BB962C8B-B14F-4D97-AF65-F5344CB8AC3E}">
        <p14:creationId xmlns:p14="http://schemas.microsoft.com/office/powerpoint/2010/main" val="2857383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62E8DBB-8CAD-47AF-1F08-E5D854F507F6}"/>
              </a:ext>
            </a:extLst>
          </p:cNvPr>
          <p:cNvSpPr txBox="1"/>
          <p:nvPr/>
        </p:nvSpPr>
        <p:spPr>
          <a:xfrm>
            <a:off x="2005148" y="834910"/>
            <a:ext cx="4572000" cy="461665"/>
          </a:xfrm>
          <a:prstGeom prst="rect">
            <a:avLst/>
          </a:prstGeom>
          <a:noFill/>
        </p:spPr>
        <p:txBody>
          <a:bodyPr wrap="square">
            <a:spAutoFit/>
          </a:bodyPr>
          <a:lstStyle/>
          <a:p>
            <a:pPr marL="0" lvl="2" algn="ctr"/>
            <a:r>
              <a:rPr lang="en-US" sz="2400" b="1" dirty="0" smtClean="0">
                <a:latin typeface="Times New Roman" panose="02020603050405020304" pitchFamily="18" charset="0"/>
                <a:cs typeface="Times New Roman" panose="02020603050405020304" pitchFamily="18" charset="0"/>
              </a:rPr>
              <a:t>LAWYER LOGIN PAGE: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97198833-85FA-C44B-804E-1CCDC213431C}"/>
              </a:ext>
            </a:extLst>
          </p:cNvPr>
          <p:cNvSpPr>
            <a:spLocks noGrp="1"/>
          </p:cNvSpPr>
          <p:nvPr>
            <p:ph type="sldNum" sz="quarter" idx="12"/>
          </p:nvPr>
        </p:nvSpPr>
        <p:spPr/>
        <p:txBody>
          <a:bodyPr/>
          <a:lstStyle/>
          <a:p>
            <a:fld id="{9D3FF152-60F5-4862-82F9-1190556AA56F}" type="slidenum">
              <a:rPr lang="en-IN" smtClean="0"/>
              <a:pPr/>
              <a:t>36</a:t>
            </a:fld>
            <a:endParaRPr lang="en-IN"/>
          </a:p>
        </p:txBody>
      </p:sp>
      <p:pic>
        <p:nvPicPr>
          <p:cNvPr id="6" name="image30.jpeg"/>
          <p:cNvPicPr/>
          <p:nvPr/>
        </p:nvPicPr>
        <p:blipFill>
          <a:blip r:embed="rId2" cstate="print"/>
          <a:stretch>
            <a:fillRect/>
          </a:stretch>
        </p:blipFill>
        <p:spPr>
          <a:xfrm>
            <a:off x="1110344" y="1926771"/>
            <a:ext cx="7043056" cy="3842658"/>
          </a:xfrm>
          <a:prstGeom prst="rect">
            <a:avLst/>
          </a:prstGeom>
        </p:spPr>
      </p:pic>
    </p:spTree>
    <p:extLst>
      <p:ext uri="{BB962C8B-B14F-4D97-AF65-F5344CB8AC3E}">
        <p14:creationId xmlns:p14="http://schemas.microsoft.com/office/powerpoint/2010/main" val="1776993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590534"/>
            <a:ext cx="7886700" cy="530258"/>
          </a:xfrm>
        </p:spPr>
        <p:txBody>
          <a:bodyPr>
            <a:noAutofit/>
          </a:bodyPr>
          <a:lstStyle/>
          <a:p>
            <a:pPr algn="ctr"/>
            <a:r>
              <a:rPr lang="en-US" sz="3200" b="1" dirty="0" smtClean="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F5220BD1-1A25-E8B3-BE29-F8796FD4F8FA}"/>
              </a:ext>
            </a:extLst>
          </p:cNvPr>
          <p:cNvSpPr>
            <a:spLocks noGrp="1"/>
          </p:cNvSpPr>
          <p:nvPr>
            <p:ph type="sldNum" sz="quarter" idx="12"/>
          </p:nvPr>
        </p:nvSpPr>
        <p:spPr/>
        <p:txBody>
          <a:bodyPr/>
          <a:lstStyle/>
          <a:p>
            <a:fld id="{9D3FF152-60F5-4862-82F9-1190556AA56F}" type="slidenum">
              <a:rPr lang="en-IN" smtClean="0"/>
              <a:pPr/>
              <a:t>37</a:t>
            </a:fld>
            <a:endParaRPr lang="en-IN"/>
          </a:p>
        </p:txBody>
      </p:sp>
      <p:sp>
        <p:nvSpPr>
          <p:cNvPr id="4" name="TextBox 3"/>
          <p:cNvSpPr txBox="1"/>
          <p:nvPr/>
        </p:nvSpPr>
        <p:spPr>
          <a:xfrm>
            <a:off x="489857" y="1774368"/>
            <a:ext cx="8284029" cy="42011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Digital forensics involves the process of identifying, collecting, acquiring, and preserving. Analyzing, and presenting of digital evidence.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Digital evidence must be authenticated to ensure its admissibility in a court of law. Ultimately, the forensic </a:t>
            </a:r>
            <a:r>
              <a:rPr lang="en-US" sz="2000" dirty="0" err="1" smtClean="0">
                <a:latin typeface="Times New Roman" panose="02020603050405020304" pitchFamily="18" charset="0"/>
                <a:cs typeface="Times New Roman" panose="02020603050405020304" pitchFamily="18" charset="0"/>
              </a:rPr>
              <a:t>artefacts</a:t>
            </a:r>
            <a:r>
              <a:rPr lang="en-US" sz="2000" dirty="0" smtClean="0">
                <a:latin typeface="Times New Roman" panose="02020603050405020304" pitchFamily="18" charset="0"/>
                <a:cs typeface="Times New Roman" panose="02020603050405020304" pitchFamily="18" charset="0"/>
              </a:rPr>
              <a:t> and forensic methods used to static or live acquisition depend on the cases and its section. </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Real evidence must be competent (authenticated), relevant, and material.</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This software is developed with modular approach. All modules in this system have been tested with valid data and everything worked successfully.</a:t>
            </a:r>
            <a:endParaRPr lang="en-IN" sz="2000"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REFERENCE PAPER</a:t>
            </a:r>
            <a:endParaRPr lang="en-IN" sz="3200" b="1"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xmlns="" id="{B6D369E8-824B-4704-91D5-7D9A997346C0}"/>
              </a:ext>
            </a:extLst>
          </p:cNvPr>
          <p:cNvSpPr txBox="1">
            <a:spLocks/>
          </p:cNvSpPr>
          <p:nvPr/>
        </p:nvSpPr>
        <p:spPr>
          <a:xfrm>
            <a:off x="684348" y="1132114"/>
            <a:ext cx="7773852" cy="49203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spcBef>
                <a:spcPts val="0"/>
              </a:spcBef>
            </a:pPr>
            <a:endParaRPr lang="en-US" sz="200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lvl="0">
              <a:spcBef>
                <a:spcPts val="0"/>
              </a:spcBef>
              <a:buFont typeface="Wingdings" pitchFamily="2" charset="2"/>
              <a:buChar char="Ø"/>
            </a:pPr>
            <a:endParaRPr lang="en-US" sz="8000" dirty="0" smtClean="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algn="ctr"/>
            <a:endParaRPr lang="en-US" dirty="0">
              <a:latin typeface="Times New Roman" panose="02020603050405020304" pitchFamily="18" charset="0"/>
              <a:cs typeface="Times New Roman" panose="02020603050405020304" pitchFamily="18" charset="0"/>
            </a:endParaRPr>
          </a:p>
          <a:p>
            <a:pPr algn="ctr"/>
            <a:r>
              <a:rPr lang="en-US" dirty="0">
                <a:solidFill>
                  <a:srgbClr val="7030A0"/>
                </a:solidFill>
                <a:latin typeface="+mn-lt"/>
              </a:rPr>
              <a:t> </a:t>
            </a:r>
            <a:endParaRPr lang="en-IN" dirty="0">
              <a:solidFill>
                <a:srgbClr val="7030A0"/>
              </a:solidFill>
              <a:latin typeface="+mn-lt"/>
            </a:endParaRPr>
          </a:p>
        </p:txBody>
      </p:sp>
      <p:sp>
        <p:nvSpPr>
          <p:cNvPr id="6" name="Slide Number Placeholder 5">
            <a:extLst>
              <a:ext uri="{FF2B5EF4-FFF2-40B4-BE49-F238E27FC236}">
                <a16:creationId xmlns:a16="http://schemas.microsoft.com/office/drawing/2014/main" xmlns="" id="{43E9B934-EE6A-1A45-AAAE-017246AA72E8}"/>
              </a:ext>
            </a:extLst>
          </p:cNvPr>
          <p:cNvSpPr>
            <a:spLocks noGrp="1"/>
          </p:cNvSpPr>
          <p:nvPr>
            <p:ph type="sldNum" sz="quarter" idx="12"/>
          </p:nvPr>
        </p:nvSpPr>
        <p:spPr/>
        <p:txBody>
          <a:bodyPr/>
          <a:lstStyle/>
          <a:p>
            <a:fld id="{9D3FF152-60F5-4862-82F9-1190556AA56F}" type="slidenum">
              <a:rPr lang="en-IN" smtClean="0"/>
              <a:pPr/>
              <a:t>38</a:t>
            </a:fld>
            <a:endParaRPr lang="en-IN"/>
          </a:p>
        </p:txBody>
      </p:sp>
      <p:sp>
        <p:nvSpPr>
          <p:cNvPr id="7" name="Text Placeholder 2"/>
          <p:cNvSpPr txBox="1">
            <a:spLocks/>
          </p:cNvSpPr>
          <p:nvPr/>
        </p:nvSpPr>
        <p:spPr>
          <a:xfrm>
            <a:off x="439387" y="1045029"/>
            <a:ext cx="8465127" cy="5203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endParaRPr lang="en-US" sz="2000" dirty="0" smtClean="0">
              <a:solidFill>
                <a:schemeClr val="dk1"/>
              </a:solidFill>
              <a:latin typeface="Times New Roman" panose="02020603050405020304" pitchFamily="18" charset="0"/>
              <a:cs typeface="Times New Roman" panose="02020603050405020304" pitchFamily="18" charset="0"/>
            </a:endParaRPr>
          </a:p>
          <a:p>
            <a:pPr marL="0" indent="0">
              <a:spcBef>
                <a:spcPts val="0"/>
              </a:spcBef>
              <a:buFont typeface="Wingdings" pitchFamily="2" charset="2"/>
              <a:buChar char="Ø"/>
            </a:pPr>
            <a:r>
              <a:rPr lang="en-US" sz="2000" dirty="0" smtClean="0">
                <a:solidFill>
                  <a:schemeClr val="dk1"/>
                </a:solidFill>
                <a:latin typeface="Times New Roman" panose="02020603050405020304" pitchFamily="18" charset="0"/>
                <a:cs typeface="Times New Roman" panose="02020603050405020304" pitchFamily="18" charset="0"/>
              </a:rPr>
              <a:t>Antonia </a:t>
            </a:r>
            <a:r>
              <a:rPr lang="en-US" sz="2000" dirty="0" err="1" smtClean="0">
                <a:solidFill>
                  <a:schemeClr val="dk1"/>
                </a:solidFill>
                <a:latin typeface="Times New Roman" panose="02020603050405020304" pitchFamily="18" charset="0"/>
                <a:cs typeface="Times New Roman" panose="02020603050405020304" pitchFamily="18" charset="0"/>
              </a:rPr>
              <a:t>Nisioti</a:t>
            </a:r>
            <a:r>
              <a:rPr lang="en-US" sz="2000" dirty="0" smtClean="0">
                <a:solidFill>
                  <a:schemeClr val="dk1"/>
                </a:solidFill>
                <a:latin typeface="Times New Roman" panose="02020603050405020304" pitchFamily="18" charset="0"/>
                <a:cs typeface="Times New Roman" panose="02020603050405020304" pitchFamily="18" charset="0"/>
              </a:rPr>
              <a:t>; George </a:t>
            </a:r>
            <a:r>
              <a:rPr lang="en-US" sz="2000" dirty="0" err="1" smtClean="0">
                <a:solidFill>
                  <a:schemeClr val="dk1"/>
                </a:solidFill>
                <a:latin typeface="Times New Roman" panose="02020603050405020304" pitchFamily="18" charset="0"/>
                <a:cs typeface="Times New Roman" panose="02020603050405020304" pitchFamily="18" charset="0"/>
              </a:rPr>
              <a:t>Loukas</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dirty="0" err="1" smtClean="0">
                <a:solidFill>
                  <a:schemeClr val="dk1"/>
                </a:solidFill>
                <a:latin typeface="Times New Roman" panose="02020603050405020304" pitchFamily="18" charset="0"/>
                <a:cs typeface="Times New Roman" panose="02020603050405020304" pitchFamily="18" charset="0"/>
              </a:rPr>
              <a:t>Aron</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dirty="0" err="1" smtClean="0">
                <a:solidFill>
                  <a:schemeClr val="dk1"/>
                </a:solidFill>
                <a:latin typeface="Times New Roman" panose="02020603050405020304" pitchFamily="18" charset="0"/>
                <a:cs typeface="Times New Roman" panose="02020603050405020304" pitchFamily="18" charset="0"/>
              </a:rPr>
              <a:t>Laszka</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dirty="0" err="1" smtClean="0">
                <a:solidFill>
                  <a:schemeClr val="dk1"/>
                </a:solidFill>
                <a:latin typeface="Times New Roman" panose="02020603050405020304" pitchFamily="18" charset="0"/>
                <a:cs typeface="Times New Roman" panose="02020603050405020304" pitchFamily="18" charset="0"/>
              </a:rPr>
              <a:t>Emmanouil</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dirty="0" err="1" smtClean="0">
                <a:solidFill>
                  <a:schemeClr val="dk1"/>
                </a:solidFill>
                <a:latin typeface="Times New Roman" panose="02020603050405020304" pitchFamily="18" charset="0"/>
                <a:cs typeface="Times New Roman" panose="02020603050405020304" pitchFamily="18" charset="0"/>
              </a:rPr>
              <a:t>Panaousis</a:t>
            </a:r>
            <a:r>
              <a:rPr lang="en-US" sz="2000" dirty="0" smtClean="0">
                <a:solidFill>
                  <a:schemeClr val="dk1"/>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a:ea typeface="Times New Roman" panose="02020603050405020304"/>
                <a:cs typeface="Times New Roman" panose="02020603050405020304"/>
                <a:sym typeface="Times New Roman" panose="02020603050405020304"/>
              </a:rPr>
              <a:t>Data-Driven Decision Support for Optimizing Cyber Forensic Investigations”, </a:t>
            </a:r>
            <a:r>
              <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IEEE, vol. 16, January 2021</a:t>
            </a:r>
          </a:p>
          <a:p>
            <a:pPr marL="0" indent="0">
              <a:spcBef>
                <a:spcPts val="0"/>
              </a:spcBef>
              <a:buFont typeface="Wingdings" pitchFamily="2" charset="2"/>
              <a:buChar char="Ø"/>
            </a:pPr>
            <a:endPar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0"/>
              </a:spcBef>
              <a:buFont typeface="Wingdings" pitchFamily="2" charset="2"/>
              <a:buChar char="Ø"/>
            </a:pP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Antonia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Nisioti</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George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Loukas</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Stefan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Rass</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Emmanouil</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Panaousis</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dirty="0" smtClean="0">
                <a:latin typeface="Times New Roman" pitchFamily="18" charset="0"/>
                <a:ea typeface="Times New Roman" panose="02020603050405020304"/>
                <a:cs typeface="Times New Roman" pitchFamily="18" charset="0"/>
                <a:sym typeface="Times New Roman" panose="02020603050405020304"/>
              </a:rPr>
              <a:t>Game Theoretic Decision Support for Cyber Forensic Investigation”, </a:t>
            </a:r>
            <a:r>
              <a:rPr lang="en-US" sz="2000" dirty="0" smtClean="0">
                <a:solidFill>
                  <a:schemeClr val="dk1"/>
                </a:solidFill>
                <a:latin typeface="Times New Roman" pitchFamily="18" charset="0"/>
                <a:ea typeface="Gill Sans MT"/>
                <a:cs typeface="Times New Roman" pitchFamily="18" charset="0"/>
                <a:sym typeface="Arial" panose="020B0604020202020204"/>
              </a:rPr>
              <a:t>University of Greenwich, London, UK</a:t>
            </a:r>
            <a:r>
              <a:rPr lang="en-US" sz="2000" dirty="0" smtClean="0">
                <a:solidFill>
                  <a:schemeClr val="dk1"/>
                </a:solidFill>
                <a:latin typeface="Times New Roman" pitchFamily="18" charset="0"/>
                <a:ea typeface="Gill Sans MT"/>
                <a:cs typeface="Times New Roman" pitchFamily="18" charset="0"/>
                <a:sym typeface="Times New Roman" panose="02020603050405020304"/>
              </a:rPr>
              <a:t>, </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 21, </a:t>
            </a:r>
            <a:r>
              <a:rPr lang="en-US" sz="2000" dirty="0" smtClean="0">
                <a:latin typeface="Times New Roman" pitchFamily="18" charset="0"/>
                <a:cs typeface="Times New Roman" pitchFamily="18" charset="0"/>
              </a:rPr>
              <a:t>August 2021</a:t>
            </a:r>
            <a:endParaRPr lang="en-US" sz="20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spcBef>
                <a:spcPts val="0"/>
              </a:spcBef>
              <a:buFont typeface="Wingdings" pitchFamily="2" charset="2"/>
              <a:buChar char="Ø"/>
            </a:pPr>
            <a:endParaRPr lang="en-US" sz="2000" dirty="0" smtClean="0">
              <a:solidFill>
                <a:schemeClr val="dk1"/>
              </a:solidFill>
              <a:latin typeface="Times New Roman" panose="02020603050405020304"/>
              <a:cs typeface="Times New Roman" panose="02020603050405020304"/>
              <a:sym typeface="Times New Roman" panose="02020603050405020304"/>
            </a:endParaRPr>
          </a:p>
          <a:p>
            <a:pPr marL="0" indent="0">
              <a:spcBef>
                <a:spcPts val="0"/>
              </a:spcBef>
              <a:buFont typeface="Wingdings" pitchFamily="2" charset="2"/>
              <a:buChar char="Ø"/>
            </a:pP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Seonghyeon</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Gong;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Changhoon</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Lee, “Cyber Threat Intelligence Framework for Incident Response in an Energy Cloud Platform”, </a:t>
            </a:r>
            <a:r>
              <a:rPr lang="en-US" sz="2000" dirty="0" smtClean="0">
                <a:latin typeface="Times New Roman" pitchFamily="18" charset="0"/>
                <a:cs typeface="Times New Roman" pitchFamily="18" charset="0"/>
              </a:rPr>
              <a:t>Seoul National University of Science and Technology</a:t>
            </a:r>
            <a:r>
              <a:rPr lang="en-US" sz="2000" dirty="0" smtClean="0">
                <a:solidFill>
                  <a:schemeClr val="dk1"/>
                </a:solidFill>
                <a:latin typeface="Times New Roman" pitchFamily="18" charset="0"/>
                <a:cs typeface="Times New Roman" pitchFamily="18" charset="0"/>
                <a:sym typeface="Times New Roman" panose="02020603050405020304"/>
              </a:rPr>
              <a:t>, </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 10, January 2021</a:t>
            </a:r>
          </a:p>
          <a:p>
            <a:pPr marL="0" indent="0">
              <a:spcBef>
                <a:spcPts val="0"/>
              </a:spcBef>
              <a:buFont typeface="Arial" panose="020B0604020202020204" pitchFamily="34" charset="0"/>
              <a:buNone/>
            </a:pPr>
            <a:endParaRPr lang="en-US" sz="2000" dirty="0" smtClean="0">
              <a:latin typeface="Times New Roman" pitchFamily="18" charset="0"/>
              <a:ea typeface="Times New Roman" panose="02020603050405020304"/>
              <a:cs typeface="Times New Roman" pitchFamily="18" charset="0"/>
              <a:sym typeface="Times New Roman" panose="02020603050405020304"/>
            </a:endParaRPr>
          </a:p>
          <a:p>
            <a:pPr marL="0" indent="0">
              <a:spcBef>
                <a:spcPts val="0"/>
              </a:spcBef>
              <a:buFont typeface="Wingdings" pitchFamily="2" charset="2"/>
              <a:buChar char="Ø"/>
            </a:pP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Zhun</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Zhang;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Qihe</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Liu;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Shilin</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Qiu</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t>
            </a:r>
            <a:r>
              <a:rPr lang="en-US" sz="2000" dirty="0" err="1" smtClean="0">
                <a:solidFill>
                  <a:schemeClr val="dk1"/>
                </a:solidFill>
                <a:latin typeface="Times New Roman" pitchFamily="18" charset="0"/>
                <a:ea typeface="Times New Roman" panose="02020603050405020304"/>
                <a:cs typeface="Times New Roman" pitchFamily="18" charset="0"/>
                <a:sym typeface="Times New Roman" panose="02020603050405020304"/>
              </a:rPr>
              <a:t>Shijie</a:t>
            </a:r>
            <a:r>
              <a:rPr lang="en-US" sz="200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Zhou; Cheng Zhang, “Unknown Attack Detection Based on Zero-Shot Learning”, IEEE, vol. 8, October 2020</a:t>
            </a:r>
          </a:p>
          <a:p>
            <a:endParaRPr lang="en-US" dirty="0"/>
          </a:p>
        </p:txBody>
      </p:sp>
    </p:spTree>
    <p:extLst>
      <p:ext uri="{BB962C8B-B14F-4D97-AF65-F5344CB8AC3E}">
        <p14:creationId xmlns:p14="http://schemas.microsoft.com/office/powerpoint/2010/main" val="3554452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416629" y="2569029"/>
            <a:ext cx="184731" cy="369332"/>
          </a:xfrm>
          <a:prstGeom prst="rect">
            <a:avLst/>
          </a:prstGeom>
          <a:noFill/>
        </p:spPr>
        <p:txBody>
          <a:bodyPr wrap="none" rtlCol="0">
            <a:spAutoFit/>
          </a:bodyPr>
          <a:lstStyle/>
          <a:p>
            <a:endParaRPr lang="en-IN" dirty="0"/>
          </a:p>
        </p:txBody>
      </p:sp>
      <p:sp>
        <p:nvSpPr>
          <p:cNvPr id="9" name="Rectangle 8"/>
          <p:cNvSpPr/>
          <p:nvPr/>
        </p:nvSpPr>
        <p:spPr>
          <a:xfrm>
            <a:off x="463139" y="1077686"/>
            <a:ext cx="8321632" cy="4832092"/>
          </a:xfrm>
          <a:prstGeom prst="rect">
            <a:avLst/>
          </a:prstGeom>
        </p:spPr>
        <p:txBody>
          <a:bodyPr wrap="square">
            <a:spAutoFit/>
          </a:bodyPr>
          <a:lstStyle/>
          <a:p>
            <a:pPr lvl="0">
              <a:buFont typeface="Wingdings" pitchFamily="2" charset="2"/>
              <a:buChar char="Ø"/>
            </a:pPr>
            <a:r>
              <a:rPr lang="en-US" sz="2200" dirty="0" err="1" smtClean="0">
                <a:latin typeface="Times New Roman" pitchFamily="18" charset="0"/>
                <a:cs typeface="Times New Roman" pitchFamily="18" charset="0"/>
              </a:rPr>
              <a:t>Rabail</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Shafique</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Satti</a:t>
            </a:r>
            <a:r>
              <a:rPr lang="en-US" sz="2200" dirty="0" smtClean="0">
                <a:latin typeface="Times New Roman" pitchFamily="18" charset="0"/>
                <a:cs typeface="Times New Roman" pitchFamily="18" charset="0"/>
              </a:rPr>
              <a:t> and </a:t>
            </a:r>
            <a:r>
              <a:rPr lang="en-US" sz="2200" dirty="0" err="1" smtClean="0">
                <a:latin typeface="Times New Roman" pitchFamily="18" charset="0"/>
                <a:cs typeface="Times New Roman" pitchFamily="18" charset="0"/>
              </a:rPr>
              <a:t>Fakeeha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Jafari</a:t>
            </a:r>
            <a:r>
              <a:rPr lang="en-US" sz="2200" dirty="0" smtClean="0">
                <a:latin typeface="Times New Roman" pitchFamily="18" charset="0"/>
                <a:cs typeface="Times New Roman" pitchFamily="18" charset="0"/>
              </a:rPr>
              <a:t>, “Domain Specific Cyber Forensic Investigation Process Model”, Journal of Advances in Computer Network, vol. 3, March 2015</a:t>
            </a:r>
          </a:p>
          <a:p>
            <a:pPr lvl="0">
              <a:buFont typeface="Wingdings" pitchFamily="2" charset="2"/>
              <a:buChar char="Ø"/>
            </a:pPr>
            <a:endParaRPr lang="en-US" sz="2200" dirty="0" smtClean="0">
              <a:latin typeface="Times New Roman" pitchFamily="18" charset="0"/>
              <a:cs typeface="Times New Roman" pitchFamily="18" charset="0"/>
            </a:endParaRPr>
          </a:p>
          <a:p>
            <a:pPr lvl="0">
              <a:buFont typeface="Wingdings" pitchFamily="2" charset="2"/>
              <a:buChar char="Ø"/>
            </a:pPr>
            <a:r>
              <a:rPr lang="en-US" sz="2200" dirty="0" err="1" smtClean="0">
                <a:latin typeface="Times New Roman" pitchFamily="18" charset="0"/>
                <a:cs typeface="Times New Roman" pitchFamily="18" charset="0"/>
              </a:rPr>
              <a:t>Humaira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Arshad</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Saima</a:t>
            </a:r>
            <a:r>
              <a:rPr lang="en-US" sz="2200" dirty="0" smtClean="0">
                <a:latin typeface="Times New Roman" pitchFamily="18" charset="0"/>
                <a:cs typeface="Times New Roman" pitchFamily="18" charset="0"/>
              </a:rPr>
              <a:t> Abdullah, </a:t>
            </a:r>
            <a:r>
              <a:rPr lang="en-US" sz="2200" dirty="0" err="1" smtClean="0">
                <a:latin typeface="Times New Roman" pitchFamily="18" charset="0"/>
                <a:cs typeface="Times New Roman" pitchFamily="18" charset="0"/>
              </a:rPr>
              <a:t>Moatsum</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Alawida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Abdulatif</a:t>
            </a:r>
            <a:r>
              <a:rPr lang="en-US" sz="2200" dirty="0" smtClean="0">
                <a:latin typeface="Times New Roman" pitchFamily="18" charset="0"/>
                <a:cs typeface="Times New Roman" pitchFamily="18" charset="0"/>
              </a:rPr>
              <a:t>, “A Multi-layer Semantic Approach for Digital Forensics Automation for Online Social Networks”, February 2012</a:t>
            </a:r>
          </a:p>
          <a:p>
            <a:pPr lvl="0"/>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S. </a:t>
            </a:r>
            <a:r>
              <a:rPr lang="en-US" sz="2200" dirty="0" err="1" smtClean="0">
                <a:latin typeface="Times New Roman" pitchFamily="18" charset="0"/>
                <a:cs typeface="Times New Roman" pitchFamily="18" charset="0"/>
              </a:rPr>
              <a:t>Alharbi</a:t>
            </a:r>
            <a:r>
              <a:rPr lang="en-US" sz="2200" dirty="0" smtClean="0">
                <a:latin typeface="Times New Roman" pitchFamily="18" charset="0"/>
                <a:cs typeface="Times New Roman" pitchFamily="18" charset="0"/>
              </a:rPr>
              <a:t>, J. Weber-</a:t>
            </a:r>
            <a:r>
              <a:rPr lang="en-US" sz="2200" dirty="0" err="1" smtClean="0">
                <a:latin typeface="Times New Roman" pitchFamily="18" charset="0"/>
                <a:cs typeface="Times New Roman" pitchFamily="18" charset="0"/>
              </a:rPr>
              <a:t>Jahnke</a:t>
            </a:r>
            <a:r>
              <a:rPr lang="en-US" sz="2200" dirty="0" smtClean="0">
                <a:latin typeface="Times New Roman" pitchFamily="18" charset="0"/>
                <a:cs typeface="Times New Roman" pitchFamily="18" charset="0"/>
              </a:rPr>
              <a:t>, and I. </a:t>
            </a:r>
            <a:r>
              <a:rPr lang="en-US" sz="2200" dirty="0" err="1" smtClean="0">
                <a:latin typeface="Times New Roman" pitchFamily="18" charset="0"/>
                <a:cs typeface="Times New Roman" pitchFamily="18" charset="0"/>
              </a:rPr>
              <a:t>Traore</a:t>
            </a:r>
            <a:r>
              <a:rPr lang="en-US" sz="2200" dirty="0" smtClean="0">
                <a:latin typeface="Times New Roman" pitchFamily="18" charset="0"/>
                <a:cs typeface="Times New Roman" pitchFamily="18" charset="0"/>
              </a:rPr>
              <a:t>, “The proactive and reactive digital forensics investigation process: A systematic literature review,” in Proc. Int. Conf. Berlin, Germany: Springer, </a:t>
            </a:r>
            <a:r>
              <a:rPr lang="en-US" sz="2200" dirty="0" smtClean="0">
                <a:latin typeface="Times New Roman" pitchFamily="18" charset="0"/>
                <a:cs typeface="Times New Roman" pitchFamily="18" charset="0"/>
                <a:sym typeface="Times New Roman" panose="02020603050405020304"/>
              </a:rPr>
              <a:t>October 2011</a:t>
            </a:r>
            <a:endParaRPr lang="en-US" sz="2200" dirty="0" smtClean="0">
              <a:latin typeface="Times New Roman" pitchFamily="18" charset="0"/>
              <a:cs typeface="Times New Roman" pitchFamily="18" charset="0"/>
            </a:endParaRPr>
          </a:p>
          <a:p>
            <a:pPr>
              <a:buFont typeface="Wingdings" pitchFamily="2" charset="2"/>
              <a:buChar char="Ø"/>
            </a:pPr>
            <a:endParaRPr lang="en-US" sz="2200" dirty="0" smtClean="0">
              <a:latin typeface="Times New Roman" pitchFamily="18" charset="0"/>
              <a:cs typeface="Times New Roman" pitchFamily="18" charset="0"/>
            </a:endParaRPr>
          </a:p>
          <a:p>
            <a:pPr>
              <a:buFont typeface="Wingdings" pitchFamily="2" charset="2"/>
              <a:buChar char="Ø"/>
            </a:pPr>
            <a:r>
              <a:rPr lang="en-US" sz="2200" dirty="0" err="1" smtClean="0">
                <a:latin typeface="Times New Roman" pitchFamily="18" charset="0"/>
                <a:cs typeface="Times New Roman" pitchFamily="18" charset="0"/>
              </a:rPr>
              <a:t>SunHo</a:t>
            </a:r>
            <a:r>
              <a:rPr lang="en-US" sz="2200" dirty="0" smtClean="0">
                <a:latin typeface="Times New Roman" pitchFamily="18" charset="0"/>
                <a:cs typeface="Times New Roman" pitchFamily="18" charset="0"/>
              </a:rPr>
              <a:t> Cho, </a:t>
            </a:r>
            <a:r>
              <a:rPr lang="en-US" sz="2200" dirty="0" err="1" smtClean="0">
                <a:latin typeface="Times New Roman" pitchFamily="18" charset="0"/>
                <a:cs typeface="Times New Roman" pitchFamily="18" charset="0"/>
              </a:rPr>
              <a:t>Hyuk-Chul</a:t>
            </a:r>
            <a:r>
              <a:rPr lang="en-US" sz="2200" dirty="0" smtClean="0">
                <a:latin typeface="Times New Roman" pitchFamily="18" charset="0"/>
                <a:cs typeface="Times New Roman" pitchFamily="18" charset="0"/>
              </a:rPr>
              <a:t> Kwon, “Cyber Forensics Ontology for Cyber Criminal Investigation” Digit. Invest., vol. 3, January 2009</a:t>
            </a:r>
          </a:p>
        </p:txBody>
      </p:sp>
    </p:spTree>
    <p:extLst>
      <p:ext uri="{BB962C8B-B14F-4D97-AF65-F5344CB8AC3E}">
        <p14:creationId xmlns:p14="http://schemas.microsoft.com/office/powerpoint/2010/main" val="183112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FCACADF-1635-558B-04DA-FD992F91EEEC}"/>
              </a:ext>
            </a:extLst>
          </p:cNvPr>
          <p:cNvSpPr>
            <a:spLocks noGrp="1"/>
          </p:cNvSpPr>
          <p:nvPr>
            <p:ph type="dt" sz="half" idx="10"/>
          </p:nvPr>
        </p:nvSpPr>
        <p:spPr/>
        <p:txBody>
          <a:bodyPr/>
          <a:lstStyle/>
          <a:p>
            <a:fld id="{786EFE27-0395-4A36-8E9A-91462FF8D601}" type="datetime1">
              <a:rPr lang="en-IN" smtClean="0"/>
              <a:pPr/>
              <a:t>09-04-2023</a:t>
            </a:fld>
            <a:endParaRPr lang="en-IN"/>
          </a:p>
        </p:txBody>
      </p:sp>
      <p:sp>
        <p:nvSpPr>
          <p:cNvPr id="6" name="Slide Number Placeholder 5">
            <a:extLst>
              <a:ext uri="{FF2B5EF4-FFF2-40B4-BE49-F238E27FC236}">
                <a16:creationId xmlns:a16="http://schemas.microsoft.com/office/drawing/2014/main" xmlns="" id="{1F558AD7-1919-A8D4-08D5-EFFEF53BCAAA}"/>
              </a:ext>
            </a:extLst>
          </p:cNvPr>
          <p:cNvSpPr>
            <a:spLocks noGrp="1"/>
          </p:cNvSpPr>
          <p:nvPr>
            <p:ph type="sldNum" sz="quarter" idx="12"/>
          </p:nvPr>
        </p:nvSpPr>
        <p:spPr/>
        <p:txBody>
          <a:bodyPr/>
          <a:lstStyle/>
          <a:p>
            <a:fld id="{9D3FF152-60F5-4862-82F9-1190556AA56F}" type="slidenum">
              <a:rPr lang="en-IN" smtClean="0"/>
              <a:pPr/>
              <a:t>4</a:t>
            </a:fld>
            <a:endParaRPr lang="en-IN"/>
          </a:p>
        </p:txBody>
      </p:sp>
      <p:graphicFrame>
        <p:nvGraphicFramePr>
          <p:cNvPr id="7" name="Google Shape;207;p5"/>
          <p:cNvGraphicFramePr/>
          <p:nvPr>
            <p:extLst>
              <p:ext uri="{D42A27DB-BD31-4B8C-83A1-F6EECF244321}">
                <p14:modId xmlns:p14="http://schemas.microsoft.com/office/powerpoint/2010/main" val="3098218036"/>
              </p:ext>
            </p:extLst>
          </p:nvPr>
        </p:nvGraphicFramePr>
        <p:xfrm>
          <a:off x="30480" y="887793"/>
          <a:ext cx="9113520" cy="5638820"/>
        </p:xfrm>
        <a:graphic>
          <a:graphicData uri="http://schemas.openxmlformats.org/drawingml/2006/table">
            <a:tbl>
              <a:tblPr firstRow="1" bandRow="1">
                <a:noFill/>
              </a:tblPr>
              <a:tblGrid>
                <a:gridCol w="876227"/>
                <a:gridCol w="1234414"/>
                <a:gridCol w="1729839"/>
                <a:gridCol w="2245360"/>
                <a:gridCol w="1717040"/>
                <a:gridCol w="1310640"/>
              </a:tblGrid>
              <a:tr h="748146">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4527477">
                <a:tc>
                  <a:txBody>
                    <a:bodyPr/>
                    <a:lstStyle/>
                    <a:p>
                      <a:pPr marL="0" marR="0" lvl="0" indent="0" algn="l" rtl="0">
                        <a:spcBef>
                          <a:spcPts val="0"/>
                        </a:spcBef>
                        <a:spcAft>
                          <a:spcPts val="0"/>
                        </a:spcAft>
                        <a:buNone/>
                      </a:pPr>
                      <a:r>
                        <a:rPr lang="en-US"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Antonia </a:t>
                      </a: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Nisioti</a:t>
                      </a: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a:t>
                      </a:r>
                      <a:endParaRPr sz="1600" b="0" i="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l" rtl="0">
                        <a:spcBef>
                          <a:spcPts val="0"/>
                        </a:spcBef>
                        <a:spcAft>
                          <a:spcPts val="0"/>
                        </a:spcAft>
                        <a:buNone/>
                      </a:pP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George </a:t>
                      </a: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Loukas</a:t>
                      </a: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a:t>
                      </a:r>
                      <a:endParaRPr sz="1600" b="0" i="0" dirty="0">
                        <a:solidFill>
                          <a:schemeClr val="dk1"/>
                        </a:solidFill>
                        <a:latin typeface="Times New Roman" pitchFamily="18" charset="0"/>
                        <a:ea typeface="Gill Sans" panose="020B0502020104020203"/>
                        <a:cs typeface="Times New Roman" pitchFamily="18" charset="0"/>
                        <a:sym typeface="Gill Sans" panose="020B0502020104020203"/>
                      </a:endParaRPr>
                    </a:p>
                    <a:p>
                      <a:pPr marL="0" marR="0" lvl="0" indent="0" algn="l" rtl="0">
                        <a:spcBef>
                          <a:spcPts val="0"/>
                        </a:spcBef>
                        <a:spcAft>
                          <a:spcPts val="0"/>
                        </a:spcAft>
                        <a:buNone/>
                      </a:pP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Aron</a:t>
                      </a: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 </a:t>
                      </a: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Laszka</a:t>
                      </a: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a:t>
                      </a:r>
                      <a:r>
                        <a:rPr lang="en-US" sz="1600" b="0" i="0" dirty="0">
                          <a:solidFill>
                            <a:schemeClr val="dk1"/>
                          </a:solidFill>
                          <a:latin typeface="Times New Roman" pitchFamily="18" charset="0"/>
                          <a:ea typeface="Gill Sans" panose="020B0502020104020203"/>
                          <a:cs typeface="Times New Roman" pitchFamily="18" charset="0"/>
                          <a:sym typeface="Gill Sans" panose="020B0502020104020203"/>
                        </a:rPr>
                        <a:t> </a:t>
                      </a:r>
                    </a:p>
                    <a:p>
                      <a:pPr marL="0" marR="0" lvl="0" indent="0" algn="l" rtl="0">
                        <a:spcBef>
                          <a:spcPts val="0"/>
                        </a:spcBef>
                        <a:spcAft>
                          <a:spcPts val="0"/>
                        </a:spcAft>
                        <a:buNone/>
                      </a:pP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Emmanouil</a:t>
                      </a:r>
                      <a:r>
                        <a:rPr lang="en-US" sz="1600" b="0" i="0" u="none" strike="noStrike" dirty="0">
                          <a:solidFill>
                            <a:schemeClr val="dk1"/>
                          </a:solidFill>
                          <a:latin typeface="Times New Roman" pitchFamily="18" charset="0"/>
                          <a:ea typeface="Gill Sans" panose="020B0502020104020203"/>
                          <a:cs typeface="Times New Roman" pitchFamily="18" charset="0"/>
                          <a:sym typeface="Gill Sans" panose="020B0502020104020203"/>
                        </a:rPr>
                        <a:t> </a:t>
                      </a:r>
                      <a:r>
                        <a:rPr lang="en-US" sz="1600" b="0" i="0" u="none" strike="noStrike" dirty="0" err="1">
                          <a:solidFill>
                            <a:schemeClr val="dk1"/>
                          </a:solidFill>
                          <a:latin typeface="Times New Roman" pitchFamily="18" charset="0"/>
                          <a:ea typeface="Gill Sans" panose="020B0502020104020203"/>
                          <a:cs typeface="Times New Roman" pitchFamily="18" charset="0"/>
                          <a:sym typeface="Gill Sans" panose="020B0502020104020203"/>
                        </a:rPr>
                        <a:t>Panaousis</a:t>
                      </a:r>
                      <a:endParaRPr sz="1600" b="0" i="0" dirty="0">
                        <a:solidFill>
                          <a:schemeClr val="dk1"/>
                        </a:solidFill>
                        <a:latin typeface="Times New Roman" pitchFamily="18" charset="0"/>
                        <a:ea typeface="Gill Sans" panose="020B0502020104020203"/>
                        <a:cs typeface="Times New Roman" pitchFamily="18" charset="0"/>
                        <a:sym typeface="Gill Sans" panose="020B0502020104020203"/>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600" b="1" dirty="0">
                          <a:latin typeface="Times New Roman" panose="02020603050405020304"/>
                          <a:ea typeface="Times New Roman" panose="02020603050405020304"/>
                          <a:cs typeface="Times New Roman" panose="02020603050405020304"/>
                          <a:sym typeface="Times New Roman" panose="02020603050405020304"/>
                        </a:rPr>
                        <a:t>Data-Driven Decision Support for Optimizing Cyber Forensic Investigations</a:t>
                      </a: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6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6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IEEE</a:t>
                      </a:r>
                      <a:endParaRPr lang="en-US" sz="16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6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16</a:t>
                      </a:r>
                    </a:p>
                    <a:p>
                      <a:pPr marL="0" marR="0" lvl="0" indent="0" algn="l" rtl="0">
                        <a:spcBef>
                          <a:spcPts val="0"/>
                        </a:spcBef>
                        <a:spcAft>
                          <a:spcPts val="0"/>
                        </a:spcAft>
                        <a:buNone/>
                      </a:pPr>
                      <a:r>
                        <a:rPr lang="en-US" sz="16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Issue date: 28 January 2021</a:t>
                      </a:r>
                      <a:r>
                        <a:rPr lang="en-US" sz="1600" b="0" i="0" dirty="0">
                          <a:solidFill>
                            <a:schemeClr val="dk1"/>
                          </a:solidFill>
                          <a:latin typeface="Gill Sans" panose="020B0502020104020203"/>
                          <a:ea typeface="Gill Sans" panose="020B0502020104020203"/>
                          <a:cs typeface="Gill Sans" panose="020B0502020104020203"/>
                          <a:sym typeface="Gill Sans" panose="020B0502020104020203"/>
                        </a:rPr>
                        <a:t> </a:t>
                      </a:r>
                      <a:endParaRPr sz="1600" b="0"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Using this information, DISCLOSE updates the relevant matrices, determines the compensation for each attack action, advises the next attack action for analysis, and prints all relevant data, including data sources, event IDs, and pattern information. DISCLOSE now only recommends one attack action at each step, but this feature can be modified to provide multiple choices for inspection, giving the investigator a choice.</a:t>
                      </a:r>
                      <a:endParaRPr sz="16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c>
                  <a:txBody>
                    <a:bodyPr/>
                    <a:lstStyle/>
                    <a:p>
                      <a:pPr marL="0" marR="0" lvl="0" indent="0" algn="l" rtl="0">
                        <a:spcBef>
                          <a:spcPts val="0"/>
                        </a:spcBef>
                        <a:spcAft>
                          <a:spcPts val="0"/>
                        </a:spcAft>
                        <a:buNone/>
                      </a:pPr>
                      <a:r>
                        <a:rPr lang="en-US" sz="1400" b="1" dirty="0">
                          <a:latin typeface="Times New Roman" panose="02020603050405020304"/>
                          <a:ea typeface="Times New Roman" panose="02020603050405020304"/>
                          <a:cs typeface="Times New Roman" panose="02020603050405020304"/>
                          <a:sym typeface="Times New Roman" panose="02020603050405020304"/>
                        </a:rPr>
                        <a:t>MERITS</a:t>
                      </a:r>
                      <a:r>
                        <a:rPr lang="en-US" sz="14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4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This paper proposes a novel model for decision support which aims to help the analyst overcome challenges in an efficient and cost-effective manner</a:t>
                      </a:r>
                      <a:r>
                        <a:rPr lang="en-US" sz="1400" b="0" i="0" u="none" strike="noStrike" cap="none" dirty="0" smtClean="0">
                          <a:solidFill>
                            <a:schemeClr val="dk1"/>
                          </a:solidFill>
                          <a:effectLst/>
                          <a:latin typeface="Gill Sans MT"/>
                          <a:ea typeface="Gill Sans MT"/>
                          <a:cs typeface="Gill Sans MT"/>
                          <a:sym typeface="Arial" panose="020B0604020202020204"/>
                        </a:rPr>
                        <a:t>.</a:t>
                      </a:r>
                    </a:p>
                    <a:p>
                      <a:pPr marL="0" marR="0" lvl="0" indent="0" algn="l" rtl="0">
                        <a:spcBef>
                          <a:spcPts val="0"/>
                        </a:spcBef>
                        <a:spcAft>
                          <a:spcPts val="0"/>
                        </a:spcAft>
                        <a:buNone/>
                      </a:pPr>
                      <a:endParaRPr sz="14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400" b="1" dirty="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lnSpc>
                          <a:spcPct val="100000"/>
                        </a:lnSpc>
                        <a:spcBef>
                          <a:spcPts val="0"/>
                        </a:spcBef>
                        <a:spcAft>
                          <a:spcPts val="0"/>
                        </a:spcAft>
                        <a:buClr>
                          <a:schemeClr val="dk1"/>
                        </a:buClr>
                        <a:buSzPts val="1500"/>
                        <a:buFont typeface="Gill Sans" panose="020B0502020104020203"/>
                        <a:buNone/>
                      </a:pPr>
                      <a:r>
                        <a:rPr lang="en-IN" sz="14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It has limited functionalities to derive the optimized result as well as  this method</a:t>
                      </a:r>
                      <a:r>
                        <a:rPr lang="en-IN" sz="1400" b="0" i="0" u="none" strike="noStrike" cap="none" baseline="0"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a:t>
                      </a:r>
                      <a:r>
                        <a:rPr lang="en-US" sz="1400" dirty="0" smtClean="0">
                          <a:latin typeface="Times New Roman" panose="02020603050405020304" pitchFamily="18" charset="0"/>
                          <a:cs typeface="Times New Roman" panose="02020603050405020304" pitchFamily="18" charset="0"/>
                        </a:rPr>
                        <a:t>recommends one attack action at each step.</a:t>
                      </a:r>
                      <a:endParaRPr sz="1400" b="0" i="0" dirty="0">
                        <a:solidFill>
                          <a:schemeClr val="dk1"/>
                        </a:solidFill>
                        <a:latin typeface="Times New Roman" panose="02020603050405020304" pitchFamily="18" charset="0"/>
                        <a:ea typeface="Gill Sans" panose="020B0502020104020203"/>
                        <a:cs typeface="Times New Roman" panose="02020603050405020304" pitchFamily="18" charset="0"/>
                        <a:sym typeface="Gill Sans" panose="020B0502020104020203"/>
                      </a:endParaRPr>
                    </a:p>
                    <a:p>
                      <a:pPr marL="0" marR="0" lvl="0" indent="0" algn="l" rtl="0">
                        <a:spcBef>
                          <a:spcPts val="0"/>
                        </a:spcBef>
                        <a:spcAft>
                          <a:spcPts val="0"/>
                        </a:spcAft>
                        <a:buNone/>
                      </a:pPr>
                      <a:endParaRPr sz="1400" b="1"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Gill Sans" panose="020B0502020104020203"/>
                        <a:buNone/>
                      </a:pPr>
                      <a:r>
                        <a:rPr lang="en-US" sz="1400" dirty="0" smtClean="0">
                          <a:latin typeface="Times New Roman" panose="02020603050405020304" pitchFamily="18" charset="0"/>
                          <a:cs typeface="Times New Roman" panose="02020603050405020304" pitchFamily="18" charset="0"/>
                        </a:rPr>
                        <a:t>DISCLOSE now only recommends one attack action at each step, but this feature can be modified to provide multiple choices for inspection, giving the investigator a choice.</a:t>
                      </a:r>
                      <a:endParaRPr sz="1400" b="0" i="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tc>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D3FF152-60F5-4862-82F9-1190556AA56F}" type="slidenum">
              <a:rPr lang="en-IN" smtClean="0"/>
              <a:pPr/>
              <a:t>5</a:t>
            </a:fld>
            <a:endParaRPr lang="en-IN"/>
          </a:p>
        </p:txBody>
      </p:sp>
      <p:graphicFrame>
        <p:nvGraphicFramePr>
          <p:cNvPr id="6" name="Google Shape;222;p8"/>
          <p:cNvGraphicFramePr/>
          <p:nvPr>
            <p:extLst>
              <p:ext uri="{D42A27DB-BD31-4B8C-83A1-F6EECF244321}">
                <p14:modId xmlns:p14="http://schemas.microsoft.com/office/powerpoint/2010/main" val="1652205045"/>
              </p:ext>
            </p:extLst>
          </p:nvPr>
        </p:nvGraphicFramePr>
        <p:xfrm>
          <a:off x="0" y="281412"/>
          <a:ext cx="9052560" cy="6217940"/>
        </p:xfrm>
        <a:graphic>
          <a:graphicData uri="http://schemas.openxmlformats.org/drawingml/2006/table">
            <a:tbl>
              <a:tblPr firstRow="1" bandRow="1">
                <a:noFill/>
              </a:tblPr>
              <a:tblGrid>
                <a:gridCol w="812800"/>
                <a:gridCol w="1097280"/>
                <a:gridCol w="1493520"/>
                <a:gridCol w="1971040"/>
                <a:gridCol w="1971040"/>
                <a:gridCol w="1706880"/>
              </a:tblGrid>
              <a:tr h="873760">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940905">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2021</a:t>
                      </a:r>
                      <a:endParaRPr sz="1800" b="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Seonghyeon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Gong;</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Changhoon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Lee</a:t>
                      </a:r>
                      <a:endParaRPr sz="1800" b="0" i="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Cyber Threat Intelligence Framework for Incident Response in an Energy Cloud Platform</a:t>
                      </a: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Journal </a:t>
                      </a: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name : </a:t>
                      </a:r>
                      <a:r>
                        <a:rPr lang="en-US" sz="1800" i="1" dirty="0" smtClean="0">
                          <a:latin typeface="Times New Roman" pitchFamily="18" charset="0"/>
                          <a:cs typeface="Times New Roman" pitchFamily="18" charset="0"/>
                        </a:rPr>
                        <a:t>Seoul National University of Science and Technology</a:t>
                      </a:r>
                      <a:endPar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Volume: 10</a:t>
                      </a:r>
                    </a:p>
                    <a:p>
                      <a:pPr marL="0" marR="0" lvl="0" indent="0" algn="l" rtl="0">
                        <a:spcBef>
                          <a:spcPts val="0"/>
                        </a:spcBef>
                        <a:spcAft>
                          <a:spcPts val="0"/>
                        </a:spcAft>
                        <a:buNone/>
                      </a:pP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Issue date: 21 January 2021</a:t>
                      </a:r>
                      <a:endParaRPr sz="1800" b="0" i="1"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lnSpc>
                          <a:spcPct val="100000"/>
                        </a:lnSpc>
                        <a:spcBef>
                          <a:spcPts val="0"/>
                        </a:spcBef>
                        <a:spcAft>
                          <a:spcPts val="0"/>
                        </a:spcAft>
                        <a:buClr>
                          <a:schemeClr val="dk1"/>
                        </a:buClr>
                        <a:buSzPts val="1800"/>
                        <a:buFont typeface="Gill Sans" panose="020B0502020104020203"/>
                        <a:buNone/>
                      </a:pPr>
                      <a:endParaRPr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Proposed a CTI system suitable for energy cloud situations. The system design collects state data and </a:t>
                      </a:r>
                      <a:r>
                        <a:rPr lang="en-US" sz="18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IoC</a:t>
                      </a:r>
                      <a:r>
                        <a:rPr lang="en-US" sz="18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(Indicator of Compromise) data. The intermediate station layer uses these data as a data for a deep learning-based threat detection method..</a:t>
                      </a:r>
                      <a:endParaRPr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MERITS</a:t>
                      </a:r>
                      <a:r>
                        <a:rPr lang="en-US" sz="18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The proposed model generates the CTI, detects and responds to cyber threats, and collects state information and the </a:t>
                      </a:r>
                      <a:r>
                        <a:rPr lang="en-US" sz="16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IoC</a:t>
                      </a: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from </a:t>
                      </a:r>
                      <a:r>
                        <a:rPr lang="en-US" sz="1600" b="0" i="0" u="none" strike="noStrike" cap="none" dirty="0" err="1"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prosumer</a:t>
                      </a:r>
                      <a:r>
                        <a:rPr lang="en-US" sz="1600" b="0" i="0" u="none" strike="noStrike" cap="none" dirty="0" smtClean="0">
                          <a:solidFill>
                            <a:schemeClr val="dk1"/>
                          </a:solidFill>
                          <a:effectLst/>
                          <a:latin typeface="Times New Roman" panose="02020603050405020304" pitchFamily="18" charset="0"/>
                          <a:ea typeface="Gill Sans MT"/>
                          <a:cs typeface="Times New Roman" panose="02020603050405020304" pitchFamily="18" charset="0"/>
                          <a:sym typeface="Arial" panose="020B0604020202020204"/>
                        </a:rPr>
                        <a:t> devices.</a:t>
                      </a:r>
                    </a:p>
                    <a:p>
                      <a:pPr marL="0" marR="0" lvl="0" indent="0" algn="l" rtl="0">
                        <a:spcBef>
                          <a:spcPts val="0"/>
                        </a:spcBef>
                        <a:spcAft>
                          <a:spcPts val="0"/>
                        </a:spcAft>
                        <a:buNone/>
                      </a:pPr>
                      <a:endParaRPr lang="en-US" sz="16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spcBef>
                          <a:spcPts val="0"/>
                        </a:spcBef>
                        <a:spcAft>
                          <a:spcPts val="0"/>
                        </a:spcAft>
                        <a:buNone/>
                      </a:pPr>
                      <a:r>
                        <a:rPr lang="en-US" sz="1800" b="1" dirty="0" smtClean="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spcBef>
                          <a:spcPts val="0"/>
                        </a:spcBef>
                        <a:spcAft>
                          <a:spcPts val="0"/>
                        </a:spcAft>
                        <a:buNone/>
                      </a:pPr>
                      <a:r>
                        <a:rPr lang="en-US" sz="1600" dirty="0" smtClean="0">
                          <a:latin typeface="Times New Roman" panose="02020603050405020304" pitchFamily="18" charset="0"/>
                          <a:cs typeface="Times New Roman" panose="02020603050405020304" pitchFamily="18" charset="0"/>
                        </a:rPr>
                        <a:t>The proposed framework does not consider the time series characteristics of the data leading to lower threat response performance outcomes</a:t>
                      </a:r>
                      <a:r>
                        <a:rPr lang="en-US" sz="1800" dirty="0" smtClean="0"/>
                        <a:t>.</a:t>
                      </a:r>
                      <a:endParaRPr sz="1800" b="1"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future research, we intend to study how the security framework can cope with more long-term and large-scale targeted attacks, model the interaction between attackers and defenders, and derive optimal solutions for each situation.</a:t>
                      </a: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pPr/>
              <a:t>6</a:t>
            </a:fld>
            <a:endParaRPr lang="en-IN"/>
          </a:p>
        </p:txBody>
      </p:sp>
      <p:graphicFrame>
        <p:nvGraphicFramePr>
          <p:cNvPr id="5" name="Google Shape;202;p4"/>
          <p:cNvGraphicFramePr/>
          <p:nvPr>
            <p:extLst>
              <p:ext uri="{D42A27DB-BD31-4B8C-83A1-F6EECF244321}">
                <p14:modId xmlns:p14="http://schemas.microsoft.com/office/powerpoint/2010/main" val="88264625"/>
              </p:ext>
            </p:extLst>
          </p:nvPr>
        </p:nvGraphicFramePr>
        <p:xfrm>
          <a:off x="0" y="256593"/>
          <a:ext cx="9022080" cy="6007555"/>
        </p:xfrm>
        <a:graphic>
          <a:graphicData uri="http://schemas.openxmlformats.org/drawingml/2006/table">
            <a:tbl>
              <a:tblPr firstRow="1" bandRow="1">
                <a:noFill/>
              </a:tblPr>
              <a:tblGrid>
                <a:gridCol w="782320"/>
                <a:gridCol w="1117600"/>
                <a:gridCol w="1330960"/>
                <a:gridCol w="1971040"/>
                <a:gridCol w="2052320"/>
                <a:gridCol w="1767840"/>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METHEDOLOGY</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MERITS &amp; DEMERITS</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FUTURE SCOPE</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852486">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2021</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Antonia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Nisioti</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George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Loukas</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p>
                    <a:p>
                      <a:pPr marL="0" marR="0" lvl="0" indent="0" algn="l" rtl="0">
                        <a:spcBef>
                          <a:spcPts val="0"/>
                        </a:spcBef>
                        <a:spcAft>
                          <a:spcPts val="0"/>
                        </a:spcAft>
                        <a:buNone/>
                      </a:pP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Stefan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Rass</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Emmanouil</a:t>
                      </a:r>
                      <a:r>
                        <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Panaousis</a:t>
                      </a:r>
                      <a:endParaRPr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1" i="0" dirty="0">
                          <a:latin typeface="Times New Roman" panose="02020603050405020304"/>
                          <a:ea typeface="Times New Roman" panose="02020603050405020304"/>
                          <a:cs typeface="Times New Roman" panose="02020603050405020304"/>
                          <a:sym typeface="Times New Roman" panose="02020603050405020304"/>
                        </a:rPr>
                        <a:t>Game Theoretic Decision Support for Cyber Forensic Investigation</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1" u="none" strike="noStrike" cap="none" dirty="0" smtClean="0">
                          <a:solidFill>
                            <a:schemeClr val="dk1"/>
                          </a:solidFill>
                          <a:latin typeface="Times New Roman" pitchFamily="18" charset="0"/>
                          <a:ea typeface="Gill Sans MT"/>
                          <a:cs typeface="Times New Roman" pitchFamily="18" charset="0"/>
                          <a:sym typeface="Arial" panose="020B0604020202020204"/>
                        </a:rPr>
                        <a:t>University of Greenwich, London</a:t>
                      </a:r>
                      <a:endPar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21</a:t>
                      </a:r>
                    </a:p>
                    <a:p>
                      <a:pPr marL="0" marR="0" lvl="0" indent="0" algn="l" rtl="0">
                        <a:spcBef>
                          <a:spcPts val="0"/>
                        </a:spcBef>
                        <a:spcAft>
                          <a:spcPts val="0"/>
                        </a:spcAft>
                        <a:buNone/>
                      </a:pPr>
                      <a:r>
                        <a:rPr lang="en-US" sz="1800" b="0" i="1" dirty="0">
                          <a:latin typeface="Times New Roman" panose="02020603050405020304"/>
                          <a:ea typeface="Times New Roman" panose="02020603050405020304"/>
                          <a:cs typeface="Times New Roman" panose="02020603050405020304"/>
                          <a:sym typeface="Times New Roman" panose="02020603050405020304"/>
                        </a:rPr>
                        <a:t>Issue </a:t>
                      </a:r>
                      <a:r>
                        <a:rPr lang="en-US" sz="1800" b="0" i="1" dirty="0" smtClean="0">
                          <a:latin typeface="Times New Roman" panose="02020603050405020304"/>
                          <a:ea typeface="Times New Roman" panose="02020603050405020304"/>
                          <a:cs typeface="Times New Roman" panose="02020603050405020304"/>
                          <a:sym typeface="Times New Roman" panose="02020603050405020304"/>
                        </a:rPr>
                        <a:t>2021</a:t>
                      </a:r>
                      <a:endParaRPr lang="en-US" sz="1800" b="0" i="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b="0" i="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Proposed </a:t>
                      </a: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the Bayesian Cyber Investigation Game</a:t>
                      </a: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 (BCIG) as </a:t>
                      </a:r>
                      <a:r>
                        <a:rPr lang="en-US" sz="1800" b="0" i="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to determine the best tactics for this cyber forensics problem, a Bayesian game with two different attacker types based on their use of anti-forensics techniques to reduce the probability of detection and attribution is used.</a:t>
                      </a:r>
                      <a:endParaRPr sz="18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1" dirty="0">
                          <a:latin typeface="Times New Roman" pitchFamily="18" charset="0"/>
                          <a:ea typeface="Times New Roman" panose="02020603050405020304"/>
                          <a:cs typeface="Times New Roman" pitchFamily="18" charset="0"/>
                          <a:sym typeface="Times New Roman" panose="02020603050405020304"/>
                        </a:rPr>
                        <a:t>MERITS</a:t>
                      </a:r>
                      <a:r>
                        <a:rPr lang="en-US" sz="1800" dirty="0">
                          <a:latin typeface="Times New Roman" pitchFamily="18" charset="0"/>
                          <a:ea typeface="Times New Roman" panose="02020603050405020304"/>
                          <a:cs typeface="Times New Roman" pitchFamily="18" charset="0"/>
                          <a:sym typeface="Times New Roman" panose="02020603050405020304"/>
                        </a:rPr>
                        <a:t>:</a:t>
                      </a:r>
                    </a:p>
                    <a:p>
                      <a:pPr marL="0" marR="0" lvl="0" indent="0" algn="l" rtl="0">
                        <a:spcBef>
                          <a:spcPts val="0"/>
                        </a:spcBef>
                        <a:spcAft>
                          <a:spcPts val="0"/>
                        </a:spcAft>
                        <a:buNone/>
                      </a:pP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The proposed method can be utilized as a guide by the Investigator to navigate step by step the analysis of a multi-stage cyber incident.</a:t>
                      </a:r>
                    </a:p>
                    <a:p>
                      <a:pPr marL="0" marR="0" lvl="0" indent="0" algn="l" rtl="0">
                        <a:spcBef>
                          <a:spcPts val="0"/>
                        </a:spcBef>
                        <a:spcAft>
                          <a:spcPts val="0"/>
                        </a:spcAft>
                        <a:buNone/>
                      </a:pPr>
                      <a:endParaRPr sz="1800" b="0" i="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1" i="0" dirty="0">
                          <a:solidFill>
                            <a:schemeClr val="dk1"/>
                          </a:solidFill>
                          <a:latin typeface="Times New Roman" pitchFamily="18" charset="0"/>
                          <a:ea typeface="Times New Roman" panose="02020603050405020304"/>
                          <a:cs typeface="Times New Roman" pitchFamily="18" charset="0"/>
                          <a:sym typeface="Times New Roman" panose="02020603050405020304"/>
                        </a:rPr>
                        <a:t>DEMERITS</a:t>
                      </a: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a:t>
                      </a:r>
                      <a:endParaRPr sz="1800" b="0" i="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For simplicity reasons only one anti-forensic technique is available per edge but there are many options for the attacker</a:t>
                      </a:r>
                      <a:endParaRPr sz="18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In the future we aim to expand our evaluation against graphs with greater TTP </a:t>
                      </a:r>
                      <a:r>
                        <a:rPr lang="en-US" sz="1800" b="0" i="1" dirty="0">
                          <a:solidFill>
                            <a:schemeClr val="dk1"/>
                          </a:solidFill>
                          <a:latin typeface="Times New Roman" pitchFamily="18" charset="0"/>
                          <a:ea typeface="Times New Roman" panose="02020603050405020304"/>
                          <a:cs typeface="Times New Roman" pitchFamily="18" charset="0"/>
                          <a:sym typeface="Times New Roman" panose="02020603050405020304"/>
                        </a:rPr>
                        <a:t>(Tactics, Techniques, and Procedures) </a:t>
                      </a:r>
                      <a:r>
                        <a:rPr lang="en-US" sz="1800" b="0" i="0" dirty="0">
                          <a:solidFill>
                            <a:schemeClr val="dk1"/>
                          </a:solidFill>
                          <a:latin typeface="Times New Roman" pitchFamily="18" charset="0"/>
                          <a:ea typeface="Times New Roman" panose="02020603050405020304"/>
                          <a:cs typeface="Times New Roman" pitchFamily="18" charset="0"/>
                          <a:sym typeface="Times New Roman" panose="02020603050405020304"/>
                        </a:rPr>
                        <a:t>variety, both in terms of benefit and cost values and number of edges available per decision point.</a:t>
                      </a:r>
                      <a:r>
                        <a:rPr lang="en-US" sz="1800" b="0" i="0" dirty="0">
                          <a:solidFill>
                            <a:schemeClr val="dk1"/>
                          </a:solidFill>
                          <a:latin typeface="Times New Roman" pitchFamily="18" charset="0"/>
                          <a:ea typeface="Gill Sans" panose="020B0502020104020203"/>
                          <a:cs typeface="Times New Roman" pitchFamily="18" charset="0"/>
                          <a:sym typeface="Gill Sans" panose="020B0502020104020203"/>
                        </a:rPr>
                        <a:t> </a:t>
                      </a:r>
                      <a:endParaRPr sz="18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pPr/>
              <a:t>7</a:t>
            </a:fld>
            <a:endParaRPr lang="en-IN"/>
          </a:p>
        </p:txBody>
      </p:sp>
      <p:graphicFrame>
        <p:nvGraphicFramePr>
          <p:cNvPr id="4" name="Google Shape;212;p6"/>
          <p:cNvGraphicFramePr/>
          <p:nvPr>
            <p:extLst>
              <p:ext uri="{D42A27DB-BD31-4B8C-83A1-F6EECF244321}">
                <p14:modId xmlns:p14="http://schemas.microsoft.com/office/powerpoint/2010/main" val="3995434156"/>
              </p:ext>
            </p:extLst>
          </p:nvPr>
        </p:nvGraphicFramePr>
        <p:xfrm>
          <a:off x="0" y="487660"/>
          <a:ext cx="9062720" cy="6370340"/>
        </p:xfrm>
        <a:graphic>
          <a:graphicData uri="http://schemas.openxmlformats.org/drawingml/2006/table">
            <a:tbl>
              <a:tblPr firstRow="1" bandRow="1">
                <a:noFill/>
              </a:tblPr>
              <a:tblGrid>
                <a:gridCol w="792480"/>
                <a:gridCol w="1178560"/>
                <a:gridCol w="1284856"/>
                <a:gridCol w="2281304"/>
                <a:gridCol w="2062480"/>
                <a:gridCol w="1463040"/>
              </a:tblGrid>
              <a:tr h="704025">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870865">
                <a:tc>
                  <a:txBody>
                    <a:bodyPr/>
                    <a:lstStyle/>
                    <a:p>
                      <a:pPr marL="0" marR="0" lvl="0" indent="0" algn="l" rtl="0">
                        <a:spcBef>
                          <a:spcPts val="0"/>
                        </a:spcBef>
                        <a:spcAft>
                          <a:spcPts val="0"/>
                        </a:spcAft>
                        <a:buNone/>
                      </a:pPr>
                      <a:r>
                        <a:rPr lang="en-US" sz="1800" b="0" i="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u="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Zhun</a:t>
                      </a: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Zhang;</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Qihe</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Liu;</a:t>
                      </a: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Shilin</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Qiu</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strike="noStrik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Shijie</a:t>
                      </a:r>
                      <a:r>
                        <a:rPr lang="en-US" sz="1800" b="0" i="0" u="none" strike="noStrik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Zhou;</a:t>
                      </a:r>
                      <a:endParaRPr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Cheng Zhang</a:t>
                      </a:r>
                    </a:p>
                  </a:txBody>
                  <a:tcPr marL="68588" marR="68588" marT="45725" marB="45725"/>
                </a:tc>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1"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Unknown Attack Detection Based on Zero-Shot Learning</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Journal name</a:t>
                      </a:r>
                      <a:r>
                        <a:rPr lang="en-US" sz="1800" b="0" i="1"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 IEEE</a:t>
                      </a:r>
                      <a:endPar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Volume: 8</a:t>
                      </a:r>
                    </a:p>
                    <a:p>
                      <a:pPr marL="0" marR="0" lvl="0" indent="0" algn="l" rtl="0">
                        <a:spcBef>
                          <a:spcPts val="0"/>
                        </a:spcBef>
                        <a:spcAft>
                          <a:spcPts val="0"/>
                        </a:spcAft>
                        <a:buNone/>
                      </a:pPr>
                      <a:r>
                        <a:rPr lang="en-US" sz="1800" b="0" i="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Issue date: 26 October 2020</a:t>
                      </a:r>
                      <a:endParaRPr sz="1800" b="0" i="1"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600" b="0" i="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Semantic data is the key to linking known attacks with unknown attacks in the detection of unknown attacks. Two requirements must be completed for the ZSL</a:t>
                      </a:r>
                      <a:r>
                        <a:rPr lang="en-US" sz="16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(an</a:t>
                      </a:r>
                      <a:r>
                        <a:rPr lang="en-US" sz="1600" b="0" i="1" baseline="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 approach of training a model) </a:t>
                      </a:r>
                      <a:r>
                        <a:rPr lang="en-US" sz="1600" b="0" i="0"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approach to be applied . Getting the logical descriptions of both known and unknown attacks is the first requirement . Building the connection between known assaults and unknown attacks is the second requirement.</a:t>
                      </a:r>
                      <a:endParaRPr sz="16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600" b="1" dirty="0">
                          <a:latin typeface="Times New Roman" pitchFamily="18" charset="0"/>
                          <a:ea typeface="Times New Roman" panose="02020603050405020304"/>
                          <a:cs typeface="Times New Roman" pitchFamily="18" charset="0"/>
                          <a:sym typeface="Times New Roman" panose="02020603050405020304"/>
                        </a:rPr>
                        <a:t>MERITS:</a:t>
                      </a:r>
                    </a:p>
                    <a:p>
                      <a:pPr marL="0" marR="0" lvl="0" indent="0" algn="l" rtl="0">
                        <a:spcBef>
                          <a:spcPts val="0"/>
                        </a:spcBef>
                        <a:spcAft>
                          <a:spcPts val="0"/>
                        </a:spcAft>
                        <a:buNone/>
                      </a:pPr>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ZSL method can effectively improve the accuracy of unknown attack detection and the ability to recognize intrusion</a:t>
                      </a:r>
                      <a:r>
                        <a:rPr lang="en-US" sz="1600" b="0" i="0" u="none" strike="noStrike" cap="none" dirty="0" smtClean="0">
                          <a:solidFill>
                            <a:schemeClr val="dk1"/>
                          </a:solidFill>
                          <a:latin typeface="Times New Roman" pitchFamily="18" charset="0"/>
                          <a:ea typeface="Gill Sans MT"/>
                          <a:cs typeface="Times New Roman" pitchFamily="18" charset="0"/>
                          <a:sym typeface="Times New Roman" panose="02020603050405020304"/>
                        </a:rPr>
                        <a:t>.</a:t>
                      </a:r>
                      <a:r>
                        <a:rPr lang="en-US" sz="1600" b="0" i="0" u="none" strike="noStrike" cap="none" baseline="0" dirty="0" smtClean="0">
                          <a:solidFill>
                            <a:schemeClr val="dk1"/>
                          </a:solidFill>
                          <a:latin typeface="Times New Roman" pitchFamily="18" charset="0"/>
                          <a:ea typeface="Gill Sans MT"/>
                          <a:cs typeface="Times New Roman" pitchFamily="18" charset="0"/>
                          <a:sym typeface="Times New Roman" panose="02020603050405020304"/>
                        </a:rPr>
                        <a:t> I</a:t>
                      </a:r>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t does not need to collect detailed samples of unknown attacks in advance, only needs to collect feature descriptions of unknown attacks.</a:t>
                      </a:r>
                    </a:p>
                    <a:p>
                      <a:pPr marL="0" marR="0" lvl="0" indent="0" algn="l" rtl="0">
                        <a:spcBef>
                          <a:spcPts val="0"/>
                        </a:spcBef>
                        <a:spcAft>
                          <a:spcPts val="0"/>
                        </a:spcAft>
                        <a:buNone/>
                      </a:pPr>
                      <a:endParaRPr sz="1600" b="0"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600" b="1" dirty="0" smtClean="0">
                          <a:latin typeface="Times New Roman" pitchFamily="18" charset="0"/>
                          <a:ea typeface="Times New Roman" panose="02020603050405020304"/>
                          <a:cs typeface="Times New Roman" pitchFamily="18" charset="0"/>
                          <a:sym typeface="Times New Roman" panose="02020603050405020304"/>
                        </a:rPr>
                        <a:t>DEMERITS</a:t>
                      </a:r>
                      <a:r>
                        <a:rPr lang="en-US" sz="1600" b="1" dirty="0">
                          <a:latin typeface="Times New Roman" pitchFamily="18" charset="0"/>
                          <a:ea typeface="Times New Roman" panose="02020603050405020304"/>
                          <a:cs typeface="Times New Roman" pitchFamily="18" charset="0"/>
                          <a:sym typeface="Times New Roman" panose="02020603050405020304"/>
                        </a:rPr>
                        <a:t>:</a:t>
                      </a:r>
                    </a:p>
                    <a:p>
                      <a:r>
                        <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rPr>
                        <a:t>ZSL can only be used to train the models only</a:t>
                      </a:r>
                      <a:r>
                        <a:rPr lang="en-US" sz="1600" b="0" i="0" u="none" strike="noStrike" cap="none" baseline="0" dirty="0" smtClean="0">
                          <a:solidFill>
                            <a:schemeClr val="dk1"/>
                          </a:solidFill>
                          <a:latin typeface="Times New Roman" pitchFamily="18" charset="0"/>
                          <a:ea typeface="Gill Sans MT"/>
                          <a:cs typeface="Times New Roman" pitchFamily="18" charset="0"/>
                          <a:sym typeface="Arial" panose="020B0604020202020204"/>
                        </a:rPr>
                        <a:t> with using the existing scenarios but cannot manage new cases.</a:t>
                      </a:r>
                      <a:endParaRPr lang="en-US" sz="1600" b="0" i="0" u="none" strike="noStrike" cap="none" dirty="0" smtClean="0">
                        <a:solidFill>
                          <a:schemeClr val="dk1"/>
                        </a:solidFill>
                        <a:latin typeface="Times New Roman" pitchFamily="18" charset="0"/>
                        <a:ea typeface="Gill Sans MT"/>
                        <a:cs typeface="Times New Roman" pitchFamily="18" charset="0"/>
                        <a:sym typeface="Arial" panose="020B0604020202020204"/>
                      </a:endParaRPr>
                    </a:p>
                    <a:p>
                      <a:pPr marL="0" marR="0" lvl="0" indent="0" algn="l" rtl="0">
                        <a:spcBef>
                          <a:spcPts val="0"/>
                        </a:spcBef>
                        <a:spcAft>
                          <a:spcPts val="0"/>
                        </a:spcAft>
                        <a:buNone/>
                      </a:pPr>
                      <a:endParaRPr sz="1600" b="1"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lnSpc>
                          <a:spcPct val="100000"/>
                        </a:lnSpc>
                        <a:spcBef>
                          <a:spcPts val="0"/>
                        </a:spcBef>
                        <a:spcAft>
                          <a:spcPts val="0"/>
                        </a:spcAft>
                        <a:buClr>
                          <a:schemeClr val="dk1"/>
                        </a:buClr>
                        <a:buSzPts val="1600"/>
                        <a:buFont typeface="Times New Roman" panose="02020603050405020304"/>
                        <a:buNone/>
                      </a:pPr>
                      <a:r>
                        <a:rPr lang="en-US" sz="1600" b="0" i="0" dirty="0">
                          <a:solidFill>
                            <a:schemeClr val="dk1"/>
                          </a:solidFill>
                          <a:latin typeface="Times New Roman" pitchFamily="18" charset="0"/>
                          <a:ea typeface="Times New Roman" panose="02020603050405020304"/>
                          <a:cs typeface="Times New Roman" pitchFamily="18" charset="0"/>
                          <a:sym typeface="Times New Roman" panose="02020603050405020304"/>
                        </a:rPr>
                        <a:t>In the next work, we will start to obtain the semantic description of attacks from various network security BBS, and try to improve our model.  In the future, we will pay more attention to the detection of new unknown attacks in the real network environment.</a:t>
                      </a:r>
                      <a:endParaRPr sz="1600" b="0" i="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pPr/>
              <a:t>8</a:t>
            </a:fld>
            <a:endParaRPr lang="en-IN"/>
          </a:p>
        </p:txBody>
      </p:sp>
      <p:graphicFrame>
        <p:nvGraphicFramePr>
          <p:cNvPr id="4" name="Google Shape;227;p9"/>
          <p:cNvGraphicFramePr/>
          <p:nvPr>
            <p:extLst>
              <p:ext uri="{D42A27DB-BD31-4B8C-83A1-F6EECF244321}">
                <p14:modId xmlns:p14="http://schemas.microsoft.com/office/powerpoint/2010/main" val="2744453080"/>
              </p:ext>
            </p:extLst>
          </p:nvPr>
        </p:nvGraphicFramePr>
        <p:xfrm>
          <a:off x="60960" y="252548"/>
          <a:ext cx="9083040" cy="6407781"/>
        </p:xfrm>
        <a:graphic>
          <a:graphicData uri="http://schemas.openxmlformats.org/drawingml/2006/table">
            <a:tbl>
              <a:tblPr firstRow="1" bandRow="1">
                <a:noFill/>
              </a:tblPr>
              <a:tblGrid>
                <a:gridCol w="782320"/>
                <a:gridCol w="1158240"/>
                <a:gridCol w="1335075"/>
                <a:gridCol w="2060294"/>
                <a:gridCol w="2037144"/>
                <a:gridCol w="1709967"/>
              </a:tblGrid>
              <a:tr h="829931">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962832">
                <a:tc>
                  <a:txBody>
                    <a:bodyPr/>
                    <a:lstStyle/>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2017</a:t>
                      </a:r>
                      <a:endParaRPr lang="en-US" sz="18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Amol</a:t>
                      </a:r>
                      <a:r>
                        <a:rPr lang="en-IN" sz="1800" u="none" kern="1200" dirty="0" smtClean="0">
                          <a:solidFill>
                            <a:schemeClr val="tx1"/>
                          </a:solidFill>
                          <a:latin typeface="Times New Roman" pitchFamily="18" charset="0"/>
                          <a:ea typeface="+mn-ea"/>
                          <a:cs typeface="Times New Roman" pitchFamily="18" charset="0"/>
                          <a:sym typeface="Times New Roman" panose="02020603050405020304"/>
                        </a:rPr>
                        <a:t> </a:t>
                      </a: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Barkar</a:t>
                      </a:r>
                      <a:r>
                        <a:rPr lang="en-IN" sz="1800" u="none" kern="1200" dirty="0" smtClean="0">
                          <a:solidFill>
                            <a:schemeClr val="tx1"/>
                          </a:solidFill>
                          <a:latin typeface="Times New Roman" pitchFamily="18" charset="0"/>
                          <a:ea typeface="+mn-ea"/>
                          <a:cs typeface="Times New Roman" pitchFamily="18" charset="0"/>
                          <a:sym typeface="Times New Roman" panose="02020603050405020304"/>
                        </a:rPr>
                        <a:t>,</a:t>
                      </a:r>
                    </a:p>
                    <a:p>
                      <a:pPr marL="0" marR="0" lvl="0" indent="0" algn="l" rtl="0">
                        <a:spcBef>
                          <a:spcPts val="0"/>
                        </a:spcBef>
                        <a:spcAft>
                          <a:spcPts val="0"/>
                        </a:spcAft>
                        <a:buNone/>
                      </a:pP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Akshay</a:t>
                      </a:r>
                      <a:r>
                        <a:rPr lang="en-IN" sz="1800" u="none" kern="1200" dirty="0" smtClean="0">
                          <a:solidFill>
                            <a:schemeClr val="tx1"/>
                          </a:solidFill>
                          <a:latin typeface="Times New Roman" pitchFamily="18" charset="0"/>
                          <a:ea typeface="+mn-ea"/>
                          <a:cs typeface="Times New Roman" pitchFamily="18" charset="0"/>
                          <a:sym typeface="Times New Roman" panose="02020603050405020304"/>
                        </a:rPr>
                        <a:t> </a:t>
                      </a: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Donode</a:t>
                      </a:r>
                      <a:r>
                        <a:rPr lang="en-IN" sz="1800" u="none" kern="1200" dirty="0" smtClean="0">
                          <a:solidFill>
                            <a:schemeClr val="tx1"/>
                          </a:solidFill>
                          <a:latin typeface="Times New Roman" pitchFamily="18" charset="0"/>
                          <a:ea typeface="+mn-ea"/>
                          <a:cs typeface="Times New Roman" pitchFamily="18" charset="0"/>
                          <a:sym typeface="Times New Roman" panose="02020603050405020304"/>
                        </a:rPr>
                        <a:t>,</a:t>
                      </a:r>
                    </a:p>
                    <a:p>
                      <a:pPr marL="0" marR="0" lvl="0" indent="0" algn="l" rtl="0">
                        <a:spcBef>
                          <a:spcPts val="0"/>
                        </a:spcBef>
                        <a:spcAft>
                          <a:spcPts val="0"/>
                        </a:spcAft>
                        <a:buNone/>
                      </a:pP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Anjali</a:t>
                      </a:r>
                      <a:endParaRPr lang="en-IN" sz="1800" u="none" kern="1200" dirty="0" smtClean="0">
                        <a:solidFill>
                          <a:schemeClr val="tx1"/>
                        </a:solidFill>
                        <a:latin typeface="Times New Roman" pitchFamily="18" charset="0"/>
                        <a:ea typeface="+mn-ea"/>
                        <a:cs typeface="Times New Roman" pitchFamily="18" charset="0"/>
                        <a:sym typeface="Times New Roman" panose="02020603050405020304"/>
                      </a:endParaRPr>
                    </a:p>
                    <a:p>
                      <a:pPr marL="0" marR="0" lvl="0" indent="0" algn="l" rtl="0">
                        <a:spcBef>
                          <a:spcPts val="0"/>
                        </a:spcBef>
                        <a:spcAft>
                          <a:spcPts val="0"/>
                        </a:spcAft>
                        <a:buNone/>
                      </a:pPr>
                      <a:r>
                        <a:rPr lang="en-IN" sz="1800" u="none" kern="1200" dirty="0" err="1" smtClean="0">
                          <a:solidFill>
                            <a:schemeClr val="tx1"/>
                          </a:solidFill>
                          <a:latin typeface="Times New Roman" pitchFamily="18" charset="0"/>
                          <a:ea typeface="+mn-ea"/>
                          <a:cs typeface="Times New Roman" pitchFamily="18" charset="0"/>
                          <a:sym typeface="Times New Roman" panose="02020603050405020304"/>
                        </a:rPr>
                        <a:t>Kumari</a:t>
                      </a:r>
                      <a:endParaRPr sz="1800" u="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Times New Roman" panose="02020603050405020304"/>
                        <a:buNone/>
                        <a:tabLst/>
                        <a:defRPr/>
                      </a:pPr>
                      <a:r>
                        <a:rPr lang="en-IN" sz="1800" b="1" kern="1200" dirty="0" smtClean="0">
                          <a:solidFill>
                            <a:schemeClr val="tx1"/>
                          </a:solidFill>
                          <a:latin typeface="Times New Roman" pitchFamily="18" charset="0"/>
                          <a:ea typeface="+mn-ea"/>
                          <a:cs typeface="Times New Roman" pitchFamily="18" charset="0"/>
                        </a:rPr>
                        <a:t>A survey on Intrusion Detection System (IDS) and Internal Intrusion Detection and protection system (IIDPS)</a:t>
                      </a:r>
                      <a:r>
                        <a:rPr lang="en-IN" sz="1800" kern="1200" dirty="0" smtClean="0">
                          <a:solidFill>
                            <a:schemeClr val="tx1"/>
                          </a:solidFill>
                          <a:latin typeface="Times New Roman" pitchFamily="18" charset="0"/>
                          <a:ea typeface="+mn-ea"/>
                          <a:cs typeface="Times New Roman" pitchFamily="18" charset="0"/>
                        </a:rPr>
                        <a:t>	</a:t>
                      </a:r>
                      <a:endParaRPr lang="en-US" sz="1800" kern="1200" dirty="0" smtClean="0">
                        <a:solidFill>
                          <a:schemeClr val="tx1"/>
                        </a:solidFill>
                        <a:latin typeface="Times New Roman" pitchFamily="18" charset="0"/>
                        <a:ea typeface="+mn-ea"/>
                        <a:cs typeface="Times New Roman" pitchFamily="18" charset="0"/>
                      </a:endParaRPr>
                    </a:p>
                    <a:p>
                      <a:pPr marL="0" marR="0" lvl="0" indent="0" algn="l" rtl="0">
                        <a:lnSpc>
                          <a:spcPct val="100000"/>
                        </a:lnSpc>
                        <a:spcBef>
                          <a:spcPts val="0"/>
                        </a:spcBef>
                        <a:spcAft>
                          <a:spcPts val="0"/>
                        </a:spcAft>
                        <a:buClr>
                          <a:schemeClr val="dk1"/>
                        </a:buClr>
                        <a:buSzPts val="1800"/>
                        <a:buFont typeface="Times New Roman" panose="02020603050405020304"/>
                        <a:buNone/>
                      </a:pPr>
                      <a:r>
                        <a:rPr lang="en-US" sz="1800" b="0" i="1" dirty="0" smtClean="0">
                          <a:solidFill>
                            <a:schemeClr val="tx1"/>
                          </a:solidFill>
                          <a:latin typeface="Times New Roman" pitchFamily="18" charset="0"/>
                          <a:ea typeface="Times New Roman" panose="02020603050405020304"/>
                          <a:cs typeface="Times New Roman" pitchFamily="18" charset="0"/>
                          <a:sym typeface="Times New Roman" panose="02020603050405020304"/>
                        </a:rPr>
                        <a:t>Issue: 2017</a:t>
                      </a:r>
                      <a:endParaRPr lang="en-US" sz="1800" b="0" i="1"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endParaRPr sz="1800" b="0"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500" b="0" i="0" kern="1200" dirty="0" smtClean="0">
                          <a:solidFill>
                            <a:schemeClr val="tx1"/>
                          </a:solidFill>
                          <a:latin typeface="Times New Roman" pitchFamily="18" charset="0"/>
                          <a:ea typeface="+mn-ea"/>
                          <a:cs typeface="Times New Roman" pitchFamily="18" charset="0"/>
                        </a:rPr>
                        <a:t>Around the world, billions of people access the internet today. Intrusion detection technology is a new generation of security technology that monitor system to avoid malicious activities. The paper consists of the literature survey of Internal Intrusion Detection System (IIDS) and Intrusion Detection System (IDS) that uses various data mining and forensic techniques algorithms for the system to work in real time. Data mining methods are proposed for cyber analytics in support of intrusion detection.</a:t>
                      </a:r>
                      <a:endParaRPr lang="en-US" sz="1500" b="0" i="0" dirty="0">
                        <a:solidFill>
                          <a:schemeClr val="dk1"/>
                        </a:solidFill>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1" dirty="0">
                          <a:latin typeface="Times New Roman" panose="02020603050405020304"/>
                          <a:ea typeface="Times New Roman" panose="02020603050405020304"/>
                          <a:cs typeface="Times New Roman" panose="02020603050405020304"/>
                          <a:sym typeface="Times New Roman" panose="02020603050405020304"/>
                        </a:rPr>
                        <a:t>MERITS</a:t>
                      </a:r>
                      <a:r>
                        <a:rPr lang="en-US" sz="1700" b="1" dirty="0" smtClean="0">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This concept can be used for data extraction as well as the investigation of cybercrime cases.</a:t>
                      </a:r>
                      <a:endParaRPr lang="en-US" sz="17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a:t>
                      </a: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t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can be used to convict criminals, it is cost effective, it is tamper proof, and it is admissible in court</a:t>
                      </a: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endParaRPr sz="17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1" dirty="0">
                          <a:latin typeface="Times New Roman" panose="02020603050405020304"/>
                          <a:ea typeface="Times New Roman" panose="02020603050405020304"/>
                          <a:cs typeface="Times New Roman" panose="02020603050405020304"/>
                          <a:sym typeface="Times New Roman" panose="02020603050405020304"/>
                        </a:rPr>
                        <a:t>DEMERITS:</a:t>
                      </a: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is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time consuming, </a:t>
                      </a:r>
                      <a:endPar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r>
                        <a:rPr lang="en-US" sz="1700" b="0" i="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it </a:t>
                      </a: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requires special training, and it can be expensive. </a:t>
                      </a:r>
                      <a:endParaRPr sz="1700" b="1"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 the future, we will extend the cyber forensics </a:t>
                      </a: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ontology to make it fully applicable to general purposes. Also we will study automatic </a:t>
                      </a:r>
                    </a:p>
                    <a:p>
                      <a:pPr marL="0" marR="0" lvl="0" indent="0" algn="l" rtl="0">
                        <a:spcBef>
                          <a:spcPts val="0"/>
                        </a:spcBef>
                        <a:spcAft>
                          <a:spcPts val="0"/>
                        </a:spcAft>
                        <a:buNone/>
                      </a:pPr>
                      <a:r>
                        <a:rPr lang="en-US" sz="1700" b="0" i="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concept mapping among ontology and refine the ontology for generalizing</a:t>
                      </a:r>
                    </a:p>
                    <a:p>
                      <a:pPr marL="0" marR="0" lvl="0" indent="0" algn="l" rtl="0">
                        <a:spcBef>
                          <a:spcPts val="0"/>
                        </a:spcBef>
                        <a:spcAft>
                          <a:spcPts val="0"/>
                        </a:spcAft>
                        <a:buNone/>
                      </a:pPr>
                      <a:endParaRPr sz="17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pPr/>
              <a:t>09-04-2023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pPr/>
              <a:t>9</a:t>
            </a:fld>
            <a:endParaRPr lang="en-IN"/>
          </a:p>
        </p:txBody>
      </p:sp>
      <p:graphicFrame>
        <p:nvGraphicFramePr>
          <p:cNvPr id="4" name="Google Shape;217;p7"/>
          <p:cNvGraphicFramePr/>
          <p:nvPr>
            <p:extLst>
              <p:ext uri="{D42A27DB-BD31-4B8C-83A1-F6EECF244321}">
                <p14:modId xmlns:p14="http://schemas.microsoft.com/office/powerpoint/2010/main" val="2772325462"/>
              </p:ext>
            </p:extLst>
          </p:nvPr>
        </p:nvGraphicFramePr>
        <p:xfrm>
          <a:off x="0" y="331190"/>
          <a:ext cx="9083040" cy="6267730"/>
        </p:xfrm>
        <a:graphic>
          <a:graphicData uri="http://schemas.openxmlformats.org/drawingml/2006/table">
            <a:tbl>
              <a:tblPr firstRow="1" bandRow="1">
                <a:noFill/>
              </a:tblPr>
              <a:tblGrid>
                <a:gridCol w="822960"/>
                <a:gridCol w="1137920"/>
                <a:gridCol w="1290320"/>
                <a:gridCol w="1971040"/>
                <a:gridCol w="1960880"/>
                <a:gridCol w="1899920"/>
              </a:tblGrid>
              <a:tr h="735600">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YEAR</a:t>
                      </a:r>
                      <a:endParaRPr sz="180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AUTHOR NAME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ctr" rtl="0">
                        <a:spcBef>
                          <a:spcPts val="0"/>
                        </a:spcBef>
                        <a:spcAft>
                          <a:spcPts val="0"/>
                        </a:spcAft>
                        <a:buNone/>
                      </a:pPr>
                      <a:r>
                        <a:rPr lang="en-US" sz="1800" dirty="0">
                          <a:latin typeface="Times New Roman" panose="02020603050405020304"/>
                          <a:ea typeface="Times New Roman" panose="02020603050405020304"/>
                          <a:cs typeface="Times New Roman" panose="02020603050405020304"/>
                          <a:sym typeface="Times New Roman" panose="02020603050405020304"/>
                        </a:rPr>
                        <a:t>PAPER  TITLE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METHEDOLOGY</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MERITS &amp; DEMERITS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FUTURE SCOPE</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r>
              <a:tr h="4824560">
                <a:tc>
                  <a:txBody>
                    <a:bodyPr/>
                    <a:lstStyle/>
                    <a:p>
                      <a:pPr marL="0" marR="0" lvl="0" indent="0" algn="l" rtl="0">
                        <a:spcBef>
                          <a:spcPts val="0"/>
                        </a:spcBef>
                        <a:spcAft>
                          <a:spcPts val="0"/>
                        </a:spcAft>
                        <a:buNone/>
                      </a:pPr>
                      <a:r>
                        <a:rPr lang="en-US" sz="1800">
                          <a:latin typeface="Times New Roman" panose="02020603050405020304"/>
                          <a:ea typeface="Times New Roman" panose="02020603050405020304"/>
                          <a:cs typeface="Times New Roman" panose="02020603050405020304"/>
                          <a:sym typeface="Times New Roman" panose="02020603050405020304"/>
                        </a:rPr>
                        <a:t>2015</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dirty="0" err="1" smtClean="0">
                          <a:latin typeface="Times New Roman" panose="02020603050405020304"/>
                          <a:ea typeface="Times New Roman" panose="02020603050405020304"/>
                          <a:cs typeface="Times New Roman" panose="02020603050405020304"/>
                          <a:sym typeface="Times New Roman" panose="02020603050405020304"/>
                        </a:rPr>
                        <a:t>Rabail</a:t>
                      </a:r>
                      <a:r>
                        <a:rPr lang="en-US" sz="1800" dirty="0" smtClean="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Shafique</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Satti</a:t>
                      </a:r>
                      <a:r>
                        <a:rPr lang="en-US" sz="1800" dirty="0">
                          <a:latin typeface="Times New Roman" panose="02020603050405020304"/>
                          <a:ea typeface="Times New Roman" panose="02020603050405020304"/>
                          <a:cs typeface="Times New Roman" panose="02020603050405020304"/>
                          <a:sym typeface="Times New Roman" panose="02020603050405020304"/>
                        </a:rPr>
                        <a:t> and </a:t>
                      </a:r>
                      <a:r>
                        <a:rPr lang="en-US" sz="1800" dirty="0" err="1">
                          <a:latin typeface="Times New Roman" panose="02020603050405020304"/>
                          <a:ea typeface="Times New Roman" panose="02020603050405020304"/>
                          <a:cs typeface="Times New Roman" panose="02020603050405020304"/>
                          <a:sym typeface="Times New Roman" panose="02020603050405020304"/>
                        </a:rPr>
                        <a:t>Fakeeha</a:t>
                      </a:r>
                      <a:r>
                        <a:rPr lang="en-US" sz="1800" dirty="0">
                          <a:latin typeface="Times New Roman" panose="02020603050405020304"/>
                          <a:ea typeface="Times New Roman" panose="02020603050405020304"/>
                          <a:cs typeface="Times New Roman" panose="02020603050405020304"/>
                          <a:sym typeface="Times New Roman" panose="02020603050405020304"/>
                        </a:rPr>
                        <a:t> </a:t>
                      </a:r>
                      <a:r>
                        <a:rPr lang="en-US" sz="1800" dirty="0" err="1">
                          <a:latin typeface="Times New Roman" panose="02020603050405020304"/>
                          <a:ea typeface="Times New Roman" panose="02020603050405020304"/>
                          <a:cs typeface="Times New Roman" panose="02020603050405020304"/>
                          <a:sym typeface="Times New Roman" panose="02020603050405020304"/>
                        </a:rPr>
                        <a:t>Jafari</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Domain Specific Cyber Forensic Investigation Process Model</a:t>
                      </a:r>
                    </a:p>
                    <a:p>
                      <a:pPr marL="0" marR="0" lvl="0" indent="0" algn="l" rtl="0">
                        <a:spcBef>
                          <a:spcPts val="0"/>
                        </a:spcBef>
                        <a:spcAft>
                          <a:spcPts val="0"/>
                        </a:spcAft>
                        <a:buNone/>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Journal name: </a:t>
                      </a:r>
                      <a:r>
                        <a:rPr lang="en-US" sz="1800" i="1" dirty="0" smtClean="0">
                          <a:latin typeface="Times New Roman" pitchFamily="18" charset="0"/>
                          <a:cs typeface="Times New Roman" pitchFamily="18" charset="0"/>
                        </a:rPr>
                        <a:t>Journal of Advances in Computer Network</a:t>
                      </a:r>
                      <a:endPar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Volume: 3</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800" b="0" i="1" dirty="0" smtClean="0">
                          <a:solidFill>
                            <a:schemeClr val="dk1"/>
                          </a:solidFill>
                          <a:latin typeface="Times New Roman" pitchFamily="18" charset="0"/>
                          <a:ea typeface="Times New Roman" panose="02020603050405020304"/>
                          <a:cs typeface="Times New Roman" pitchFamily="18" charset="0"/>
                          <a:sym typeface="Times New Roman" panose="02020603050405020304"/>
                        </a:rPr>
                        <a:t>Issue date: </a:t>
                      </a:r>
                      <a:r>
                        <a:rPr lang="en-US" sz="1800" i="1" dirty="0" smtClean="0">
                          <a:latin typeface="Times New Roman" pitchFamily="18" charset="0"/>
                          <a:cs typeface="Times New Roman" pitchFamily="18" charset="0"/>
                        </a:rPr>
                        <a:t>March 2015</a:t>
                      </a:r>
                      <a:endParaRPr lang="en-US" sz="1800" b="0" i="1" dirty="0" smtClean="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endParaRPr sz="1800" i="0" dirty="0">
                        <a:latin typeface="Times New Roman" panose="02020603050405020304"/>
                        <a:ea typeface="Times New Roman" panose="02020603050405020304"/>
                        <a:cs typeface="Times New Roman" panose="02020603050405020304"/>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0" i="1"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Domain Specific Cyber Forensics Investigation Model </a:t>
                      </a:r>
                      <a:r>
                        <a:rPr lang="en-US"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has been proposed as a starting step towards establishing a policy and process flow of the forensics investigation in case of cyber crime scene</a:t>
                      </a:r>
                      <a:r>
                        <a:rPr lang="en-US" sz="1700" b="0" i="0" u="none" strike="noStrike" cap="none" baseline="0" dirty="0" smtClean="0">
                          <a:solidFill>
                            <a:schemeClr val="dk1"/>
                          </a:solidFill>
                          <a:effectLst/>
                          <a:latin typeface="Times New Roman" pitchFamily="18" charset="0"/>
                          <a:ea typeface="Gill Sans MT"/>
                          <a:cs typeface="Times New Roman" pitchFamily="18" charset="0"/>
                          <a:sym typeface="Arial" panose="020B0604020202020204"/>
                        </a:rPr>
                        <a:t> </a:t>
                      </a:r>
                      <a:r>
                        <a:rPr lang="en-US"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reporting.</a:t>
                      </a:r>
                      <a:r>
                        <a:rPr lang="en-IN" sz="1700" b="0" i="0" u="none" strike="noStrike" cap="none" dirty="0" smtClean="0">
                          <a:solidFill>
                            <a:schemeClr val="dk1"/>
                          </a:solidFill>
                          <a:effectLst/>
                          <a:latin typeface="Times New Roman" pitchFamily="18" charset="0"/>
                          <a:ea typeface="Gill Sans MT"/>
                          <a:cs typeface="Times New Roman" pitchFamily="18" charset="0"/>
                          <a:sym typeface="Arial" panose="020B0604020202020204"/>
                        </a:rPr>
                        <a:t>There are many domains of cyber forensics. These are database forensics, disk forensics, email forensics, malware forensics, memory forensics, mobile phone forensics, and network forensics</a:t>
                      </a:r>
                      <a:endParaRPr sz="1700" b="0" i="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b="1" dirty="0">
                          <a:latin typeface="Times New Roman" pitchFamily="18" charset="0"/>
                          <a:ea typeface="Times New Roman" panose="02020603050405020304"/>
                          <a:cs typeface="Times New Roman" pitchFamily="18" charset="0"/>
                          <a:sym typeface="Times New Roman" panose="02020603050405020304"/>
                        </a:rPr>
                        <a:t>MERITS:</a:t>
                      </a:r>
                    </a:p>
                    <a:p>
                      <a:pPr marL="0" marR="0" lvl="0" indent="0" algn="l" rtl="0">
                        <a:spcBef>
                          <a:spcPts val="0"/>
                        </a:spcBef>
                        <a:spcAft>
                          <a:spcPts val="0"/>
                        </a:spcAft>
                        <a:buNone/>
                      </a:pPr>
                      <a:r>
                        <a:rPr lang="en-US" sz="1700" dirty="0">
                          <a:latin typeface="Times New Roman" pitchFamily="18" charset="0"/>
                          <a:ea typeface="Times New Roman" panose="02020603050405020304"/>
                          <a:cs typeface="Times New Roman" pitchFamily="18" charset="0"/>
                          <a:sym typeface="Times New Roman" panose="02020603050405020304"/>
                        </a:rPr>
                        <a:t>The proposed model (DSCFIPM) can serve the purpose of laying foundation for providing secure and monitored computing </a:t>
                      </a:r>
                      <a:r>
                        <a:rPr lang="en-US" sz="1700" dirty="0" smtClean="0">
                          <a:latin typeface="Times New Roman" pitchFamily="18" charset="0"/>
                          <a:ea typeface="Times New Roman" panose="02020603050405020304"/>
                          <a:cs typeface="Times New Roman" pitchFamily="18" charset="0"/>
                          <a:sym typeface="Times New Roman" panose="02020603050405020304"/>
                        </a:rPr>
                        <a:t>environment</a:t>
                      </a:r>
                    </a:p>
                    <a:p>
                      <a:pPr marL="0" marR="0" lvl="0" indent="0" algn="l" rtl="0">
                        <a:spcBef>
                          <a:spcPts val="0"/>
                        </a:spcBef>
                        <a:spcAft>
                          <a:spcPts val="0"/>
                        </a:spcAft>
                        <a:buNone/>
                      </a:pPr>
                      <a:endParaRPr lang="en-US" sz="1700"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700" b="1" dirty="0">
                          <a:latin typeface="Times New Roman" pitchFamily="18" charset="0"/>
                          <a:ea typeface="Times New Roman" panose="02020603050405020304"/>
                          <a:cs typeface="Times New Roman" pitchFamily="18" charset="0"/>
                          <a:sym typeface="Times New Roman" panose="02020603050405020304"/>
                        </a:rPr>
                        <a:t>DEMERITS:</a:t>
                      </a:r>
                      <a:endParaRPr sz="1700" b="1" dirty="0">
                        <a:latin typeface="Times New Roman" pitchFamily="18" charset="0"/>
                        <a:ea typeface="Times New Roman" panose="02020603050405020304"/>
                        <a:cs typeface="Times New Roman" pitchFamily="18" charset="0"/>
                        <a:sym typeface="Times New Roman" panose="02020603050405020304"/>
                      </a:endParaRPr>
                    </a:p>
                    <a:p>
                      <a:pPr marL="0" marR="0" lvl="0" indent="0" algn="l" rtl="0">
                        <a:spcBef>
                          <a:spcPts val="0"/>
                        </a:spcBef>
                        <a:spcAft>
                          <a:spcPts val="0"/>
                        </a:spcAft>
                        <a:buNone/>
                      </a:pPr>
                      <a:r>
                        <a:rPr lang="en-US" sz="1700" dirty="0">
                          <a:latin typeface="Times New Roman" pitchFamily="18" charset="0"/>
                          <a:ea typeface="Times New Roman" panose="02020603050405020304"/>
                          <a:cs typeface="Times New Roman" pitchFamily="18" charset="0"/>
                          <a:sym typeface="Times New Roman" panose="02020603050405020304"/>
                        </a:rPr>
                        <a:t>The model should suit the nature and requirements of the domain and moreover the particular case undertaken for investigations</a:t>
                      </a:r>
                      <a:r>
                        <a:rPr lang="en-US" sz="1700" dirty="0">
                          <a:latin typeface="Times New Roman" pitchFamily="18" charset="0"/>
                          <a:cs typeface="Times New Roman" pitchFamily="18" charset="0"/>
                        </a:rPr>
                        <a:t>.</a:t>
                      </a:r>
                    </a:p>
                    <a:p>
                      <a:pPr marL="0" marR="0" lvl="0" indent="0" algn="l" rtl="0">
                        <a:spcBef>
                          <a:spcPts val="0"/>
                        </a:spcBef>
                        <a:spcAft>
                          <a:spcPts val="0"/>
                        </a:spcAft>
                        <a:buNone/>
                      </a:pPr>
                      <a:endParaRPr sz="17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c>
                  <a:txBody>
                    <a:bodyPr/>
                    <a:lstStyle/>
                    <a:p>
                      <a:pPr marL="0" marR="0" lvl="0" indent="0" algn="l" rtl="0">
                        <a:spcBef>
                          <a:spcPts val="0"/>
                        </a:spcBef>
                        <a:spcAft>
                          <a:spcPts val="0"/>
                        </a:spcAft>
                        <a:buNone/>
                      </a:pPr>
                      <a:r>
                        <a:rPr lang="en-US" sz="1700" dirty="0">
                          <a:latin typeface="Times New Roman" pitchFamily="18" charset="0"/>
                          <a:ea typeface="Times New Roman" panose="02020603050405020304"/>
                          <a:cs typeface="Times New Roman" pitchFamily="18" charset="0"/>
                          <a:sym typeface="Times New Roman" panose="02020603050405020304"/>
                        </a:rPr>
                        <a:t>In future we can see even more elaborative models for digital investigations which at one side will help the investigators have a predefined elaborative roadmap in their hands before starting their investigations.</a:t>
                      </a:r>
                      <a:endParaRPr sz="1700" dirty="0">
                        <a:latin typeface="Times New Roman" pitchFamily="18" charset="0"/>
                        <a:ea typeface="Times New Roman" panose="02020603050405020304"/>
                        <a:cs typeface="Times New Roman" pitchFamily="18" charset="0"/>
                        <a:sym typeface="Times New Roman" panose="02020603050405020304"/>
                      </a:endParaRPr>
                    </a:p>
                  </a:txBody>
                  <a:tcPr marL="68588" marR="68588"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475</TotalTime>
  <Words>3506</Words>
  <Application>Microsoft Office PowerPoint</Application>
  <PresentationFormat>On-screen Show (4:3)</PresentationFormat>
  <Paragraphs>439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ABSTRACT</vt:lpstr>
      <vt:lpstr>OBJECTIVE OF THE PROJECT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PROPOSED SYSTEM</vt:lpstr>
      <vt:lpstr>SOFTWARE / HARDWARE REQUIREMENTS</vt:lpstr>
      <vt:lpstr>ARCHITECTURE DIAGRAM</vt:lpstr>
      <vt:lpstr>ALGORITHM </vt:lpstr>
      <vt:lpstr>USE CASE DIAGRAM</vt:lpstr>
      <vt:lpstr>CLASS DIAGRAM</vt:lpstr>
      <vt:lpstr>ACTIVITY DIAGRAM</vt:lpstr>
      <vt:lpstr>ENTITY RELATIONSHIP DIAGRAM</vt:lpstr>
      <vt:lpstr>MODULES</vt:lpstr>
      <vt:lpstr>MODULE DESCRIPTION</vt:lpstr>
      <vt:lpstr>MODULE DESCRIPTION</vt:lpstr>
      <vt:lpstr>MODULE DESCRIPTION</vt:lpstr>
      <vt:lpstr>TEST CASES</vt:lpstr>
      <vt:lpstr>PowerPoint Presentation</vt:lpstr>
      <vt:lpstr>USE CASE: LOCAL POLICE</vt:lpstr>
      <vt:lpstr>OUTPUT SCREEN SHOTS</vt:lpstr>
      <vt:lpstr>Screen Shots</vt:lpstr>
      <vt:lpstr>PowerPoint Presentation</vt:lpstr>
      <vt:lpstr>PowerPoint Presentation</vt:lpstr>
      <vt:lpstr>PowerPoint Presentation</vt:lpstr>
      <vt:lpstr>PowerPoint Presentation</vt:lpstr>
      <vt:lpstr>PowerPoint Presentation</vt:lpstr>
      <vt:lpstr>PowerPoint Presentation</vt:lpstr>
      <vt:lpstr>CONCLUSION</vt:lpstr>
      <vt:lpstr>REFERENCE PAPER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user</cp:lastModifiedBy>
  <cp:revision>32</cp:revision>
  <dcterms:created xsi:type="dcterms:W3CDTF">2020-12-27T14:21:20Z</dcterms:created>
  <dcterms:modified xsi:type="dcterms:W3CDTF">2023-04-09T12:29:45Z</dcterms:modified>
</cp:coreProperties>
</file>