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65" r:id="rId4"/>
    <p:sldId id="266" r:id="rId5"/>
    <p:sldId id="267" r:id="rId6"/>
    <p:sldId id="260" r:id="rId7"/>
    <p:sldId id="261" r:id="rId8"/>
    <p:sldId id="268" r:id="rId9"/>
    <p:sldId id="262"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61720" y="479425"/>
            <a:ext cx="10141585" cy="1715770"/>
          </a:xfrm>
          <a:prstGeom prst="rect">
            <a:avLst/>
          </a:prstGeom>
          <a:noFill/>
        </p:spPr>
        <p:txBody>
          <a:bodyPr wrap="square" rtlCol="0">
            <a:noAutofit/>
          </a:bodyPr>
          <a:p>
            <a:pPr algn="ctr"/>
            <a:r>
              <a:rPr lang="en-US" sz="4400">
                <a:solidFill>
                  <a:schemeClr val="tx1"/>
                </a:solidFill>
                <a:effectLst>
                  <a:outerShdw blurRad="38100" dist="19050" dir="2700000" algn="tl" rotWithShape="0">
                    <a:schemeClr val="dk1">
                      <a:alpha val="40000"/>
                    </a:schemeClr>
                  </a:outerShdw>
                </a:effectLst>
              </a:rPr>
              <a:t>Deep Learning Approach for 2D MRI Brain</a:t>
            </a:r>
            <a:endParaRPr lang="en-US" sz="4400">
              <a:solidFill>
                <a:schemeClr val="tx1"/>
              </a:solidFill>
              <a:effectLst>
                <a:outerShdw blurRad="38100" dist="19050" dir="2700000" algn="tl" rotWithShape="0">
                  <a:schemeClr val="dk1">
                    <a:alpha val="40000"/>
                  </a:schemeClr>
                </a:outerShdw>
              </a:effectLst>
            </a:endParaRPr>
          </a:p>
          <a:p>
            <a:pPr algn="ctr"/>
            <a:r>
              <a:rPr lang="en-US" sz="4400">
                <a:solidFill>
                  <a:schemeClr val="tx1"/>
                </a:solidFill>
                <a:effectLst>
                  <a:outerShdw blurRad="38100" dist="19050" dir="2700000" algn="tl" rotWithShape="0">
                    <a:schemeClr val="dk1">
                      <a:alpha val="40000"/>
                    </a:schemeClr>
                  </a:outerShdw>
                </a:effectLst>
              </a:rPr>
              <a:t>Tumor Segmentation</a:t>
            </a:r>
            <a:endParaRPr lang="en-US" sz="4400">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410845" y="4039870"/>
            <a:ext cx="11795125" cy="1894205"/>
          </a:xfrm>
          <a:prstGeom prst="rect">
            <a:avLst/>
          </a:prstGeom>
          <a:noFill/>
        </p:spPr>
        <p:txBody>
          <a:bodyPr wrap="square" rtlCol="0">
            <a:noAutofit/>
          </a:bodyPr>
          <a:p>
            <a:r>
              <a:rPr lang="en-US" sz="2400"/>
              <a:t>By: </a:t>
            </a:r>
            <a:endParaRPr lang="en-US" sz="2400"/>
          </a:p>
          <a:p>
            <a:r>
              <a:rPr lang="en-US" sz="2400"/>
              <a:t>Preethi reddy Kommidi</a:t>
            </a:r>
            <a:endParaRPr lang="en-US" sz="2400"/>
          </a:p>
          <a:p>
            <a:r>
              <a:rPr lang="en-US" sz="2400"/>
              <a:t>700745249</a:t>
            </a:r>
            <a:endParaRPr lang="en-US" sz="2400"/>
          </a:p>
          <a:p>
            <a:r>
              <a:rPr lang="en-US" sz="2400"/>
              <a:t>Video Link : https://drive.google.com/file/d/1fssU8MY7xwD6pEf9yh9zGIoWulMN0hdv/view?usp=sharing</a:t>
            </a:r>
            <a:endParaRPr lang="en-US" sz="2400"/>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006475" y="2552065"/>
            <a:ext cx="9476740" cy="3108960"/>
          </a:xfrm>
          <a:prstGeom prst="rect">
            <a:avLst/>
          </a:prstGeom>
          <a:noFill/>
        </p:spPr>
        <p:txBody>
          <a:bodyPr wrap="square" rtlCol="0" anchor="t">
            <a:noAutofit/>
          </a:bodyPr>
          <a:p>
            <a:r>
              <a:rPr lang="en-US" sz="2800">
                <a:latin typeface="Times New Roman" panose="02020603050405020304" charset="0"/>
                <a:cs typeface="Times New Roman" panose="02020603050405020304" charset="0"/>
              </a:rPr>
              <a:t>Brain tumour detection and segmentation using MR images are difficult but important tasks in the medical industry. Early detection and localization of brain tumours can prevent death and provide doctors the opportunity to choose effective treatment options.</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sp>
        <p:nvSpPr>
          <p:cNvPr id="2" name="Text Box 1"/>
          <p:cNvSpPr txBox="1"/>
          <p:nvPr/>
        </p:nvSpPr>
        <p:spPr>
          <a:xfrm>
            <a:off x="1006475" y="1026160"/>
            <a:ext cx="4527550" cy="886460"/>
          </a:xfrm>
          <a:prstGeom prst="rect">
            <a:avLst/>
          </a:prstGeom>
          <a:noFill/>
        </p:spPr>
        <p:txBody>
          <a:bodyPr wrap="square" rtlCol="0">
            <a:noAutofit/>
          </a:bodyPr>
          <a:p>
            <a:r>
              <a:rPr lang="en-US" sz="3000" b="1">
                <a:gradFill>
                  <a:gsLst>
                    <a:gs pos="0">
                      <a:srgbClr val="E30000"/>
                    </a:gs>
                    <a:gs pos="100000">
                      <a:srgbClr val="760303"/>
                    </a:gs>
                  </a:gsLst>
                  <a:lin scaled="0"/>
                </a:gradFill>
                <a:latin typeface="Times New Roman" panose="02020603050405020304" charset="0"/>
                <a:cs typeface="Times New Roman" panose="02020603050405020304" charset="0"/>
              </a:rPr>
              <a:t>Motivation</a:t>
            </a:r>
            <a:endParaRPr lang="en-US" sz="3000" b="1">
              <a:gradFill>
                <a:gsLst>
                  <a:gs pos="0">
                    <a:srgbClr val="E30000"/>
                  </a:gs>
                  <a:gs pos="100000">
                    <a:srgbClr val="760303"/>
                  </a:gs>
                </a:gsLst>
                <a:lin scaled="0"/>
              </a:gra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09955" y="2136775"/>
            <a:ext cx="10484485" cy="3107690"/>
          </a:xfrm>
          <a:prstGeom prst="rect">
            <a:avLst/>
          </a:prstGeom>
          <a:noFill/>
        </p:spPr>
        <p:txBody>
          <a:bodyPr wrap="square" rtlCol="0" anchor="t">
            <a:spAutoFit/>
          </a:bodyPr>
          <a:p>
            <a:r>
              <a:rPr lang="en-US" sz="2800">
                <a:latin typeface="Times New Roman" panose="02020603050405020304" charset="0"/>
                <a:cs typeface="Times New Roman" panose="02020603050405020304" charset="0"/>
              </a:rPr>
              <a:t>This research proposes a novel framework for deep neural networks (DNN)-based data augmentation techniques for segmenting 2D brain tumours in MR images. The proposed method (Znet) propagates the intrinsic affinities of a relatively small number of expertly delineated tumours, such as hundreds of patients with low-grade glioma (LGG), to many thousands of synthetic cases by utilising the concepts of skip-connection, encoder-decoder architectures, and data amplification.</a:t>
            </a:r>
            <a:endParaRPr lang="en-US" sz="2800">
              <a:latin typeface="Times New Roman" panose="02020603050405020304" charset="0"/>
              <a:cs typeface="Times New Roman" panose="02020603050405020304" charset="0"/>
            </a:endParaRPr>
          </a:p>
        </p:txBody>
      </p:sp>
      <p:sp>
        <p:nvSpPr>
          <p:cNvPr id="2" name="Text Box 1"/>
          <p:cNvSpPr txBox="1"/>
          <p:nvPr/>
        </p:nvSpPr>
        <p:spPr>
          <a:xfrm>
            <a:off x="909955" y="827405"/>
            <a:ext cx="5422265" cy="952500"/>
          </a:xfrm>
          <a:prstGeom prst="rect">
            <a:avLst/>
          </a:prstGeom>
          <a:noFill/>
        </p:spPr>
        <p:txBody>
          <a:bodyPr wrap="square" rtlCol="0">
            <a:noAutofit/>
          </a:bodyPr>
          <a:p>
            <a:r>
              <a:rPr lang="en-US" sz="2800" b="1">
                <a:gradFill>
                  <a:gsLst>
                    <a:gs pos="0">
                      <a:srgbClr val="E30000"/>
                    </a:gs>
                    <a:gs pos="100000">
                      <a:srgbClr val="760303"/>
                    </a:gs>
                  </a:gsLst>
                  <a:lin scaled="0"/>
                </a:gradFill>
                <a:latin typeface="Times New Roman" panose="02020603050405020304" charset="0"/>
                <a:cs typeface="Times New Roman" panose="02020603050405020304" charset="0"/>
              </a:rPr>
              <a:t>Problem Statement</a:t>
            </a:r>
            <a:endParaRPr lang="en-US" sz="2800" b="1">
              <a:gradFill>
                <a:gsLst>
                  <a:gs pos="0">
                    <a:srgbClr val="E30000"/>
                  </a:gs>
                  <a:gs pos="100000">
                    <a:srgbClr val="760303"/>
                  </a:gs>
                </a:gsLst>
                <a:lin scaled="0"/>
              </a:gra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47040" y="1859915"/>
            <a:ext cx="10819130" cy="3856990"/>
          </a:xfrm>
          <a:prstGeom prst="rect">
            <a:avLst/>
          </a:prstGeom>
          <a:noFill/>
        </p:spPr>
        <p:txBody>
          <a:bodyPr wrap="square" rtlCol="0" anchor="t">
            <a:noAutofit/>
          </a:bodyPr>
          <a:p>
            <a:r>
              <a:rPr lang="en-US" sz="2800"/>
              <a:t>The ZNet model's capacity to identify and automatically segment brain tumours in MR images is demonstrated by the findings and visualisation of the DNN-derived tumour masks in the testing dataset. This strategy can also be applied to 3D brain volumes, other diseases, and a variety of picture modalities.</a:t>
            </a:r>
            <a:endParaRPr lang="en-US" sz="2800"/>
          </a:p>
        </p:txBody>
      </p:sp>
      <p:sp>
        <p:nvSpPr>
          <p:cNvPr id="2" name="Text Box 1"/>
          <p:cNvSpPr txBox="1"/>
          <p:nvPr/>
        </p:nvSpPr>
        <p:spPr>
          <a:xfrm>
            <a:off x="447040" y="777875"/>
            <a:ext cx="4064000" cy="521970"/>
          </a:xfrm>
          <a:prstGeom prst="rect">
            <a:avLst/>
          </a:prstGeom>
          <a:noFill/>
        </p:spPr>
        <p:txBody>
          <a:bodyPr wrap="square" rtlCol="0">
            <a:spAutoFit/>
          </a:bodyPr>
          <a:p>
            <a:r>
              <a:rPr lang="en-US" sz="2800">
                <a:gradFill>
                  <a:gsLst>
                    <a:gs pos="0">
                      <a:srgbClr val="E30000"/>
                    </a:gs>
                    <a:gs pos="100000">
                      <a:srgbClr val="760303"/>
                    </a:gs>
                  </a:gsLst>
                  <a:lin scaled="0"/>
                </a:gradFill>
                <a:latin typeface="Times New Roman" panose="02020603050405020304" charset="0"/>
                <a:cs typeface="Times New Roman" panose="02020603050405020304" charset="0"/>
              </a:rPr>
              <a:t>Objectives</a:t>
            </a:r>
            <a:endParaRPr lang="en-US" sz="2800">
              <a:gradFill>
                <a:gsLst>
                  <a:gs pos="0">
                    <a:srgbClr val="E30000"/>
                  </a:gs>
                  <a:gs pos="100000">
                    <a:srgbClr val="760303"/>
                  </a:gs>
                </a:gsLst>
                <a:lin scaled="0"/>
              </a:gra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29310" y="744855"/>
            <a:ext cx="4064000" cy="521970"/>
          </a:xfrm>
          <a:prstGeom prst="rect">
            <a:avLst/>
          </a:prstGeom>
          <a:noFill/>
        </p:spPr>
        <p:txBody>
          <a:bodyPr wrap="square" rtlCol="0">
            <a:spAutoFit/>
          </a:bodyPr>
          <a:p>
            <a:r>
              <a:rPr lang="en-US" sz="2800" b="1">
                <a:gradFill>
                  <a:gsLst>
                    <a:gs pos="0">
                      <a:srgbClr val="E30000"/>
                    </a:gs>
                    <a:gs pos="100000">
                      <a:srgbClr val="760303"/>
                    </a:gs>
                  </a:gsLst>
                  <a:lin scaled="0"/>
                </a:gradFill>
                <a:latin typeface="Times New Roman" panose="02020603050405020304" charset="0"/>
                <a:cs typeface="Times New Roman" panose="02020603050405020304" charset="0"/>
              </a:rPr>
              <a:t>Contributions</a:t>
            </a:r>
            <a:endParaRPr lang="en-US" sz="2800" b="1">
              <a:gradFill>
                <a:gsLst>
                  <a:gs pos="0">
                    <a:srgbClr val="E30000"/>
                  </a:gs>
                  <a:gs pos="100000">
                    <a:srgbClr val="760303"/>
                  </a:gs>
                </a:gsLst>
                <a:lin scaled="0"/>
              </a:gradFill>
              <a:latin typeface="Times New Roman" panose="02020603050405020304" charset="0"/>
              <a:cs typeface="Times New Roman" panose="02020603050405020304" charset="0"/>
            </a:endParaRPr>
          </a:p>
        </p:txBody>
      </p:sp>
      <p:sp>
        <p:nvSpPr>
          <p:cNvPr id="3" name="Text Box 2"/>
          <p:cNvSpPr txBox="1"/>
          <p:nvPr/>
        </p:nvSpPr>
        <p:spPr>
          <a:xfrm>
            <a:off x="630555" y="2198370"/>
            <a:ext cx="11163935" cy="4001770"/>
          </a:xfrm>
          <a:prstGeom prst="rect">
            <a:avLst/>
          </a:prstGeom>
          <a:noFill/>
        </p:spPr>
        <p:txBody>
          <a:bodyPr wrap="square" rtlCol="0" anchor="t">
            <a:noAutofit/>
          </a:bodyPr>
          <a:p>
            <a:r>
              <a:rPr lang="en-US" sz="2800">
                <a:latin typeface="Times New Roman" panose="02020603050405020304" charset="0"/>
                <a:cs typeface="Times New Roman" panose="02020603050405020304" charset="0"/>
              </a:rPr>
              <a:t>A publicly available benchmark dataset based on The Cancer Genome Atlas Low-Grade Glioma (TCGA - LGG) was used in this investigation [31, 32]. Building cancer pictures for research and examining the relationship between phenotype and genotype in the study of cancer and medical images are the goals of the TCGA-LGG compilation.</a:t>
            </a:r>
            <a:endParaRPr lang="en-US" sz="2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0695" y="1582420"/>
            <a:ext cx="10353040" cy="4138930"/>
          </a:xfrm>
          <a:prstGeom prst="rect">
            <a:avLst/>
          </a:prstGeom>
          <a:noFill/>
        </p:spPr>
        <p:txBody>
          <a:bodyPr wrap="square" rtlCol="0" anchor="t">
            <a:noAutofit/>
          </a:bodyPr>
          <a:p>
            <a:r>
              <a:rPr lang="en-US" sz="2800"/>
              <a:t>The validation dice for detecting and segmenting the brain tumour on MR images was 0.96 after 200 iterations of training on the TCGA - LGG dataset. Each period is necessary.The data is typically split into two groups in data science applications: the training set and the testing set. the education set is additionally divided into the model training set and</a:t>
            </a:r>
            <a:endParaRPr lang="en-US" sz="2800"/>
          </a:p>
          <a:p>
            <a:r>
              <a:rPr lang="en-US" sz="2800"/>
              <a:t>set for model validation, the reason for segmenting the training set into two halves in order to prevent overtraining to ensure that model evaluation (during training) is a process is carried out using undiscovered data.</a:t>
            </a:r>
            <a:endParaRPr lang="en-US" sz="2800"/>
          </a:p>
          <a:p>
            <a:endParaRPr lang="en-US" sz="2800"/>
          </a:p>
        </p:txBody>
      </p:sp>
      <p:sp>
        <p:nvSpPr>
          <p:cNvPr id="3" name="Text Box 2"/>
          <p:cNvSpPr txBox="1"/>
          <p:nvPr/>
        </p:nvSpPr>
        <p:spPr>
          <a:xfrm>
            <a:off x="680085" y="777875"/>
            <a:ext cx="4064000" cy="583565"/>
          </a:xfrm>
          <a:prstGeom prst="rect">
            <a:avLst/>
          </a:prstGeom>
          <a:noFill/>
        </p:spPr>
        <p:txBody>
          <a:bodyPr wrap="square" rtlCol="0">
            <a:spAutoFit/>
          </a:bodyPr>
          <a:p>
            <a:r>
              <a:rPr lang="en-US" sz="3200">
                <a:gradFill>
                  <a:gsLst>
                    <a:gs pos="0">
                      <a:srgbClr val="E30000"/>
                    </a:gs>
                    <a:gs pos="100000">
                      <a:srgbClr val="760303"/>
                    </a:gs>
                  </a:gsLst>
                  <a:lin scaled="0"/>
                </a:gradFill>
                <a:latin typeface="Times New Roman" panose="02020603050405020304" charset="0"/>
                <a:cs typeface="Times New Roman" panose="02020603050405020304" charset="0"/>
              </a:rPr>
              <a:t>Results:</a:t>
            </a:r>
            <a:endParaRPr lang="en-US" sz="3200">
              <a:gradFill>
                <a:gsLst>
                  <a:gs pos="0">
                    <a:srgbClr val="E30000"/>
                  </a:gs>
                  <a:gs pos="100000">
                    <a:srgbClr val="760303"/>
                  </a:gs>
                </a:gsLst>
                <a:lin scaled="0"/>
              </a:gra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a:latin typeface="Times New Roman" panose="02020603050405020304" charset="0"/>
                <a:cs typeface="Times New Roman" panose="02020603050405020304" charset="0"/>
              </a:rPr>
              <a:t> Visual results and comparison of MR images tumor segmentation using the proposed model(Znet) and the benchmark model Unet.</a:t>
            </a:r>
            <a:endParaRPr lang="en-US" sz="2000">
              <a:latin typeface="Times New Roman" panose="02020603050405020304" charset="0"/>
              <a:cs typeface="Times New Roman" panose="02020603050405020304" charset="0"/>
            </a:endParaRPr>
          </a:p>
        </p:txBody>
      </p:sp>
      <p:pic>
        <p:nvPicPr>
          <p:cNvPr id="4" name="Content Placeholder 3"/>
          <p:cNvPicPr>
            <a:picLocks noChangeAspect="1"/>
          </p:cNvPicPr>
          <p:nvPr>
            <p:ph idx="1"/>
          </p:nvPr>
        </p:nvPicPr>
        <p:blipFill>
          <a:blip r:embed="rId1"/>
          <a:stretch>
            <a:fillRect/>
          </a:stretch>
        </p:blipFill>
        <p:spPr>
          <a:xfrm>
            <a:off x="3811270" y="1600200"/>
            <a:ext cx="4568190" cy="4526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928370" y="628650"/>
            <a:ext cx="4064000" cy="553085"/>
          </a:xfrm>
          <a:prstGeom prst="rect">
            <a:avLst/>
          </a:prstGeom>
          <a:noFill/>
        </p:spPr>
        <p:txBody>
          <a:bodyPr wrap="square" rtlCol="0">
            <a:spAutoFit/>
            <a:scene3d>
              <a:camera prst="orthographicFront"/>
              <a:lightRig rig="threePt" dir="t"/>
            </a:scene3d>
          </a:bodyPr>
          <a:p>
            <a:r>
              <a:rPr lang="en-US" sz="3000">
                <a:gradFill>
                  <a:gsLst>
                    <a:gs pos="0">
                      <a:srgbClr val="FE4444"/>
                    </a:gs>
                    <a:gs pos="100000">
                      <a:srgbClr val="832B2B"/>
                    </a:gs>
                  </a:gsLst>
                  <a:lin scaled="0"/>
                </a:gradFill>
                <a:effectLst>
                  <a:outerShdw blurRad="38100" dist="19050" dir="2700000" algn="tl" rotWithShape="0">
                    <a:schemeClr val="dk1">
                      <a:alpha val="40000"/>
                    </a:schemeClr>
                  </a:outerShdw>
                </a:effectLst>
              </a:rPr>
              <a:t>Conclusion:</a:t>
            </a:r>
            <a:endParaRPr lang="en-US" sz="3000">
              <a:gradFill>
                <a:gsLst>
                  <a:gs pos="0">
                    <a:srgbClr val="FE4444"/>
                  </a:gs>
                  <a:gs pos="100000">
                    <a:srgbClr val="832B2B"/>
                  </a:gs>
                </a:gsLst>
                <a:lin scaled="0"/>
              </a:gradFill>
              <a:effectLst>
                <a:outerShdw blurRad="38100" dist="19050" dir="2700000" algn="tl" rotWithShape="0">
                  <a:schemeClr val="dk1">
                    <a:alpha val="40000"/>
                  </a:schemeClr>
                </a:outerShdw>
              </a:effectLst>
            </a:endParaRPr>
          </a:p>
        </p:txBody>
      </p:sp>
      <p:sp>
        <p:nvSpPr>
          <p:cNvPr id="4" name="Text Box 3"/>
          <p:cNvSpPr txBox="1"/>
          <p:nvPr/>
        </p:nvSpPr>
        <p:spPr>
          <a:xfrm>
            <a:off x="862330" y="1348740"/>
            <a:ext cx="10120630" cy="5201285"/>
          </a:xfrm>
          <a:prstGeom prst="rect">
            <a:avLst/>
          </a:prstGeom>
          <a:noFill/>
        </p:spPr>
        <p:txBody>
          <a:bodyPr wrap="square" rtlCol="0" anchor="t">
            <a:noAutofit/>
          </a:bodyPr>
          <a:p>
            <a:r>
              <a:rPr lang="en-US" sz="2400"/>
              <a:t>Convolutional networks, a deep learning concept, and data augmentation, a new method for segmenting MR images has been developed. This method makes use of the available labelled pictures. The architecture relies on auto encoder-decoder, the idea of skip-connections, and residual neural networks, which necessitates merging the output of the previous layer with the next layer. To map the dimensions between each layer's input and output, features maps are also necessary. The advantage of skip-connections is that they can be used to uncover additional and alternative learning and gradient pathways, increasing the likelihood that the model would converge and avoiding the paradox of vanishing gradients [40].</a:t>
            </a:r>
            <a:endParaRPr lang="en-US" sz="2400"/>
          </a:p>
          <a:p>
            <a:r>
              <a:rPr lang="en-US" sz="2400"/>
              <a:t>Using a server with two NVidia Titan 12GB GPUs, the model was trained for 200 epochs, and the results revealed that it was accurate in predicting dice outcomes.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634615" y="827405"/>
            <a:ext cx="4064000"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References</a:t>
            </a:r>
            <a:endParaRPr lang="en-US" sz="2400">
              <a:latin typeface="Times New Roman" panose="02020603050405020304" charset="0"/>
              <a:cs typeface="Times New Roman" panose="02020603050405020304" charset="0"/>
            </a:endParaRPr>
          </a:p>
        </p:txBody>
      </p:sp>
      <p:sp>
        <p:nvSpPr>
          <p:cNvPr id="5" name="Text Box 4"/>
          <p:cNvSpPr txBox="1"/>
          <p:nvPr/>
        </p:nvSpPr>
        <p:spPr>
          <a:xfrm>
            <a:off x="1094105" y="2103120"/>
            <a:ext cx="10589260" cy="2346325"/>
          </a:xfrm>
          <a:prstGeom prst="rect">
            <a:avLst/>
          </a:prstGeom>
          <a:noFill/>
        </p:spPr>
        <p:txBody>
          <a:bodyPr wrap="square" rtlCol="0">
            <a:noAutofit/>
          </a:bodyPr>
          <a:p>
            <a:endParaRPr lang="en-US"/>
          </a:p>
          <a:p>
            <a:r>
              <a:rPr lang="en-US"/>
              <a:t>MOHAMMADASHRAFOTTOM and 1,2 ,HANIFABDULRAHMAN “Znet:DeepLearning Approach for 2D MRI Brain TumorSegmentation” 2022 </a:t>
            </a:r>
            <a:endParaRPr 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3313</Words>
  <Application>WPS Presentation</Application>
  <PresentationFormat>Widescreen</PresentationFormat>
  <Paragraphs>43</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Times New Roman</vt:lpstr>
      <vt:lpstr>Microsoft YaHei</vt:lpstr>
      <vt:lpstr>Arial Unicode MS</vt:lpstr>
      <vt:lpstr>Calibri</vt:lpstr>
      <vt:lpstr>Business Cooperate</vt:lpstr>
      <vt:lpstr>PowerPoint 演示文稿</vt:lpstr>
      <vt:lpstr>PowerPoint 演示文稿</vt:lpstr>
      <vt:lpstr>PowerPoint 演示文稿</vt:lpstr>
      <vt:lpstr>PowerPoint 演示文稿</vt:lpstr>
      <vt:lpstr>PowerPoint 演示文稿</vt:lpstr>
      <vt:lpstr>PowerPoint 演示文稿</vt:lpstr>
      <vt:lpstr> Visual results and comparison of MR images tumor segmentation using the proposed model(Znet) and the benchmark model Unet.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kpr65</cp:lastModifiedBy>
  <cp:revision>3</cp:revision>
  <dcterms:created xsi:type="dcterms:W3CDTF">2023-08-02T23:31:00Z</dcterms:created>
  <dcterms:modified xsi:type="dcterms:W3CDTF">2023-08-03T00:26:19Z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4E3E716A206042A1B1841E6AA57A256A_13</vt:lpwstr>
  </property>
  <property fmtid="{D5CDD505-2E9C-101B-9397-08002B2CF9AE}" pid="3" name="KSOProductBuildVer">
    <vt:lpwstr>1033-12.2.0.13106</vt:lpwstr>
  </property>
</Properties>
</file>