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9" r:id="rId3"/>
    <p:sldId id="262" r:id="rId4"/>
    <p:sldId id="264" r:id="rId5"/>
    <p:sldId id="263" r:id="rId6"/>
    <p:sldId id="258" r:id="rId7"/>
    <p:sldId id="266" r:id="rId8"/>
    <p:sldId id="260" r:id="rId9"/>
    <p:sldId id="267" r:id="rId10"/>
    <p:sldId id="268"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91" d="100"/>
          <a:sy n="91" d="100"/>
        </p:scale>
        <p:origin x="-14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F5D192F-219A-40F8-B623-401D47817442}" type="datetimeFigureOut">
              <a:rPr lang="en-IN" smtClean="0"/>
              <a:pPr/>
              <a:t>01-04-2022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66799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2389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00923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B6F64BB-1E2C-4E18-B255-948685530EAB}"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287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701255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3056021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2148380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59680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F5D192F-219A-40F8-B623-401D47817442}" type="datetimeFigureOut">
              <a:rPr lang="en-IN" smtClean="0"/>
              <a:pPr/>
              <a:t>01-04-2022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06372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30227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F5D192F-219A-40F8-B623-401D47817442}" type="datetimeFigureOut">
              <a:rPr lang="en-IN" smtClean="0"/>
              <a:pPr/>
              <a:t>01-04-2022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213516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151441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314201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428761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42920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91663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D192F-219A-40F8-B623-401D47817442}" type="datetimeFigureOut">
              <a:rPr lang="en-IN" smtClean="0"/>
              <a:pPr/>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F64BB-1E2C-4E18-B255-948685530EAB}" type="slidenum">
              <a:rPr lang="en-IN" smtClean="0"/>
              <a:pPr/>
              <a:t>‹#›</a:t>
            </a:fld>
            <a:endParaRPr lang="en-IN"/>
          </a:p>
        </p:txBody>
      </p:sp>
    </p:spTree>
    <p:extLst>
      <p:ext uri="{BB962C8B-B14F-4D97-AF65-F5344CB8AC3E}">
        <p14:creationId xmlns:p14="http://schemas.microsoft.com/office/powerpoint/2010/main" val="94454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5D192F-219A-40F8-B623-401D47817442}" type="datetimeFigureOut">
              <a:rPr lang="en-IN" smtClean="0"/>
              <a:pPr/>
              <a:t>01-04-2022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6F64BB-1E2C-4E18-B255-948685530EAB}" type="slidenum">
              <a:rPr lang="en-IN" smtClean="0"/>
              <a:pPr/>
              <a:t>‹#›</a:t>
            </a:fld>
            <a:endParaRPr lang="en-IN"/>
          </a:p>
        </p:txBody>
      </p:sp>
    </p:spTree>
    <p:extLst>
      <p:ext uri="{BB962C8B-B14F-4D97-AF65-F5344CB8AC3E}">
        <p14:creationId xmlns:p14="http://schemas.microsoft.com/office/powerpoint/2010/main" val="27435888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AB0FF-67EE-4D83-AFAF-7355BFC6DF7A}"/>
              </a:ext>
            </a:extLst>
          </p:cNvPr>
          <p:cNvSpPr>
            <a:spLocks noGrp="1"/>
          </p:cNvSpPr>
          <p:nvPr>
            <p:ph type="title"/>
          </p:nvPr>
        </p:nvSpPr>
        <p:spPr>
          <a:xfrm>
            <a:off x="2589212" y="990600"/>
            <a:ext cx="8915399" cy="2171700"/>
          </a:xfrm>
        </p:spPr>
        <p:txBody>
          <a:bodyPr>
            <a:normAutofit/>
          </a:bodyPr>
          <a:lstStyle/>
          <a:p>
            <a:br>
              <a:rPr lang="en-US" dirty="0"/>
            </a:br>
            <a:endParaRPr lang="en-IN" dirty="0"/>
          </a:p>
        </p:txBody>
      </p:sp>
      <p:sp>
        <p:nvSpPr>
          <p:cNvPr id="5" name="Text Placeholder 4">
            <a:extLst>
              <a:ext uri="{FF2B5EF4-FFF2-40B4-BE49-F238E27FC236}">
                <a16:creationId xmlns:a16="http://schemas.microsoft.com/office/drawing/2014/main" id="{A79CA488-8DC3-47D3-9D09-FD983061EDC3}"/>
              </a:ext>
            </a:extLst>
          </p:cNvPr>
          <p:cNvSpPr>
            <a:spLocks noGrp="1"/>
          </p:cNvSpPr>
          <p:nvPr>
            <p:ph type="body" idx="1"/>
          </p:nvPr>
        </p:nvSpPr>
        <p:spPr>
          <a:xfrm>
            <a:off x="0" y="1385033"/>
            <a:ext cx="10198098" cy="860400"/>
          </a:xfrm>
        </p:spPr>
        <p:txBody>
          <a:bodyPr>
            <a:normAutofit fontScale="92500"/>
          </a:bodyPr>
          <a:lstStyle/>
          <a:p>
            <a:r>
              <a:rPr lang="en-US" sz="2400" b="1" i="1" dirty="0">
                <a:solidFill>
                  <a:srgbClr val="292929"/>
                </a:solidFill>
                <a:effectLst/>
                <a:latin typeface="Times New Roman" panose="02020603050405020304" pitchFamily="18" charset="0"/>
                <a:cs typeface="Times New Roman" panose="02020603050405020304" pitchFamily="18" charset="0"/>
              </a:rPr>
              <a:t>                        </a:t>
            </a:r>
            <a:r>
              <a:rPr lang="en-US" sz="4400" b="1" i="1" dirty="0">
                <a:solidFill>
                  <a:srgbClr val="292929"/>
                </a:solidFill>
                <a:effectLst/>
                <a:latin typeface="Times New Roman" panose="02020603050405020304" pitchFamily="18" charset="0"/>
                <a:cs typeface="Times New Roman" panose="02020603050405020304" pitchFamily="18" charset="0"/>
              </a:rPr>
              <a:t>Image Captioning in Deep Learning</a:t>
            </a:r>
          </a:p>
          <a:p>
            <a:endParaRPr lang="en-IN" i="1" dirty="0"/>
          </a:p>
        </p:txBody>
      </p:sp>
      <p:sp>
        <p:nvSpPr>
          <p:cNvPr id="6" name="TextBox 5">
            <a:extLst>
              <a:ext uri="{FF2B5EF4-FFF2-40B4-BE49-F238E27FC236}">
                <a16:creationId xmlns:a16="http://schemas.microsoft.com/office/drawing/2014/main" id="{FDD9F6C5-BA74-4BC1-BD46-F62EE6C688CC}"/>
              </a:ext>
            </a:extLst>
          </p:cNvPr>
          <p:cNvSpPr txBox="1"/>
          <p:nvPr/>
        </p:nvSpPr>
        <p:spPr>
          <a:xfrm>
            <a:off x="4964907" y="3495675"/>
            <a:ext cx="7077075" cy="954107"/>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R.Preethi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G.Renuka</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2019PECCS165       2019PECCS172</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47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Block diagram of a Automatic Speech Recognition System [6].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Block diagram of a Automatic Speech Recognition System [6].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Block diagram of a Automatic Speech Recognition System [6].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Speech synthesis - Wikiw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0" name="AutoShape 12" descr="Speech synthesis - Wikiwa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1100px-TTS_System.svg.png"/>
          <p:cNvPicPr>
            <a:picLocks noChangeAspect="1"/>
          </p:cNvPicPr>
          <p:nvPr/>
        </p:nvPicPr>
        <p:blipFill>
          <a:blip r:embed="rId2"/>
          <a:stretch>
            <a:fillRect/>
          </a:stretch>
        </p:blipFill>
        <p:spPr>
          <a:xfrm>
            <a:off x="857250" y="1857375"/>
            <a:ext cx="10477500" cy="3143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1E5DFD6-1547-4C27-B167-442C8048E586}"/>
              </a:ext>
            </a:extLst>
          </p:cNvPr>
          <p:cNvPicPr>
            <a:picLocks noChangeAspect="1"/>
          </p:cNvPicPr>
          <p:nvPr/>
        </p:nvPicPr>
        <p:blipFill>
          <a:blip r:embed="rId2"/>
          <a:stretch>
            <a:fillRect/>
          </a:stretch>
        </p:blipFill>
        <p:spPr>
          <a:xfrm>
            <a:off x="1733525" y="1327308"/>
            <a:ext cx="3400450" cy="3832860"/>
          </a:xfrm>
          <a:prstGeom prst="rect">
            <a:avLst/>
          </a:prstGeom>
        </p:spPr>
      </p:pic>
      <p:sp>
        <p:nvSpPr>
          <p:cNvPr id="38" name="Text Placeholder 37">
            <a:extLst>
              <a:ext uri="{FF2B5EF4-FFF2-40B4-BE49-F238E27FC236}">
                <a16:creationId xmlns:a16="http://schemas.microsoft.com/office/drawing/2014/main" id="{619BADCF-07DA-4BD4-B3ED-C3F828D7BBE9}"/>
              </a:ext>
            </a:extLst>
          </p:cNvPr>
          <p:cNvSpPr>
            <a:spLocks noGrp="1"/>
          </p:cNvSpPr>
          <p:nvPr>
            <p:ph type="body" sz="half" idx="2"/>
          </p:nvPr>
        </p:nvSpPr>
        <p:spPr>
          <a:xfrm>
            <a:off x="3468414" y="5449613"/>
            <a:ext cx="4977688" cy="527049"/>
          </a:xfrm>
        </p:spPr>
        <p:txBody>
          <a:bodyPr>
            <a:normAutofit/>
          </a:bodyPr>
          <a:lstStyle/>
          <a:p>
            <a:pPr algn="ctr"/>
            <a:r>
              <a:rPr lang="en-US" sz="2400" b="1" dirty="0">
                <a:latin typeface="Times New Roman" panose="02020603050405020304" pitchFamily="18" charset="0"/>
                <a:cs typeface="Times New Roman" panose="02020603050405020304" pitchFamily="18" charset="0"/>
              </a:rPr>
              <a:t>   IMAGE ILLUSTRATION    </a:t>
            </a:r>
            <a:endParaRPr lang="en-IN" sz="24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srcRect/>
          <a:stretch>
            <a:fillRect/>
          </a:stretch>
        </p:blipFill>
        <p:spPr bwMode="auto">
          <a:xfrm>
            <a:off x="6258253" y="1275202"/>
            <a:ext cx="4185524" cy="3139143"/>
          </a:xfrm>
          <a:prstGeom prst="rect">
            <a:avLst/>
          </a:prstGeom>
          <a:noFill/>
          <a:ln w="9525">
            <a:noFill/>
            <a:miter lim="800000"/>
            <a:headEnd/>
            <a:tailEnd/>
          </a:ln>
          <a:effectLst/>
        </p:spPr>
      </p:pic>
      <p:sp>
        <p:nvSpPr>
          <p:cNvPr id="8" name="TextBox 7"/>
          <p:cNvSpPr txBox="1"/>
          <p:nvPr/>
        </p:nvSpPr>
        <p:spPr>
          <a:xfrm>
            <a:off x="6348248" y="4540469"/>
            <a:ext cx="4204138" cy="307777"/>
          </a:xfrm>
          <a:prstGeom prst="rect">
            <a:avLst/>
          </a:prstGeom>
          <a:noFill/>
        </p:spPr>
        <p:txBody>
          <a:bodyPr wrap="square" rtlCol="0">
            <a:spAutoFit/>
          </a:bodyPr>
          <a:lstStyle/>
          <a:p>
            <a:r>
              <a:rPr lang="en-US" sz="1400" dirty="0"/>
              <a:t>Five people are sitting together in the snow.</a:t>
            </a:r>
          </a:p>
        </p:txBody>
      </p:sp>
    </p:spTree>
    <p:extLst>
      <p:ext uri="{BB962C8B-B14F-4D97-AF65-F5344CB8AC3E}">
        <p14:creationId xmlns:p14="http://schemas.microsoft.com/office/powerpoint/2010/main" val="22450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73883-2BF9-425D-BB92-1C80C7C8C119}"/>
              </a:ext>
            </a:extLst>
          </p:cNvPr>
          <p:cNvSpPr txBox="1"/>
          <p:nvPr/>
        </p:nvSpPr>
        <p:spPr>
          <a:xfrm>
            <a:off x="1555531" y="1638300"/>
            <a:ext cx="9217572" cy="353943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SUMMARY</a:t>
            </a:r>
          </a:p>
          <a:p>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Our project is all about to know and use tech like CNN, LSTM, deep learning to read the image which is given as input and get the description of the image which is again converted as audio output. This system can safeguard the life of visually challenged people while they are crossing roads.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69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F922-0BB7-48EC-BAAB-683B0CF6FE06}"/>
              </a:ext>
            </a:extLst>
          </p:cNvPr>
          <p:cNvSpPr>
            <a:spLocks noGrp="1"/>
          </p:cNvSpPr>
          <p:nvPr>
            <p:ph type="title"/>
          </p:nvPr>
        </p:nvSpPr>
        <p:spPr>
          <a:xfrm>
            <a:off x="3667454" y="694341"/>
            <a:ext cx="4467225" cy="1038224"/>
          </a:xfrm>
        </p:spPr>
        <p:txBody>
          <a:bodyPr>
            <a:normAutofit fontScale="90000"/>
          </a:bodyPr>
          <a:lstStyle/>
          <a:p>
            <a:pPr algn="ctr"/>
            <a:r>
              <a:rPr lang="en-US" sz="4000" b="1" i="1" dirty="0">
                <a:solidFill>
                  <a:srgbClr val="FF0000"/>
                </a:solidFill>
                <a:latin typeface="Times New Roman" panose="02020603050405020304" pitchFamily="18" charset="0"/>
                <a:cs typeface="Times New Roman" panose="02020603050405020304" pitchFamily="18" charset="0"/>
              </a:rPr>
              <a:t>              </a:t>
            </a:r>
            <a:r>
              <a:rPr lang="en-US" sz="4000" b="1" i="1" dirty="0">
                <a:latin typeface="Times New Roman" panose="02020603050405020304" pitchFamily="18" charset="0"/>
                <a:cs typeface="Times New Roman" panose="02020603050405020304" pitchFamily="18" charset="0"/>
              </a:rPr>
              <a:t>INTRODUCTION</a:t>
            </a:r>
            <a:br>
              <a:rPr lang="en-US" b="1" i="1" dirty="0">
                <a:solidFill>
                  <a:srgbClr val="222222"/>
                </a:solidFill>
                <a:effectLst/>
                <a:latin typeface="Times New Roman" panose="02020603050405020304" pitchFamily="18" charset="0"/>
                <a:cs typeface="Times New Roman" panose="02020603050405020304" pitchFamily="18" charset="0"/>
              </a:rPr>
            </a:b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C348B3-94A7-445E-AE16-97B1176B25C3}"/>
              </a:ext>
            </a:extLst>
          </p:cNvPr>
          <p:cNvSpPr>
            <a:spLocks noGrp="1"/>
          </p:cNvSpPr>
          <p:nvPr>
            <p:ph idx="1"/>
          </p:nvPr>
        </p:nvSpPr>
        <p:spPr>
          <a:xfrm>
            <a:off x="1297525" y="1743075"/>
            <a:ext cx="10648950" cy="4324350"/>
          </a:xfrm>
        </p:spPr>
        <p:txBody>
          <a:bodyPr>
            <a:normAutofit/>
          </a:bodyPr>
          <a:lstStyle/>
          <a:p>
            <a:pPr algn="l">
              <a:buFont typeface="Wingdings" panose="05000000000000000000" pitchFamily="2" charset="2"/>
              <a:buChar char="ü"/>
            </a:pPr>
            <a:r>
              <a:rPr lang="en-US" sz="2800" b="0" i="0" dirty="0">
                <a:solidFill>
                  <a:srgbClr val="222222"/>
                </a:solidFill>
                <a:effectLst/>
                <a:latin typeface="Times New Roman" panose="02020603050405020304" pitchFamily="18" charset="0"/>
                <a:cs typeface="Times New Roman" panose="02020603050405020304" pitchFamily="18" charset="0"/>
              </a:rPr>
              <a:t>Deep Learning is a very rampant field right now – with so many applications coming out day by day.</a:t>
            </a:r>
          </a:p>
          <a:p>
            <a:pPr algn="l">
              <a:buFont typeface="Wingdings" panose="05000000000000000000" pitchFamily="2" charset="2"/>
              <a:buChar char="ü"/>
            </a:pPr>
            <a:r>
              <a:rPr lang="en-US" sz="2800" b="0" i="0" dirty="0">
                <a:solidFill>
                  <a:srgbClr val="222222"/>
                </a:solidFill>
                <a:effectLst/>
                <a:latin typeface="Times New Roman" panose="02020603050405020304" pitchFamily="18" charset="0"/>
                <a:cs typeface="Times New Roman" panose="02020603050405020304" pitchFamily="18" charset="0"/>
              </a:rPr>
              <a:t> And the best way to get deeper into Deep Learning is to get hands-on with it. </a:t>
            </a:r>
          </a:p>
          <a:p>
            <a:pPr algn="l">
              <a:buFont typeface="Wingdings" panose="05000000000000000000" pitchFamily="2" charset="2"/>
              <a:buChar char="ü"/>
            </a:pPr>
            <a:r>
              <a:rPr lang="en-US" sz="2800" b="0" i="0" dirty="0">
                <a:solidFill>
                  <a:srgbClr val="222222"/>
                </a:solidFill>
                <a:effectLst/>
                <a:latin typeface="Times New Roman" panose="02020603050405020304" pitchFamily="18" charset="0"/>
                <a:cs typeface="Times New Roman" panose="02020603050405020304" pitchFamily="18" charset="0"/>
              </a:rPr>
              <a:t>In this project, we will take a look at an interesting multi modal topic where we will combine both image and text processing to build a useful Deep Learning application which is Image Captioning.</a:t>
            </a:r>
          </a:p>
          <a:p>
            <a:pPr algn="l">
              <a:buFont typeface="Wingdings" panose="05000000000000000000" pitchFamily="2" charset="2"/>
              <a:buChar char="ü"/>
            </a:pPr>
            <a:r>
              <a:rPr lang="en-US" sz="2800" b="0" i="0" dirty="0">
                <a:solidFill>
                  <a:srgbClr val="222222"/>
                </a:solidFill>
                <a:effectLst/>
                <a:latin typeface="Times New Roman" panose="02020603050405020304" pitchFamily="18" charset="0"/>
                <a:cs typeface="Times New Roman" panose="02020603050405020304" pitchFamily="18" charset="0"/>
              </a:rPr>
              <a:t> Image Captioning refers to the process of generating textual description from an image – based on the objects and actions in the image</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13268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3B5A8-8497-489D-AC43-1FB7284F151D}"/>
              </a:ext>
            </a:extLst>
          </p:cNvPr>
          <p:cNvSpPr txBox="1"/>
          <p:nvPr/>
        </p:nvSpPr>
        <p:spPr>
          <a:xfrm>
            <a:off x="2524125" y="2466975"/>
            <a:ext cx="6619875" cy="646331"/>
          </a:xfrm>
          <a:prstGeom prst="rect">
            <a:avLst/>
          </a:prstGeom>
          <a:noFill/>
        </p:spPr>
        <p:txBody>
          <a:bodyPr wrap="square">
            <a:spAutoFit/>
          </a:bodyPr>
          <a:lstStyle/>
          <a:p>
            <a:br>
              <a:rPr lang="en-US" dirty="0"/>
            </a:br>
            <a:endParaRPr lang="en-IN" dirty="0"/>
          </a:p>
        </p:txBody>
      </p:sp>
      <p:sp>
        <p:nvSpPr>
          <p:cNvPr id="5" name="TextBox 4">
            <a:extLst>
              <a:ext uri="{FF2B5EF4-FFF2-40B4-BE49-F238E27FC236}">
                <a16:creationId xmlns:a16="http://schemas.microsoft.com/office/drawing/2014/main" id="{07B4F26B-5FB4-4592-832C-669DCCFA4E4B}"/>
              </a:ext>
            </a:extLst>
          </p:cNvPr>
          <p:cNvSpPr txBox="1"/>
          <p:nvPr/>
        </p:nvSpPr>
        <p:spPr>
          <a:xfrm>
            <a:off x="1057275" y="851148"/>
            <a:ext cx="9934575" cy="4955203"/>
          </a:xfrm>
          <a:prstGeom prst="rect">
            <a:avLst/>
          </a:prstGeom>
          <a:noFill/>
        </p:spPr>
        <p:txBody>
          <a:bodyPr wrap="square">
            <a:spAutoFit/>
          </a:bodyPr>
          <a:lstStyle/>
          <a:p>
            <a:pPr algn="l" fontAlgn="base"/>
            <a:endParaRPr lang="en-US" b="0" i="0" dirty="0">
              <a:solidFill>
                <a:srgbClr val="444444"/>
              </a:solidFill>
              <a:effectLst/>
              <a:latin typeface="Georgia" panose="02040502050405020303" pitchFamily="18" charset="0"/>
            </a:endParaRPr>
          </a:p>
          <a:p>
            <a:pPr algn="l" fontAlgn="base"/>
            <a:endParaRPr lang="en-US" dirty="0">
              <a:solidFill>
                <a:srgbClr val="444444"/>
              </a:solidFill>
              <a:latin typeface="Georgia" panose="02040502050405020303" pitchFamily="18" charset="0"/>
            </a:endParaRPr>
          </a:p>
          <a:p>
            <a:pPr algn="l" fontAlgn="base"/>
            <a:r>
              <a:rPr lang="en-US" sz="2800" b="1" dirty="0">
                <a:solidFill>
                  <a:srgbClr val="444444"/>
                </a:solidFill>
                <a:latin typeface="Times New Roman" panose="02020603050405020304" pitchFamily="18" charset="0"/>
                <a:cs typeface="Times New Roman" panose="02020603050405020304" pitchFamily="18" charset="0"/>
              </a:rPr>
              <a:t>TECHNOLOGIES USED </a:t>
            </a:r>
            <a:r>
              <a:rPr lang="en-US" sz="2400" b="1" i="0" dirty="0">
                <a:solidFill>
                  <a:srgbClr val="444444"/>
                </a:solidFill>
                <a:effectLst/>
                <a:latin typeface="Times New Roman" panose="02020603050405020304" pitchFamily="18" charset="0"/>
                <a:cs typeface="Times New Roman" panose="02020603050405020304" pitchFamily="18" charset="0"/>
              </a:rPr>
              <a:t>:</a:t>
            </a:r>
          </a:p>
          <a:p>
            <a:pPr algn="l" fontAlgn="base"/>
            <a:endParaRPr lang="en-US" b="1" i="0" dirty="0">
              <a:solidFill>
                <a:srgbClr val="444444"/>
              </a:solidFill>
              <a:effectLst/>
              <a:latin typeface="Georgia" panose="02040502050405020303" pitchFamily="18" charset="0"/>
            </a:endParaRPr>
          </a:p>
          <a:p>
            <a:pPr algn="l" fontAlgn="base"/>
            <a:endParaRPr lang="en-US" b="0" i="0" dirty="0">
              <a:solidFill>
                <a:srgbClr val="444444"/>
              </a:solidFill>
              <a:effectLst/>
              <a:latin typeface="Georgia" panose="02040502050405020303" pitchFamily="18" charset="0"/>
            </a:endParaRP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objective of our project is to learn the concepts of a CNN and LSTM model and build a working model of Image caption generator by implementing CNN with LSTM.</a:t>
            </a: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In this Python project, we will be implementing the caption generator using </a:t>
            </a:r>
            <a:r>
              <a:rPr lang="en-US" sz="2400" b="1"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CNN (Convolutional Neural Networks)</a:t>
            </a:r>
            <a:r>
              <a:rPr lang="en-US" sz="24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b="0" i="0" dirty="0">
                <a:effectLst/>
                <a:latin typeface="Times New Roman" panose="02020603050405020304" pitchFamily="18" charset="0"/>
                <a:cs typeface="Times New Roman" panose="02020603050405020304" pitchFamily="18" charset="0"/>
              </a:rPr>
              <a:t>and LSTM (Long short term memory). </a:t>
            </a: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image features will be extracted from </a:t>
            </a:r>
            <a:r>
              <a:rPr lang="en-US" sz="2400" dirty="0">
                <a:latin typeface="Times New Roman" panose="02020603050405020304" pitchFamily="18" charset="0"/>
                <a:cs typeface="Times New Roman" panose="02020603050405020304" pitchFamily="18" charset="0"/>
              </a:rPr>
              <a:t>Ex</a:t>
            </a:r>
            <a:r>
              <a:rPr lang="en-US" sz="2400" b="0" i="0" dirty="0">
                <a:effectLst/>
                <a:latin typeface="Times New Roman" panose="02020603050405020304" pitchFamily="18" charset="0"/>
                <a:cs typeface="Times New Roman" panose="02020603050405020304" pitchFamily="18" charset="0"/>
              </a:rPr>
              <a:t>ception which is a CNN model trained on the image net dataset and then we feed the features into the LSTM model which will be responsible for generating the image </a:t>
            </a:r>
            <a:r>
              <a:rPr lang="en-US" sz="2400" b="0" i="0" dirty="0">
                <a:solidFill>
                  <a:srgbClr val="444444"/>
                </a:solidFill>
                <a:effectLst/>
                <a:latin typeface="Times New Roman" panose="02020603050405020304" pitchFamily="18" charset="0"/>
                <a:cs typeface="Times New Roman" panose="02020603050405020304" pitchFamily="18" charset="0"/>
              </a:rPr>
              <a:t>captions.</a:t>
            </a:r>
          </a:p>
        </p:txBody>
      </p:sp>
    </p:spTree>
    <p:extLst>
      <p:ext uri="{BB962C8B-B14F-4D97-AF65-F5344CB8AC3E}">
        <p14:creationId xmlns:p14="http://schemas.microsoft.com/office/powerpoint/2010/main" val="283634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0C21B-2BCC-4C77-939E-EA45C3688463}"/>
              </a:ext>
            </a:extLst>
          </p:cNvPr>
          <p:cNvSpPr txBox="1"/>
          <p:nvPr/>
        </p:nvSpPr>
        <p:spPr>
          <a:xfrm>
            <a:off x="1114426" y="1171575"/>
            <a:ext cx="10210799" cy="4216539"/>
          </a:xfrm>
          <a:prstGeom prst="rect">
            <a:avLst/>
          </a:prstGeom>
          <a:noFill/>
        </p:spPr>
        <p:txBody>
          <a:bodyPr wrap="square">
            <a:spAutoFit/>
          </a:bodyPr>
          <a:lstStyle/>
          <a:p>
            <a:pPr algn="l" fontAlgn="base"/>
            <a:endParaRPr lang="en-US" sz="2400" b="0" i="0" dirty="0">
              <a:solidFill>
                <a:srgbClr val="444444"/>
              </a:solidFill>
              <a:effectLst/>
              <a:latin typeface="Times New Roman" panose="02020603050405020304" pitchFamily="18" charset="0"/>
              <a:cs typeface="Times New Roman" panose="02020603050405020304" pitchFamily="18" charset="0"/>
            </a:endParaRPr>
          </a:p>
          <a:p>
            <a:pPr fontAlgn="base"/>
            <a:r>
              <a:rPr lang="en-US" sz="2800" b="1" i="0" dirty="0">
                <a:solidFill>
                  <a:srgbClr val="444444"/>
                </a:solidFill>
                <a:effectLst/>
                <a:latin typeface="Times New Roman" panose="02020603050405020304" pitchFamily="18" charset="0"/>
                <a:cs typeface="Times New Roman" panose="02020603050405020304" pitchFamily="18" charset="0"/>
              </a:rPr>
              <a:t>                             </a:t>
            </a:r>
            <a:r>
              <a:rPr lang="en-US" sz="2800" b="1" i="0" dirty="0">
                <a:latin typeface="Times New Roman" panose="02020603050405020304" pitchFamily="18" charset="0"/>
                <a:cs typeface="Times New Roman" panose="02020603050405020304" pitchFamily="18" charset="0"/>
              </a:rPr>
              <a:t>                     CNN</a:t>
            </a:r>
          </a:p>
          <a:p>
            <a:pPr algn="l" fontAlgn="base"/>
            <a:endParaRPr lang="en-US" sz="2400" b="1" i="0" dirty="0">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ü"/>
            </a:pPr>
            <a:r>
              <a:rPr lang="en-US" sz="2400" b="0" i="0" dirty="0">
                <a:latin typeface="Times New Roman" panose="02020603050405020304" pitchFamily="18" charset="0"/>
                <a:cs typeface="Times New Roman" panose="02020603050405020304" pitchFamily="18" charset="0"/>
              </a:rPr>
              <a:t>Convolutional Neural networks are specialized deep neural networks which can process the data that has input shape like a 2D matrix.</a:t>
            </a:r>
          </a:p>
          <a:p>
            <a:pPr algn="l" fontAlgn="base"/>
            <a:r>
              <a:rPr lang="en-US" sz="2400" b="0" i="0" dirty="0">
                <a:latin typeface="Times New Roman" panose="02020603050405020304" pitchFamily="18" charset="0"/>
                <a:cs typeface="Times New Roman" panose="02020603050405020304" pitchFamily="18" charset="0"/>
              </a:rPr>
              <a:t> </a:t>
            </a:r>
          </a:p>
          <a:p>
            <a:pPr marL="342900" indent="-342900" algn="l" fontAlgn="base">
              <a:buFont typeface="Wingdings" panose="05000000000000000000" pitchFamily="2" charset="2"/>
              <a:buChar char="ü"/>
            </a:pPr>
            <a:r>
              <a:rPr lang="en-US" sz="2400" b="0" i="0" dirty="0">
                <a:latin typeface="Times New Roman" panose="02020603050405020304" pitchFamily="18" charset="0"/>
                <a:cs typeface="Times New Roman" panose="02020603050405020304" pitchFamily="18" charset="0"/>
              </a:rPr>
              <a:t>Images are easily represented as a 2D matrix and CNN is very useful in working with images.</a:t>
            </a:r>
          </a:p>
          <a:p>
            <a:pPr algn="l" fontAlgn="base"/>
            <a:endParaRPr lang="en-US" sz="2400" b="0" i="0" dirty="0">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ü"/>
            </a:pPr>
            <a:r>
              <a:rPr lang="en-US" sz="2400" b="0" i="0" dirty="0">
                <a:latin typeface="Times New Roman" panose="02020603050405020304" pitchFamily="18" charset="0"/>
                <a:cs typeface="Times New Roman" panose="02020603050405020304" pitchFamily="18" charset="0"/>
              </a:rPr>
              <a:t>CNN is basically used for image classifications and identifying if an image is a bird, a plane or Superman, etc.</a:t>
            </a:r>
          </a:p>
        </p:txBody>
      </p:sp>
    </p:spTree>
    <p:extLst>
      <p:ext uri="{BB962C8B-B14F-4D97-AF65-F5344CB8AC3E}">
        <p14:creationId xmlns:p14="http://schemas.microsoft.com/office/powerpoint/2010/main" val="226101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D5144-D790-4CDA-8B5B-C51C820407C9}"/>
              </a:ext>
            </a:extLst>
          </p:cNvPr>
          <p:cNvSpPr txBox="1"/>
          <p:nvPr/>
        </p:nvSpPr>
        <p:spPr>
          <a:xfrm>
            <a:off x="1390650" y="1221551"/>
            <a:ext cx="10029825" cy="4585871"/>
          </a:xfrm>
          <a:prstGeom prst="rect">
            <a:avLst/>
          </a:prstGeom>
          <a:noFill/>
        </p:spPr>
        <p:txBody>
          <a:bodyPr wrap="square">
            <a:spAutoFit/>
          </a:bodyPr>
          <a:lstStyle/>
          <a:p>
            <a:pPr fontAlgn="base"/>
            <a:r>
              <a:rPr lang="en-US" sz="2800" b="1" i="0" dirty="0">
                <a:effectLst/>
                <a:latin typeface="Times New Roman" panose="02020603050405020304" pitchFamily="18" charset="0"/>
                <a:cs typeface="Times New Roman" panose="02020603050405020304" pitchFamily="18" charset="0"/>
              </a:rPr>
              <a:t>                                              LSTM</a:t>
            </a:r>
          </a:p>
          <a:p>
            <a:pPr algn="l" fontAlgn="base"/>
            <a:endParaRPr lang="en-US" sz="2400" b="0" i="0" dirty="0">
              <a:effectLst/>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LSTM stands for </a:t>
            </a:r>
            <a:r>
              <a:rPr lang="en-US" sz="2400" b="1" i="0" dirty="0">
                <a:effectLst/>
                <a:latin typeface="Times New Roman" panose="02020603050405020304" pitchFamily="18" charset="0"/>
                <a:cs typeface="Times New Roman" panose="02020603050405020304" pitchFamily="18" charset="0"/>
              </a:rPr>
              <a:t>Long short term memory</a:t>
            </a:r>
            <a:r>
              <a:rPr lang="en-US" sz="2400" b="0" i="0" dirty="0">
                <a:effectLst/>
                <a:latin typeface="Times New Roman" panose="02020603050405020304" pitchFamily="18" charset="0"/>
                <a:cs typeface="Times New Roman" panose="02020603050405020304" pitchFamily="18" charset="0"/>
              </a:rPr>
              <a:t>, they are a type of RNN (</a:t>
            </a:r>
            <a:r>
              <a:rPr lang="en-US" sz="2400" b="1" i="0" dirty="0">
                <a:effectLst/>
                <a:latin typeface="Times New Roman" panose="02020603050405020304" pitchFamily="18" charset="0"/>
                <a:cs typeface="Times New Roman" panose="02020603050405020304" pitchFamily="18" charset="0"/>
              </a:rPr>
              <a:t>recurrent neural network</a:t>
            </a:r>
            <a:r>
              <a:rPr lang="en-US" sz="2400" b="0" i="0" dirty="0">
                <a:effectLst/>
                <a:latin typeface="Times New Roman" panose="02020603050405020304" pitchFamily="18" charset="0"/>
                <a:cs typeface="Times New Roman" panose="02020603050405020304" pitchFamily="18" charset="0"/>
              </a:rPr>
              <a:t>) which is well suited for sequence prediction problems.</a:t>
            </a:r>
          </a:p>
          <a:p>
            <a:pPr marL="342900" indent="-342900" algn="l" fontAlgn="base">
              <a:buFont typeface="Wingdings" panose="05000000000000000000" pitchFamily="2" charset="2"/>
              <a:buChar char="ü"/>
            </a:pPr>
            <a:endParaRPr lang="en-US" sz="2400" b="0" i="0" dirty="0">
              <a:effectLst/>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Based on the previous text, we can predict what the next word will be It has proven itself effective from the traditional RNN by overcoming the limitations of RNN which had short term memory. </a:t>
            </a:r>
          </a:p>
          <a:p>
            <a:pPr marL="342900" indent="-342900" algn="l" fontAlgn="base">
              <a:buFont typeface="Wingdings" panose="05000000000000000000" pitchFamily="2" charset="2"/>
              <a:buChar char="ü"/>
            </a:pPr>
            <a:endParaRPr lang="en-US" sz="2400" b="0" i="0" dirty="0">
              <a:effectLst/>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LSTM can carry out relevant information throughout the processing of inputs and with a forget gate, it discards non-relevant information.</a:t>
            </a:r>
          </a:p>
        </p:txBody>
      </p:sp>
    </p:spTree>
    <p:extLst>
      <p:ext uri="{BB962C8B-B14F-4D97-AF65-F5344CB8AC3E}">
        <p14:creationId xmlns:p14="http://schemas.microsoft.com/office/powerpoint/2010/main" val="72383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702CB-ADAB-4DF7-AA8B-02350ACC5B26}"/>
              </a:ext>
            </a:extLst>
          </p:cNvPr>
          <p:cNvSpPr>
            <a:spLocks noGrp="1"/>
          </p:cNvSpPr>
          <p:nvPr>
            <p:ph type="title"/>
          </p:nvPr>
        </p:nvSpPr>
        <p:spPr>
          <a:xfrm>
            <a:off x="1712320" y="1291118"/>
            <a:ext cx="8513780" cy="1293028"/>
          </a:xfrm>
        </p:spPr>
        <p:txBody>
          <a:bodyPr>
            <a:noAutofit/>
          </a:bodyPr>
          <a:lstStyle/>
          <a:p>
            <a:r>
              <a:rPr lang="en-US" sz="2400" b="1" i="0" dirty="0">
                <a:solidFill>
                  <a:srgbClr val="202124"/>
                </a:solidFill>
                <a:effectLst/>
                <a:latin typeface="Times New Roman" panose="02020603050405020304" pitchFamily="18" charset="0"/>
                <a:cs typeface="Times New Roman" panose="02020603050405020304" pitchFamily="18" charset="0"/>
              </a:rPr>
              <a:t>What is image captioning USING deep learning?</a:t>
            </a:r>
            <a:br>
              <a:rPr lang="en-US" b="0" i="0" dirty="0">
                <a:solidFill>
                  <a:srgbClr val="202124"/>
                </a:solidFill>
                <a:effectLst/>
                <a:latin typeface="arial" panose="020B0604020202020204" pitchFamily="34" charset="0"/>
              </a:rPr>
            </a:br>
            <a:endParaRPr lang="en-IN" dirty="0"/>
          </a:p>
        </p:txBody>
      </p:sp>
      <p:sp>
        <p:nvSpPr>
          <p:cNvPr id="5" name="Content Placeholder 4">
            <a:extLst>
              <a:ext uri="{FF2B5EF4-FFF2-40B4-BE49-F238E27FC236}">
                <a16:creationId xmlns:a16="http://schemas.microsoft.com/office/drawing/2014/main" id="{2470EA69-805D-4BD7-B71E-BF1B9793D26A}"/>
              </a:ext>
            </a:extLst>
          </p:cNvPr>
          <p:cNvSpPr>
            <a:spLocks noGrp="1"/>
          </p:cNvSpPr>
          <p:nvPr>
            <p:ph idx="1"/>
          </p:nvPr>
        </p:nvSpPr>
        <p:spPr>
          <a:xfrm>
            <a:off x="1209675" y="2362200"/>
            <a:ext cx="10077450" cy="3943350"/>
          </a:xfrm>
        </p:spPr>
        <p:txBody>
          <a:bodyPr/>
          <a:lstStyle/>
          <a:p>
            <a:pPr algn="l"/>
            <a:r>
              <a:rPr lang="en-US" sz="2400" b="0" i="0" dirty="0">
                <a:solidFill>
                  <a:srgbClr val="202124"/>
                </a:solidFill>
                <a:effectLst/>
                <a:latin typeface="Times New Roman" panose="02020603050405020304" pitchFamily="18" charset="0"/>
                <a:cs typeface="Times New Roman" panose="02020603050405020304" pitchFamily="18" charset="0"/>
              </a:rPr>
              <a:t>Image Captioning is </a:t>
            </a:r>
            <a:r>
              <a:rPr lang="en-US" sz="2400" b="1" i="0" dirty="0">
                <a:solidFill>
                  <a:srgbClr val="202124"/>
                </a:solidFill>
                <a:effectLst/>
                <a:latin typeface="Times New Roman" panose="02020603050405020304" pitchFamily="18" charset="0"/>
                <a:cs typeface="Times New Roman" panose="02020603050405020304" pitchFamily="18" charset="0"/>
              </a:rPr>
              <a:t>the process of generating a textual description for given images</a:t>
            </a:r>
            <a:r>
              <a:rPr lang="en-US" sz="2400" b="0" i="0" dirty="0">
                <a:solidFill>
                  <a:srgbClr val="202124"/>
                </a:solidFill>
                <a:effectLst/>
                <a:latin typeface="Times New Roman" panose="02020603050405020304" pitchFamily="18" charset="0"/>
                <a:cs typeface="Times New Roman" panose="02020603050405020304" pitchFamily="18" charset="0"/>
              </a:rPr>
              <a:t>.</a:t>
            </a:r>
          </a:p>
          <a:p>
            <a:pPr algn="l"/>
            <a:r>
              <a:rPr lang="en-US" sz="2400" b="0" i="0" dirty="0">
                <a:solidFill>
                  <a:srgbClr val="202124"/>
                </a:solidFill>
                <a:effectLst/>
                <a:latin typeface="Times New Roman" panose="02020603050405020304" pitchFamily="18" charset="0"/>
                <a:cs typeface="Times New Roman" panose="02020603050405020304" pitchFamily="18" charset="0"/>
              </a:rPr>
              <a:t> It has been a very important and fundamental task in the Deep Learning domain. </a:t>
            </a:r>
          </a:p>
          <a:p>
            <a:pPr algn="l"/>
            <a:r>
              <a:rPr lang="en-US" sz="2400" b="0" i="0" dirty="0">
                <a:solidFill>
                  <a:srgbClr val="202124"/>
                </a:solidFill>
                <a:effectLst/>
                <a:latin typeface="Times New Roman" panose="02020603050405020304" pitchFamily="18" charset="0"/>
                <a:cs typeface="Times New Roman" panose="02020603050405020304" pitchFamily="18" charset="0"/>
              </a:rPr>
              <a:t>Image captioning has a huge amount of application.</a:t>
            </a:r>
          </a:p>
          <a:p>
            <a:r>
              <a:rPr lang="en-US" sz="2400" b="1" i="0" dirty="0">
                <a:solidFill>
                  <a:srgbClr val="292929"/>
                </a:solidFill>
                <a:effectLst/>
                <a:latin typeface="Times New Roman" panose="02020603050405020304" pitchFamily="18" charset="0"/>
                <a:cs typeface="Times New Roman" panose="02020603050405020304" pitchFamily="18" charset="0"/>
              </a:rPr>
              <a:t>Image Captioning</a:t>
            </a:r>
            <a:r>
              <a:rPr lang="en-US" sz="2400" b="0" i="0" dirty="0">
                <a:solidFill>
                  <a:srgbClr val="292929"/>
                </a:solidFill>
                <a:effectLst/>
                <a:latin typeface="Times New Roman" panose="02020603050405020304" pitchFamily="18" charset="0"/>
                <a:cs typeface="Times New Roman" panose="02020603050405020304" pitchFamily="18" charset="0"/>
              </a:rPr>
              <a:t> is the process of generating textual description of an image. </a:t>
            </a:r>
          </a:p>
          <a:p>
            <a:r>
              <a:rPr lang="en-US" sz="2400" b="0" i="0" dirty="0">
                <a:solidFill>
                  <a:srgbClr val="292929"/>
                </a:solidFill>
                <a:effectLst/>
                <a:latin typeface="Times New Roman" panose="02020603050405020304" pitchFamily="18" charset="0"/>
                <a:cs typeface="Times New Roman" panose="02020603050405020304" pitchFamily="18" charset="0"/>
              </a:rPr>
              <a:t>It uses both </a:t>
            </a:r>
            <a:r>
              <a:rPr lang="en-US" sz="2400" b="1" i="0" dirty="0">
                <a:solidFill>
                  <a:srgbClr val="292929"/>
                </a:solidFill>
                <a:effectLst/>
                <a:latin typeface="Times New Roman" panose="02020603050405020304" pitchFamily="18" charset="0"/>
                <a:cs typeface="Times New Roman" panose="02020603050405020304" pitchFamily="18" charset="0"/>
              </a:rPr>
              <a:t>Natural Language Processing</a:t>
            </a:r>
            <a:r>
              <a:rPr lang="en-US" sz="2400" b="0" i="0" dirty="0">
                <a:solidFill>
                  <a:srgbClr val="292929"/>
                </a:solidFill>
                <a:effectLst/>
                <a:latin typeface="Times New Roman" panose="02020603050405020304" pitchFamily="18" charset="0"/>
                <a:cs typeface="Times New Roman" panose="02020603050405020304" pitchFamily="18" charset="0"/>
              </a:rPr>
              <a:t> and </a:t>
            </a:r>
            <a:r>
              <a:rPr lang="en-US" sz="2400" b="1" i="0" dirty="0">
                <a:solidFill>
                  <a:srgbClr val="292929"/>
                </a:solidFill>
                <a:effectLst/>
                <a:latin typeface="Times New Roman" panose="02020603050405020304" pitchFamily="18" charset="0"/>
                <a:cs typeface="Times New Roman" panose="02020603050405020304" pitchFamily="18" charset="0"/>
              </a:rPr>
              <a:t>Computer Vision</a:t>
            </a:r>
            <a:r>
              <a:rPr lang="en-US" sz="2400" b="0" i="0" dirty="0">
                <a:solidFill>
                  <a:srgbClr val="292929"/>
                </a:solidFill>
                <a:effectLst/>
                <a:latin typeface="Times New Roman" panose="02020603050405020304" pitchFamily="18" charset="0"/>
                <a:cs typeface="Times New Roman" panose="02020603050405020304" pitchFamily="18" charset="0"/>
              </a:rPr>
              <a:t> to generate the captions</a:t>
            </a:r>
            <a:r>
              <a:rPr lang="en-US" b="0" i="0" dirty="0">
                <a:solidFill>
                  <a:srgbClr val="292929"/>
                </a:solidFill>
                <a:effectLst/>
                <a:latin typeface="charter"/>
              </a:rPr>
              <a:t>.</a:t>
            </a:r>
            <a:endParaRPr lang="en-IN" dirty="0"/>
          </a:p>
        </p:txBody>
      </p:sp>
    </p:spTree>
    <p:extLst>
      <p:ext uri="{BB962C8B-B14F-4D97-AF65-F5344CB8AC3E}">
        <p14:creationId xmlns:p14="http://schemas.microsoft.com/office/powerpoint/2010/main" val="147877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6759" y="1124608"/>
            <a:ext cx="8650014" cy="3539430"/>
          </a:xfrm>
          <a:prstGeom prst="rect">
            <a:avLst/>
          </a:prstGeom>
          <a:noFill/>
        </p:spPr>
        <p:txBody>
          <a:bodyPr wrap="square" rtlCol="0">
            <a:spAutoFit/>
          </a:bodyPr>
          <a:lstStyle/>
          <a:p>
            <a:r>
              <a:rPr lang="en-US" sz="2800" b="1" i="1" dirty="0">
                <a:latin typeface="Times New Roman" pitchFamily="18" charset="0"/>
                <a:cs typeface="Times New Roman" pitchFamily="18" charset="0"/>
              </a:rPr>
              <a:t>                     EXISTING SYSTEM</a:t>
            </a:r>
          </a:p>
          <a:p>
            <a:pPr algn="ctr"/>
            <a:endParaRPr lang="en-US" sz="2800" b="1" i="1" dirty="0">
              <a:latin typeface="Times New Roman" pitchFamily="18" charset="0"/>
              <a:cs typeface="Times New Roman" pitchFamily="18" charset="0"/>
            </a:endParaRPr>
          </a:p>
          <a:p>
            <a:r>
              <a:rPr lang="en-US" sz="2800" dirty="0">
                <a:solidFill>
                  <a:schemeClr val="tx2">
                    <a:lumMod val="75000"/>
                  </a:schemeClr>
                </a:solidFill>
                <a:latin typeface="Times New Roman" pitchFamily="18" charset="0"/>
                <a:cs typeface="Times New Roman" pitchFamily="18" charset="0"/>
              </a:rPr>
              <a:t>Deep learning based image captioning methods:</a:t>
            </a:r>
          </a:p>
          <a:p>
            <a:pPr lvl="1">
              <a:buFont typeface="Wingdings" pitchFamily="2" charset="2"/>
              <a:buChar char="Ø"/>
            </a:pPr>
            <a:r>
              <a:rPr lang="en-US" sz="2800" dirty="0">
                <a:latin typeface="Times New Roman" pitchFamily="18" charset="0"/>
                <a:cs typeface="Times New Roman" pitchFamily="18" charset="0"/>
              </a:rPr>
              <a:t>Dense captioning</a:t>
            </a:r>
          </a:p>
          <a:p>
            <a:pPr lvl="1">
              <a:buFont typeface="Wingdings" pitchFamily="2" charset="2"/>
              <a:buChar char="Ø"/>
            </a:pPr>
            <a:r>
              <a:rPr lang="en-US" sz="2800" dirty="0">
                <a:latin typeface="Times New Roman" pitchFamily="18" charset="0"/>
                <a:cs typeface="Times New Roman" pitchFamily="18" charset="0"/>
              </a:rPr>
              <a:t>Neural encoder-decoder based approaches </a:t>
            </a:r>
          </a:p>
          <a:p>
            <a:pPr lvl="1">
              <a:buFont typeface="Wingdings" pitchFamily="2" charset="2"/>
              <a:buChar char="Ø"/>
            </a:pPr>
            <a:r>
              <a:rPr lang="en-US" sz="2800" dirty="0">
                <a:latin typeface="Times New Roman" pitchFamily="18" charset="0"/>
                <a:cs typeface="Times New Roman" pitchFamily="18" charset="0"/>
              </a:rPr>
              <a:t>Semantic Concept-Based Image Captioning</a:t>
            </a:r>
          </a:p>
          <a:p>
            <a:pPr lvl="1">
              <a:buFont typeface="Wingdings" pitchFamily="2" charset="2"/>
              <a:buChar char="Ø"/>
            </a:pPr>
            <a:r>
              <a:rPr lang="en-US" sz="2800" dirty="0">
                <a:latin typeface="Times New Roman" pitchFamily="18" charset="0"/>
                <a:cs typeface="Times New Roman" pitchFamily="18" charset="0"/>
              </a:rPr>
              <a:t>Typical novel object-based image captioning</a:t>
            </a:r>
          </a:p>
          <a:p>
            <a:pPr lvl="1">
              <a:buFont typeface="Wingdings" pitchFamily="2" charset="2"/>
              <a:buChar char="Ø"/>
            </a:pPr>
            <a:r>
              <a:rPr lang="en-US" sz="2800" dirty="0">
                <a:latin typeface="Times New Roman" pitchFamily="18" charset="0"/>
                <a:cs typeface="Times New Roman" pitchFamily="18" charset="0"/>
              </a:rPr>
              <a:t>Caption model and forgetting in neural networks</a:t>
            </a:r>
            <a:endParaRPr lang="en-US" sz="2800" b="1" i="1" dirty="0">
              <a:latin typeface="Times New Roman" pitchFamily="18" charset="0"/>
              <a:cs typeface="Times New Roman" pitchFamily="18" charset="0"/>
            </a:endParaRPr>
          </a:p>
        </p:txBody>
      </p:sp>
      <p:sp>
        <p:nvSpPr>
          <p:cNvPr id="6" name="TextBox 5"/>
          <p:cNvSpPr txBox="1"/>
          <p:nvPr/>
        </p:nvSpPr>
        <p:spPr>
          <a:xfrm>
            <a:off x="1786759" y="4792717"/>
            <a:ext cx="8113986" cy="1384995"/>
          </a:xfrm>
          <a:prstGeom prst="rect">
            <a:avLst/>
          </a:prstGeom>
          <a:noFill/>
        </p:spPr>
        <p:txBody>
          <a:bodyPr wrap="square" rtlCol="0">
            <a:spAutoFit/>
          </a:bodyPr>
          <a:lstStyle/>
          <a:p>
            <a:r>
              <a:rPr lang="en-US" sz="2800" dirty="0">
                <a:latin typeface="Times New Roman" pitchFamily="18" charset="0"/>
                <a:cs typeface="Times New Roman" pitchFamily="18" charset="0"/>
              </a:rPr>
              <a:t>The proportion of the existing system that gives the output as audio or used visually impaired people is almost nil.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B9196-CB86-4691-852A-527552A4236C}"/>
              </a:ext>
            </a:extLst>
          </p:cNvPr>
          <p:cNvSpPr txBox="1"/>
          <p:nvPr/>
        </p:nvSpPr>
        <p:spPr>
          <a:xfrm>
            <a:off x="865297" y="667619"/>
            <a:ext cx="10734675" cy="5693866"/>
          </a:xfrm>
          <a:prstGeom prst="rect">
            <a:avLst/>
          </a:prstGeom>
          <a:noFill/>
        </p:spPr>
        <p:txBody>
          <a:bodyPr wrap="square">
            <a:spAutoFit/>
          </a:bodyPr>
          <a:lstStyle/>
          <a:p>
            <a:pPr algn="ctr"/>
            <a:r>
              <a:rPr lang="en-US" sz="2800" b="1" i="1" dirty="0">
                <a:latin typeface="Times New Roman" panose="02020603050405020304" pitchFamily="18" charset="0"/>
                <a:cs typeface="Times New Roman" panose="02020603050405020304" pitchFamily="18" charset="0"/>
              </a:rPr>
              <a:t>PROPOSED SYSTEM</a:t>
            </a:r>
          </a:p>
          <a:p>
            <a:pPr algn="just">
              <a:buFont typeface="Wingdings" pitchFamily="2" charset="2"/>
              <a:buChar char="Ø"/>
            </a:pPr>
            <a:endParaRPr lang="en-US" sz="2400" b="1" i="1" dirty="0">
              <a:solidFill>
                <a:srgbClr val="333333"/>
              </a:solidFill>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 Image captioning </a:t>
            </a:r>
            <a:r>
              <a:rPr lang="en-US" sz="2400" dirty="0">
                <a:solidFill>
                  <a:srgbClr val="333333"/>
                </a:solidFill>
                <a:latin typeface="Times New Roman" panose="02020603050405020304" pitchFamily="18" charset="0"/>
                <a:cs typeface="Times New Roman" panose="02020603050405020304" pitchFamily="18" charset="0"/>
              </a:rPr>
              <a:t>is the process of</a:t>
            </a:r>
            <a:r>
              <a:rPr lang="en-US" sz="2400" b="0" i="0" dirty="0">
                <a:solidFill>
                  <a:srgbClr val="333333"/>
                </a:solidFill>
                <a:effectLst/>
                <a:latin typeface="Times New Roman" panose="02020603050405020304" pitchFamily="18" charset="0"/>
                <a:cs typeface="Times New Roman" panose="02020603050405020304" pitchFamily="18" charset="0"/>
              </a:rPr>
              <a:t> recognizing the important objects, their attributes, and their relationships in an image. </a:t>
            </a:r>
          </a:p>
          <a:p>
            <a:pPr algn="just">
              <a:buFont typeface="Wingdings"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It also needs to generate syntactically and semantically correct sentences. </a:t>
            </a:r>
          </a:p>
          <a:p>
            <a:pPr algn="just">
              <a:buFont typeface="Wingdings"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Deep-learning-based techniques are capable of handling the complexities and challenges of image captioning. </a:t>
            </a:r>
          </a:p>
          <a:p>
            <a:pPr algn="just">
              <a:buFont typeface="Wingdings"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In this </a:t>
            </a:r>
            <a:r>
              <a:rPr lang="en-US" sz="2400" dirty="0">
                <a:solidFill>
                  <a:srgbClr val="333333"/>
                </a:solidFill>
                <a:latin typeface="Times New Roman" panose="02020603050405020304" pitchFamily="18" charset="0"/>
                <a:cs typeface="Times New Roman" panose="02020603050405020304" pitchFamily="18" charset="0"/>
              </a:rPr>
              <a:t>project</a:t>
            </a:r>
            <a:r>
              <a:rPr lang="en-US" sz="2400" b="0" i="0" dirty="0">
                <a:solidFill>
                  <a:srgbClr val="333333"/>
                </a:solidFill>
                <a:effectLst/>
                <a:latin typeface="Times New Roman" panose="02020603050405020304" pitchFamily="18" charset="0"/>
                <a:cs typeface="Times New Roman" panose="02020603050405020304" pitchFamily="18" charset="0"/>
              </a:rPr>
              <a:t>, we aim </a:t>
            </a:r>
            <a:r>
              <a:rPr lang="en-US" sz="2400" b="0" i="0">
                <a:solidFill>
                  <a:srgbClr val="333333"/>
                </a:solidFill>
                <a:effectLst/>
                <a:latin typeface="Times New Roman" panose="02020603050405020304" pitchFamily="18" charset="0"/>
                <a:cs typeface="Times New Roman" panose="02020603050405020304" pitchFamily="18" charset="0"/>
              </a:rPr>
              <a:t>to </a:t>
            </a:r>
            <a:r>
              <a:rPr lang="en-GB" sz="2400">
                <a:solidFill>
                  <a:srgbClr val="333333"/>
                </a:solidFill>
                <a:latin typeface="Times New Roman" panose="02020603050405020304" pitchFamily="18" charset="0"/>
                <a:cs typeface="Times New Roman" panose="02020603050405020304" pitchFamily="18" charset="0"/>
              </a:rPr>
              <a:t>use </a:t>
            </a:r>
            <a:r>
              <a:rPr lang="en-US" sz="2400" b="0" i="0">
                <a:solidFill>
                  <a:srgbClr val="333333"/>
                </a:solidFill>
                <a:effectLst/>
                <a:latin typeface="Times New Roman" panose="02020603050405020304" pitchFamily="18" charset="0"/>
                <a:cs typeface="Times New Roman" panose="02020603050405020304" pitchFamily="18" charset="0"/>
              </a:rPr>
              <a:t>deep-learning-based </a:t>
            </a:r>
            <a:r>
              <a:rPr lang="en-US" sz="2400" b="0" i="0" dirty="0">
                <a:solidFill>
                  <a:srgbClr val="333333"/>
                </a:solidFill>
                <a:effectLst/>
                <a:latin typeface="Times New Roman" panose="02020603050405020304" pitchFamily="18" charset="0"/>
                <a:cs typeface="Times New Roman" panose="02020603050405020304" pitchFamily="18" charset="0"/>
              </a:rPr>
              <a:t>image captioning techniques in an innovative way. </a:t>
            </a:r>
          </a:p>
          <a:p>
            <a:pPr algn="just">
              <a:buFont typeface="Wingdings"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We’ll see datasets and the evaluation metrics popularly used in deep-learning-based automatic image captioning.</a:t>
            </a:r>
          </a:p>
          <a:p>
            <a:pPr algn="just">
              <a:buFont typeface="Wingdings" pitchFamily="2" charset="2"/>
              <a:buChar char="Ø"/>
            </a:pPr>
            <a:r>
              <a:rPr lang="en-US" sz="2400" b="0" i="0" dirty="0">
                <a:solidFill>
                  <a:srgbClr val="292929"/>
                </a:solidFill>
                <a:effectLst/>
                <a:latin typeface="Times New Roman" panose="02020603050405020304" pitchFamily="18" charset="0"/>
                <a:cs typeface="Times New Roman" panose="02020603050405020304" pitchFamily="18" charset="0"/>
              </a:rPr>
              <a:t>The dataset will be in the form [</a:t>
            </a:r>
            <a:r>
              <a:rPr lang="en-US" sz="2400" b="1" i="0" dirty="0">
                <a:solidFill>
                  <a:srgbClr val="292929"/>
                </a:solidFill>
                <a:effectLst/>
                <a:latin typeface="Times New Roman" panose="02020603050405020304" pitchFamily="18" charset="0"/>
                <a:cs typeface="Times New Roman" panose="02020603050405020304" pitchFamily="18" charset="0"/>
              </a:rPr>
              <a:t>image</a:t>
            </a:r>
            <a:r>
              <a:rPr lang="en-US" sz="2400" b="0" i="0" dirty="0">
                <a:solidFill>
                  <a:srgbClr val="292929"/>
                </a:solidFill>
                <a:effectLst/>
                <a:latin typeface="Times New Roman" panose="02020603050405020304" pitchFamily="18" charset="0"/>
                <a:cs typeface="Times New Roman" panose="02020603050405020304" pitchFamily="18" charset="0"/>
              </a:rPr>
              <a:t> → </a:t>
            </a:r>
            <a:r>
              <a:rPr lang="en-US" sz="2400" b="1" i="0" dirty="0">
                <a:solidFill>
                  <a:srgbClr val="292929"/>
                </a:solidFill>
                <a:effectLst/>
                <a:latin typeface="Times New Roman" panose="02020603050405020304" pitchFamily="18" charset="0"/>
                <a:cs typeface="Times New Roman" panose="02020603050405020304" pitchFamily="18" charset="0"/>
              </a:rPr>
              <a:t>captions</a:t>
            </a:r>
            <a:r>
              <a:rPr lang="en-US" sz="2400" b="0" i="0" dirty="0">
                <a:solidFill>
                  <a:srgbClr val="292929"/>
                </a:solidFill>
                <a:effectLst/>
                <a:latin typeface="Times New Roman" panose="02020603050405020304" pitchFamily="18" charset="0"/>
                <a:cs typeface="Times New Roman" panose="02020603050405020304" pitchFamily="18" charset="0"/>
              </a:rPr>
              <a:t>]. The dataset consists of input images and their corresponding output  is</a:t>
            </a:r>
            <a:r>
              <a:rPr lang="en-US" sz="2400" i="0" dirty="0">
                <a:solidFill>
                  <a:srgbClr val="292929"/>
                </a:solidFill>
                <a:effectLst/>
                <a:latin typeface="Times New Roman" panose="02020603050405020304" pitchFamily="18" charset="0"/>
                <a:cs typeface="Times New Roman" panose="02020603050405020304" pitchFamily="18" charset="0"/>
              </a:rPr>
              <a:t> captions</a:t>
            </a:r>
            <a:r>
              <a:rPr lang="en-US" sz="2400" b="0" i="0" dirty="0">
                <a:solidFill>
                  <a:srgbClr val="292929"/>
                </a:solidFill>
                <a:effectLst/>
                <a:latin typeface="charter"/>
              </a:rPr>
              <a:t>.</a:t>
            </a:r>
          </a:p>
          <a:p>
            <a:pPr algn="just">
              <a:buFont typeface="Wingdings" pitchFamily="2" charset="2"/>
              <a:buChar char="Ø"/>
            </a:pPr>
            <a:r>
              <a:rPr lang="en-US" sz="2400" b="0" i="0" dirty="0">
                <a:solidFill>
                  <a:srgbClr val="333333"/>
                </a:solidFill>
                <a:effectLst/>
                <a:latin typeface="Times New Roman" pitchFamily="18" charset="0"/>
                <a:cs typeface="Times New Roman" pitchFamily="18" charset="0"/>
              </a:rPr>
              <a:t>The innovation in this idea is to convert this caption into audio message which is a major advantage to this system.</a:t>
            </a:r>
          </a:p>
        </p:txBody>
      </p:sp>
    </p:spTree>
    <p:extLst>
      <p:ext uri="{BB962C8B-B14F-4D97-AF65-F5344CB8AC3E}">
        <p14:creationId xmlns:p14="http://schemas.microsoft.com/office/powerpoint/2010/main" val="339906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p:cNvPicPr/>
          <p:nvPr/>
        </p:nvPicPr>
        <p:blipFill>
          <a:blip r:embed="rId2" cstate="print"/>
          <a:stretch>
            <a:fillRect/>
          </a:stretch>
        </p:blipFill>
        <p:spPr>
          <a:xfrm>
            <a:off x="1099289" y="1358631"/>
            <a:ext cx="10787912" cy="5094720"/>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335</TotalTime>
  <Words>439</Words>
  <Application>Microsoft Office PowerPoint</Application>
  <PresentationFormat>Widescreen</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 </vt:lpstr>
      <vt:lpstr>              INTRODUCTION </vt:lpstr>
      <vt:lpstr>PowerPoint Presentation</vt:lpstr>
      <vt:lpstr>PowerPoint Presentation</vt:lpstr>
      <vt:lpstr>PowerPoint Presentation</vt:lpstr>
      <vt:lpstr>What is image captioning USING deep learning?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Preethi R</dc:creator>
  <cp:lastModifiedBy>3CS202 PREETHI R</cp:lastModifiedBy>
  <cp:revision>19</cp:revision>
  <dcterms:created xsi:type="dcterms:W3CDTF">2022-03-24T10:41:55Z</dcterms:created>
  <dcterms:modified xsi:type="dcterms:W3CDTF">2022-04-01T01:31:31Z</dcterms:modified>
</cp:coreProperties>
</file>