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4CAD-72F0-4C60-BE70-EA50B4381B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02CC0D-A937-4BB7-9E6E-A090A5AA0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9314EF-3979-4F34-9D97-20EDDEF63B18}"/>
              </a:ext>
            </a:extLst>
          </p:cNvPr>
          <p:cNvSpPr>
            <a:spLocks noGrp="1"/>
          </p:cNvSpPr>
          <p:nvPr>
            <p:ph type="dt" sz="half" idx="10"/>
          </p:nvPr>
        </p:nvSpPr>
        <p:spPr/>
        <p:txBody>
          <a:bodyPr/>
          <a:lstStyle/>
          <a:p>
            <a:fld id="{78A6185B-E9F4-4BDE-B4AB-9C5A7FC1D687}" type="datetimeFigureOut">
              <a:rPr lang="en-IN" smtClean="0"/>
              <a:t>12-05-2021</a:t>
            </a:fld>
            <a:endParaRPr lang="en-IN"/>
          </a:p>
        </p:txBody>
      </p:sp>
      <p:sp>
        <p:nvSpPr>
          <p:cNvPr id="5" name="Footer Placeholder 4">
            <a:extLst>
              <a:ext uri="{FF2B5EF4-FFF2-40B4-BE49-F238E27FC236}">
                <a16:creationId xmlns:a16="http://schemas.microsoft.com/office/drawing/2014/main" id="{B69C5A1A-5187-46F0-A93A-5C120B780C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04CA2-111E-40F4-AC09-1AFE1A45A3A6}"/>
              </a:ext>
            </a:extLst>
          </p:cNvPr>
          <p:cNvSpPr>
            <a:spLocks noGrp="1"/>
          </p:cNvSpPr>
          <p:nvPr>
            <p:ph type="sldNum" sz="quarter" idx="12"/>
          </p:nvPr>
        </p:nvSpPr>
        <p:spPr/>
        <p:txBody>
          <a:bodyPr/>
          <a:lstStyle/>
          <a:p>
            <a:fld id="{CCAE05F4-064B-4242-B3A1-AC5AE4FC660F}" type="slidenum">
              <a:rPr lang="en-IN" smtClean="0"/>
              <a:t>‹#›</a:t>
            </a:fld>
            <a:endParaRPr lang="en-IN"/>
          </a:p>
        </p:txBody>
      </p:sp>
    </p:spTree>
    <p:extLst>
      <p:ext uri="{BB962C8B-B14F-4D97-AF65-F5344CB8AC3E}">
        <p14:creationId xmlns:p14="http://schemas.microsoft.com/office/powerpoint/2010/main" val="24077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E22F-8116-4B43-A8AD-C32E011DB4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7A31D7-CDA5-42F0-91D7-92B8AA337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C1DE8F-5C9F-485E-AABC-2ED4EBEF9E75}"/>
              </a:ext>
            </a:extLst>
          </p:cNvPr>
          <p:cNvSpPr>
            <a:spLocks noGrp="1"/>
          </p:cNvSpPr>
          <p:nvPr>
            <p:ph type="dt" sz="half" idx="10"/>
          </p:nvPr>
        </p:nvSpPr>
        <p:spPr/>
        <p:txBody>
          <a:bodyPr/>
          <a:lstStyle/>
          <a:p>
            <a:fld id="{78A6185B-E9F4-4BDE-B4AB-9C5A7FC1D687}" type="datetimeFigureOut">
              <a:rPr lang="en-IN" smtClean="0"/>
              <a:t>12-05-2021</a:t>
            </a:fld>
            <a:endParaRPr lang="en-IN"/>
          </a:p>
        </p:txBody>
      </p:sp>
      <p:sp>
        <p:nvSpPr>
          <p:cNvPr id="5" name="Footer Placeholder 4">
            <a:extLst>
              <a:ext uri="{FF2B5EF4-FFF2-40B4-BE49-F238E27FC236}">
                <a16:creationId xmlns:a16="http://schemas.microsoft.com/office/drawing/2014/main" id="{77129B71-1495-4258-A039-053C835FB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19C1FE-CC4F-4137-94E6-15EDE193A4C7}"/>
              </a:ext>
            </a:extLst>
          </p:cNvPr>
          <p:cNvSpPr>
            <a:spLocks noGrp="1"/>
          </p:cNvSpPr>
          <p:nvPr>
            <p:ph type="sldNum" sz="quarter" idx="12"/>
          </p:nvPr>
        </p:nvSpPr>
        <p:spPr/>
        <p:txBody>
          <a:bodyPr/>
          <a:lstStyle/>
          <a:p>
            <a:fld id="{CCAE05F4-064B-4242-B3A1-AC5AE4FC660F}" type="slidenum">
              <a:rPr lang="en-IN" smtClean="0"/>
              <a:t>‹#›</a:t>
            </a:fld>
            <a:endParaRPr lang="en-IN"/>
          </a:p>
        </p:txBody>
      </p:sp>
    </p:spTree>
    <p:extLst>
      <p:ext uri="{BB962C8B-B14F-4D97-AF65-F5344CB8AC3E}">
        <p14:creationId xmlns:p14="http://schemas.microsoft.com/office/powerpoint/2010/main" val="3081066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B379BC-3AD8-4576-BDAF-2AB1FE5B4A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BC5B19-0EAF-4A07-AC99-97C7BD3AE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8DAECE-3065-4ED0-B150-05EA235B583A}"/>
              </a:ext>
            </a:extLst>
          </p:cNvPr>
          <p:cNvSpPr>
            <a:spLocks noGrp="1"/>
          </p:cNvSpPr>
          <p:nvPr>
            <p:ph type="dt" sz="half" idx="10"/>
          </p:nvPr>
        </p:nvSpPr>
        <p:spPr/>
        <p:txBody>
          <a:bodyPr/>
          <a:lstStyle/>
          <a:p>
            <a:fld id="{78A6185B-E9F4-4BDE-B4AB-9C5A7FC1D687}" type="datetimeFigureOut">
              <a:rPr lang="en-IN" smtClean="0"/>
              <a:t>12-05-2021</a:t>
            </a:fld>
            <a:endParaRPr lang="en-IN"/>
          </a:p>
        </p:txBody>
      </p:sp>
      <p:sp>
        <p:nvSpPr>
          <p:cNvPr id="5" name="Footer Placeholder 4">
            <a:extLst>
              <a:ext uri="{FF2B5EF4-FFF2-40B4-BE49-F238E27FC236}">
                <a16:creationId xmlns:a16="http://schemas.microsoft.com/office/drawing/2014/main" id="{7945C676-AD98-45F6-BA6D-CEEC7FFEB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F559A-3D6A-4C3B-A664-0D805FC30EFB}"/>
              </a:ext>
            </a:extLst>
          </p:cNvPr>
          <p:cNvSpPr>
            <a:spLocks noGrp="1"/>
          </p:cNvSpPr>
          <p:nvPr>
            <p:ph type="sldNum" sz="quarter" idx="12"/>
          </p:nvPr>
        </p:nvSpPr>
        <p:spPr/>
        <p:txBody>
          <a:bodyPr/>
          <a:lstStyle/>
          <a:p>
            <a:fld id="{CCAE05F4-064B-4242-B3A1-AC5AE4FC660F}" type="slidenum">
              <a:rPr lang="en-IN" smtClean="0"/>
              <a:t>‹#›</a:t>
            </a:fld>
            <a:endParaRPr lang="en-IN"/>
          </a:p>
        </p:txBody>
      </p:sp>
    </p:spTree>
    <p:extLst>
      <p:ext uri="{BB962C8B-B14F-4D97-AF65-F5344CB8AC3E}">
        <p14:creationId xmlns:p14="http://schemas.microsoft.com/office/powerpoint/2010/main" val="207345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A4FF-2D46-4765-9FAC-AD373711A6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941749-4977-4878-90AD-7FB266CEE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13FB8B-AE08-4518-A134-B87C85EF72F6}"/>
              </a:ext>
            </a:extLst>
          </p:cNvPr>
          <p:cNvSpPr>
            <a:spLocks noGrp="1"/>
          </p:cNvSpPr>
          <p:nvPr>
            <p:ph type="dt" sz="half" idx="10"/>
          </p:nvPr>
        </p:nvSpPr>
        <p:spPr/>
        <p:txBody>
          <a:bodyPr/>
          <a:lstStyle/>
          <a:p>
            <a:fld id="{78A6185B-E9F4-4BDE-B4AB-9C5A7FC1D687}" type="datetimeFigureOut">
              <a:rPr lang="en-IN" smtClean="0"/>
              <a:t>12-05-2021</a:t>
            </a:fld>
            <a:endParaRPr lang="en-IN"/>
          </a:p>
        </p:txBody>
      </p:sp>
      <p:sp>
        <p:nvSpPr>
          <p:cNvPr id="5" name="Footer Placeholder 4">
            <a:extLst>
              <a:ext uri="{FF2B5EF4-FFF2-40B4-BE49-F238E27FC236}">
                <a16:creationId xmlns:a16="http://schemas.microsoft.com/office/drawing/2014/main" id="{430E6718-CCAA-4844-B638-6991893DF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B9321A-F63C-472B-A73B-6FC340297491}"/>
              </a:ext>
            </a:extLst>
          </p:cNvPr>
          <p:cNvSpPr>
            <a:spLocks noGrp="1"/>
          </p:cNvSpPr>
          <p:nvPr>
            <p:ph type="sldNum" sz="quarter" idx="12"/>
          </p:nvPr>
        </p:nvSpPr>
        <p:spPr/>
        <p:txBody>
          <a:bodyPr/>
          <a:lstStyle/>
          <a:p>
            <a:fld id="{CCAE05F4-064B-4242-B3A1-AC5AE4FC660F}" type="slidenum">
              <a:rPr lang="en-IN" smtClean="0"/>
              <a:t>‹#›</a:t>
            </a:fld>
            <a:endParaRPr lang="en-IN"/>
          </a:p>
        </p:txBody>
      </p:sp>
    </p:spTree>
    <p:extLst>
      <p:ext uri="{BB962C8B-B14F-4D97-AF65-F5344CB8AC3E}">
        <p14:creationId xmlns:p14="http://schemas.microsoft.com/office/powerpoint/2010/main" val="258548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D970-219C-4F33-8E70-EC321AA49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588F70-425B-4B5D-98D2-A68B180DB6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E4484-DC76-47D4-991C-E1CF7C96BEA0}"/>
              </a:ext>
            </a:extLst>
          </p:cNvPr>
          <p:cNvSpPr>
            <a:spLocks noGrp="1"/>
          </p:cNvSpPr>
          <p:nvPr>
            <p:ph type="dt" sz="half" idx="10"/>
          </p:nvPr>
        </p:nvSpPr>
        <p:spPr/>
        <p:txBody>
          <a:bodyPr/>
          <a:lstStyle/>
          <a:p>
            <a:fld id="{78A6185B-E9F4-4BDE-B4AB-9C5A7FC1D687}" type="datetimeFigureOut">
              <a:rPr lang="en-IN" smtClean="0"/>
              <a:t>12-05-2021</a:t>
            </a:fld>
            <a:endParaRPr lang="en-IN"/>
          </a:p>
        </p:txBody>
      </p:sp>
      <p:sp>
        <p:nvSpPr>
          <p:cNvPr id="5" name="Footer Placeholder 4">
            <a:extLst>
              <a:ext uri="{FF2B5EF4-FFF2-40B4-BE49-F238E27FC236}">
                <a16:creationId xmlns:a16="http://schemas.microsoft.com/office/drawing/2014/main" id="{EF92A44E-5F98-48D9-A208-C0BC8231B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7F380B-C32D-4E04-9AD7-5E51EEB711E7}"/>
              </a:ext>
            </a:extLst>
          </p:cNvPr>
          <p:cNvSpPr>
            <a:spLocks noGrp="1"/>
          </p:cNvSpPr>
          <p:nvPr>
            <p:ph type="sldNum" sz="quarter" idx="12"/>
          </p:nvPr>
        </p:nvSpPr>
        <p:spPr/>
        <p:txBody>
          <a:bodyPr/>
          <a:lstStyle/>
          <a:p>
            <a:fld id="{CCAE05F4-064B-4242-B3A1-AC5AE4FC660F}" type="slidenum">
              <a:rPr lang="en-IN" smtClean="0"/>
              <a:t>‹#›</a:t>
            </a:fld>
            <a:endParaRPr lang="en-IN"/>
          </a:p>
        </p:txBody>
      </p:sp>
    </p:spTree>
    <p:extLst>
      <p:ext uri="{BB962C8B-B14F-4D97-AF65-F5344CB8AC3E}">
        <p14:creationId xmlns:p14="http://schemas.microsoft.com/office/powerpoint/2010/main" val="24176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1C3A-21BE-41C8-8F2B-D168F2ABE8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F0BFAB-2CA4-4956-8F9E-F7A4195C6C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25A5C1-72FF-43FD-BE4B-63ABE8FC35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641AA6-0C62-4F94-B4F1-150F5355D0B3}"/>
              </a:ext>
            </a:extLst>
          </p:cNvPr>
          <p:cNvSpPr>
            <a:spLocks noGrp="1"/>
          </p:cNvSpPr>
          <p:nvPr>
            <p:ph type="dt" sz="half" idx="10"/>
          </p:nvPr>
        </p:nvSpPr>
        <p:spPr/>
        <p:txBody>
          <a:bodyPr/>
          <a:lstStyle/>
          <a:p>
            <a:fld id="{78A6185B-E9F4-4BDE-B4AB-9C5A7FC1D687}" type="datetimeFigureOut">
              <a:rPr lang="en-IN" smtClean="0"/>
              <a:t>12-05-2021</a:t>
            </a:fld>
            <a:endParaRPr lang="en-IN"/>
          </a:p>
        </p:txBody>
      </p:sp>
      <p:sp>
        <p:nvSpPr>
          <p:cNvPr id="6" name="Footer Placeholder 5">
            <a:extLst>
              <a:ext uri="{FF2B5EF4-FFF2-40B4-BE49-F238E27FC236}">
                <a16:creationId xmlns:a16="http://schemas.microsoft.com/office/drawing/2014/main" id="{2AD3F193-9A4B-42FA-98CC-059EAAB89E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086C2F-95C4-46BE-B525-A54DD2E705D3}"/>
              </a:ext>
            </a:extLst>
          </p:cNvPr>
          <p:cNvSpPr>
            <a:spLocks noGrp="1"/>
          </p:cNvSpPr>
          <p:nvPr>
            <p:ph type="sldNum" sz="quarter" idx="12"/>
          </p:nvPr>
        </p:nvSpPr>
        <p:spPr/>
        <p:txBody>
          <a:bodyPr/>
          <a:lstStyle/>
          <a:p>
            <a:fld id="{CCAE05F4-064B-4242-B3A1-AC5AE4FC660F}" type="slidenum">
              <a:rPr lang="en-IN" smtClean="0"/>
              <a:t>‹#›</a:t>
            </a:fld>
            <a:endParaRPr lang="en-IN"/>
          </a:p>
        </p:txBody>
      </p:sp>
    </p:spTree>
    <p:extLst>
      <p:ext uri="{BB962C8B-B14F-4D97-AF65-F5344CB8AC3E}">
        <p14:creationId xmlns:p14="http://schemas.microsoft.com/office/powerpoint/2010/main" val="42267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29296-E4E0-4F5F-9981-EBD93168FB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0CD2A0-61A2-4615-9C56-78C5891411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036752-2500-41EA-837A-9486CCF023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3E32D1-7A98-45DA-81DB-FF9147966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B8EBA1-9CEE-4EC4-991A-D52FF8891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E5A6C6-82A1-4F8C-8AB9-390A73F5A153}"/>
              </a:ext>
            </a:extLst>
          </p:cNvPr>
          <p:cNvSpPr>
            <a:spLocks noGrp="1"/>
          </p:cNvSpPr>
          <p:nvPr>
            <p:ph type="dt" sz="half" idx="10"/>
          </p:nvPr>
        </p:nvSpPr>
        <p:spPr/>
        <p:txBody>
          <a:bodyPr/>
          <a:lstStyle/>
          <a:p>
            <a:fld id="{78A6185B-E9F4-4BDE-B4AB-9C5A7FC1D687}" type="datetimeFigureOut">
              <a:rPr lang="en-IN" smtClean="0"/>
              <a:t>12-05-2021</a:t>
            </a:fld>
            <a:endParaRPr lang="en-IN"/>
          </a:p>
        </p:txBody>
      </p:sp>
      <p:sp>
        <p:nvSpPr>
          <p:cNvPr id="8" name="Footer Placeholder 7">
            <a:extLst>
              <a:ext uri="{FF2B5EF4-FFF2-40B4-BE49-F238E27FC236}">
                <a16:creationId xmlns:a16="http://schemas.microsoft.com/office/drawing/2014/main" id="{7A5C2F6F-A193-46A0-A95F-F876967960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2E1422-3443-45FC-A7BB-44BD6FB41098}"/>
              </a:ext>
            </a:extLst>
          </p:cNvPr>
          <p:cNvSpPr>
            <a:spLocks noGrp="1"/>
          </p:cNvSpPr>
          <p:nvPr>
            <p:ph type="sldNum" sz="quarter" idx="12"/>
          </p:nvPr>
        </p:nvSpPr>
        <p:spPr/>
        <p:txBody>
          <a:bodyPr/>
          <a:lstStyle/>
          <a:p>
            <a:fld id="{CCAE05F4-064B-4242-B3A1-AC5AE4FC660F}" type="slidenum">
              <a:rPr lang="en-IN" smtClean="0"/>
              <a:t>‹#›</a:t>
            </a:fld>
            <a:endParaRPr lang="en-IN"/>
          </a:p>
        </p:txBody>
      </p:sp>
    </p:spTree>
    <p:extLst>
      <p:ext uri="{BB962C8B-B14F-4D97-AF65-F5344CB8AC3E}">
        <p14:creationId xmlns:p14="http://schemas.microsoft.com/office/powerpoint/2010/main" val="108050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B5B9-1255-4EFF-92E5-F48B6FFDFA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BDBBC1-B499-4011-AD9C-B8FD9BEA8104}"/>
              </a:ext>
            </a:extLst>
          </p:cNvPr>
          <p:cNvSpPr>
            <a:spLocks noGrp="1"/>
          </p:cNvSpPr>
          <p:nvPr>
            <p:ph type="dt" sz="half" idx="10"/>
          </p:nvPr>
        </p:nvSpPr>
        <p:spPr/>
        <p:txBody>
          <a:bodyPr/>
          <a:lstStyle/>
          <a:p>
            <a:fld id="{78A6185B-E9F4-4BDE-B4AB-9C5A7FC1D687}" type="datetimeFigureOut">
              <a:rPr lang="en-IN" smtClean="0"/>
              <a:t>12-05-2021</a:t>
            </a:fld>
            <a:endParaRPr lang="en-IN"/>
          </a:p>
        </p:txBody>
      </p:sp>
      <p:sp>
        <p:nvSpPr>
          <p:cNvPr id="4" name="Footer Placeholder 3">
            <a:extLst>
              <a:ext uri="{FF2B5EF4-FFF2-40B4-BE49-F238E27FC236}">
                <a16:creationId xmlns:a16="http://schemas.microsoft.com/office/drawing/2014/main" id="{8EDA1B2A-75B8-4240-B5AB-FC6BD58D79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5306F2-7022-45BA-826F-DF976C6040F1}"/>
              </a:ext>
            </a:extLst>
          </p:cNvPr>
          <p:cNvSpPr>
            <a:spLocks noGrp="1"/>
          </p:cNvSpPr>
          <p:nvPr>
            <p:ph type="sldNum" sz="quarter" idx="12"/>
          </p:nvPr>
        </p:nvSpPr>
        <p:spPr/>
        <p:txBody>
          <a:bodyPr/>
          <a:lstStyle/>
          <a:p>
            <a:fld id="{CCAE05F4-064B-4242-B3A1-AC5AE4FC660F}" type="slidenum">
              <a:rPr lang="en-IN" smtClean="0"/>
              <a:t>‹#›</a:t>
            </a:fld>
            <a:endParaRPr lang="en-IN"/>
          </a:p>
        </p:txBody>
      </p:sp>
    </p:spTree>
    <p:extLst>
      <p:ext uri="{BB962C8B-B14F-4D97-AF65-F5344CB8AC3E}">
        <p14:creationId xmlns:p14="http://schemas.microsoft.com/office/powerpoint/2010/main" val="5159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AC43B-27C4-47C1-801C-FCACE4FCA48C}"/>
              </a:ext>
            </a:extLst>
          </p:cNvPr>
          <p:cNvSpPr>
            <a:spLocks noGrp="1"/>
          </p:cNvSpPr>
          <p:nvPr>
            <p:ph type="dt" sz="half" idx="10"/>
          </p:nvPr>
        </p:nvSpPr>
        <p:spPr/>
        <p:txBody>
          <a:bodyPr/>
          <a:lstStyle/>
          <a:p>
            <a:fld id="{78A6185B-E9F4-4BDE-B4AB-9C5A7FC1D687}" type="datetimeFigureOut">
              <a:rPr lang="en-IN" smtClean="0"/>
              <a:t>12-05-2021</a:t>
            </a:fld>
            <a:endParaRPr lang="en-IN"/>
          </a:p>
        </p:txBody>
      </p:sp>
      <p:sp>
        <p:nvSpPr>
          <p:cNvPr id="3" name="Footer Placeholder 2">
            <a:extLst>
              <a:ext uri="{FF2B5EF4-FFF2-40B4-BE49-F238E27FC236}">
                <a16:creationId xmlns:a16="http://schemas.microsoft.com/office/drawing/2014/main" id="{46923494-220F-492E-B1B6-CE76964F23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333435-635D-459E-BC7A-2E1C47E124C1}"/>
              </a:ext>
            </a:extLst>
          </p:cNvPr>
          <p:cNvSpPr>
            <a:spLocks noGrp="1"/>
          </p:cNvSpPr>
          <p:nvPr>
            <p:ph type="sldNum" sz="quarter" idx="12"/>
          </p:nvPr>
        </p:nvSpPr>
        <p:spPr/>
        <p:txBody>
          <a:bodyPr/>
          <a:lstStyle/>
          <a:p>
            <a:fld id="{CCAE05F4-064B-4242-B3A1-AC5AE4FC660F}" type="slidenum">
              <a:rPr lang="en-IN" smtClean="0"/>
              <a:t>‹#›</a:t>
            </a:fld>
            <a:endParaRPr lang="en-IN"/>
          </a:p>
        </p:txBody>
      </p:sp>
    </p:spTree>
    <p:extLst>
      <p:ext uri="{BB962C8B-B14F-4D97-AF65-F5344CB8AC3E}">
        <p14:creationId xmlns:p14="http://schemas.microsoft.com/office/powerpoint/2010/main" val="281613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B9617-7242-4CD0-ABC2-8182F8B4C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36D6AA-05A6-48BA-8D56-8749266E2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0F710B-24CA-4AC1-B229-00C6412F9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2FFB4-BAA6-424D-8E39-E8607F8EA1D2}"/>
              </a:ext>
            </a:extLst>
          </p:cNvPr>
          <p:cNvSpPr>
            <a:spLocks noGrp="1"/>
          </p:cNvSpPr>
          <p:nvPr>
            <p:ph type="dt" sz="half" idx="10"/>
          </p:nvPr>
        </p:nvSpPr>
        <p:spPr/>
        <p:txBody>
          <a:bodyPr/>
          <a:lstStyle/>
          <a:p>
            <a:fld id="{78A6185B-E9F4-4BDE-B4AB-9C5A7FC1D687}" type="datetimeFigureOut">
              <a:rPr lang="en-IN" smtClean="0"/>
              <a:t>12-05-2021</a:t>
            </a:fld>
            <a:endParaRPr lang="en-IN"/>
          </a:p>
        </p:txBody>
      </p:sp>
      <p:sp>
        <p:nvSpPr>
          <p:cNvPr id="6" name="Footer Placeholder 5">
            <a:extLst>
              <a:ext uri="{FF2B5EF4-FFF2-40B4-BE49-F238E27FC236}">
                <a16:creationId xmlns:a16="http://schemas.microsoft.com/office/drawing/2014/main" id="{0FCFDB97-2606-45FE-B6C6-E495C14F28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7436EA-B193-4D42-BBAF-9DF70444F0BF}"/>
              </a:ext>
            </a:extLst>
          </p:cNvPr>
          <p:cNvSpPr>
            <a:spLocks noGrp="1"/>
          </p:cNvSpPr>
          <p:nvPr>
            <p:ph type="sldNum" sz="quarter" idx="12"/>
          </p:nvPr>
        </p:nvSpPr>
        <p:spPr/>
        <p:txBody>
          <a:bodyPr/>
          <a:lstStyle/>
          <a:p>
            <a:fld id="{CCAE05F4-064B-4242-B3A1-AC5AE4FC660F}" type="slidenum">
              <a:rPr lang="en-IN" smtClean="0"/>
              <a:t>‹#›</a:t>
            </a:fld>
            <a:endParaRPr lang="en-IN"/>
          </a:p>
        </p:txBody>
      </p:sp>
    </p:spTree>
    <p:extLst>
      <p:ext uri="{BB962C8B-B14F-4D97-AF65-F5344CB8AC3E}">
        <p14:creationId xmlns:p14="http://schemas.microsoft.com/office/powerpoint/2010/main" val="21279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19F0-E389-4B42-92E8-6E7CA5CDC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929F4D-C311-4423-A9AA-4DC9ABF0B5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FE89EE-9AFA-4FED-8C0D-E8AB1B926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5AE05-B06C-4FDF-98E2-A566CEAD8088}"/>
              </a:ext>
            </a:extLst>
          </p:cNvPr>
          <p:cNvSpPr>
            <a:spLocks noGrp="1"/>
          </p:cNvSpPr>
          <p:nvPr>
            <p:ph type="dt" sz="half" idx="10"/>
          </p:nvPr>
        </p:nvSpPr>
        <p:spPr/>
        <p:txBody>
          <a:bodyPr/>
          <a:lstStyle/>
          <a:p>
            <a:fld id="{78A6185B-E9F4-4BDE-B4AB-9C5A7FC1D687}" type="datetimeFigureOut">
              <a:rPr lang="en-IN" smtClean="0"/>
              <a:t>12-05-2021</a:t>
            </a:fld>
            <a:endParaRPr lang="en-IN"/>
          </a:p>
        </p:txBody>
      </p:sp>
      <p:sp>
        <p:nvSpPr>
          <p:cNvPr id="6" name="Footer Placeholder 5">
            <a:extLst>
              <a:ext uri="{FF2B5EF4-FFF2-40B4-BE49-F238E27FC236}">
                <a16:creationId xmlns:a16="http://schemas.microsoft.com/office/drawing/2014/main" id="{CADCDFF8-1C4B-4852-A97A-5220F67DF9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7CAFC8-DA88-4D5F-8C10-1CEB1B28A549}"/>
              </a:ext>
            </a:extLst>
          </p:cNvPr>
          <p:cNvSpPr>
            <a:spLocks noGrp="1"/>
          </p:cNvSpPr>
          <p:nvPr>
            <p:ph type="sldNum" sz="quarter" idx="12"/>
          </p:nvPr>
        </p:nvSpPr>
        <p:spPr/>
        <p:txBody>
          <a:bodyPr/>
          <a:lstStyle/>
          <a:p>
            <a:fld id="{CCAE05F4-064B-4242-B3A1-AC5AE4FC660F}" type="slidenum">
              <a:rPr lang="en-IN" smtClean="0"/>
              <a:t>‹#›</a:t>
            </a:fld>
            <a:endParaRPr lang="en-IN"/>
          </a:p>
        </p:txBody>
      </p:sp>
    </p:spTree>
    <p:extLst>
      <p:ext uri="{BB962C8B-B14F-4D97-AF65-F5344CB8AC3E}">
        <p14:creationId xmlns:p14="http://schemas.microsoft.com/office/powerpoint/2010/main" val="379987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1D8ECB-265E-4442-A8AA-7E0B2CCDCE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0544B1-AD63-4FD6-85B4-64FDB9228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53C1AA-B97D-4D79-946E-A35DAC1C27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A6185B-E9F4-4BDE-B4AB-9C5A7FC1D687}" type="datetimeFigureOut">
              <a:rPr lang="en-IN" smtClean="0"/>
              <a:t>12-05-2021</a:t>
            </a:fld>
            <a:endParaRPr lang="en-IN"/>
          </a:p>
        </p:txBody>
      </p:sp>
      <p:sp>
        <p:nvSpPr>
          <p:cNvPr id="5" name="Footer Placeholder 4">
            <a:extLst>
              <a:ext uri="{FF2B5EF4-FFF2-40B4-BE49-F238E27FC236}">
                <a16:creationId xmlns:a16="http://schemas.microsoft.com/office/drawing/2014/main" id="{894A944E-F99D-472D-8737-F14235D07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90DC7A-5CDB-40C4-B69D-543066A54D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E05F4-064B-4242-B3A1-AC5AE4FC660F}" type="slidenum">
              <a:rPr lang="en-IN" smtClean="0"/>
              <a:t>‹#›</a:t>
            </a:fld>
            <a:endParaRPr lang="en-IN"/>
          </a:p>
        </p:txBody>
      </p:sp>
    </p:spTree>
    <p:extLst>
      <p:ext uri="{BB962C8B-B14F-4D97-AF65-F5344CB8AC3E}">
        <p14:creationId xmlns:p14="http://schemas.microsoft.com/office/powerpoint/2010/main" val="4013904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toppr.com/guides/maths/surface-areas-and-volumes/spher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oppr.com/guides/physics/work-and-energy/energy-and-types-of-energy/"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toppr.com/guides/maths/understanding-elementary-shapes/types-of-angle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toppr.com/guides/physics/force-and-pressure/force-and-its-effect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365B-67F8-4FE3-8F1E-3759F75E36CE}"/>
              </a:ext>
            </a:extLst>
          </p:cNvPr>
          <p:cNvSpPr>
            <a:spLocks noGrp="1"/>
          </p:cNvSpPr>
          <p:nvPr>
            <p:ph type="ctrTitle"/>
          </p:nvPr>
        </p:nvSpPr>
        <p:spPr/>
        <p:txBody>
          <a:bodyPr/>
          <a:lstStyle/>
          <a:p>
            <a:r>
              <a:rPr lang="en-US" dirty="0"/>
              <a:t>ATOMIC MODEL</a:t>
            </a:r>
            <a:endParaRPr lang="en-IN" dirty="0"/>
          </a:p>
        </p:txBody>
      </p:sp>
      <p:sp>
        <p:nvSpPr>
          <p:cNvPr id="3" name="Subtitle 2">
            <a:extLst>
              <a:ext uri="{FF2B5EF4-FFF2-40B4-BE49-F238E27FC236}">
                <a16:creationId xmlns:a16="http://schemas.microsoft.com/office/drawing/2014/main" id="{343310B0-AFC7-442D-A1F8-4A1AD3AB2883}"/>
              </a:ext>
            </a:extLst>
          </p:cNvPr>
          <p:cNvSpPr>
            <a:spLocks noGrp="1"/>
          </p:cNvSpPr>
          <p:nvPr>
            <p:ph type="subTitle" idx="1"/>
          </p:nvPr>
        </p:nvSpPr>
        <p:spPr/>
        <p:txBody>
          <a:bodyPr/>
          <a:lstStyle/>
          <a:p>
            <a:r>
              <a:rPr lang="en-US" dirty="0"/>
              <a:t>J.J </a:t>
            </a:r>
            <a:r>
              <a:rPr lang="en-US" dirty="0" err="1"/>
              <a:t>Thomson,Ernest</a:t>
            </a:r>
            <a:r>
              <a:rPr lang="en-US" dirty="0"/>
              <a:t> Rutherford</a:t>
            </a:r>
            <a:endParaRPr lang="en-IN" dirty="0"/>
          </a:p>
        </p:txBody>
      </p:sp>
    </p:spTree>
    <p:extLst>
      <p:ext uri="{BB962C8B-B14F-4D97-AF65-F5344CB8AC3E}">
        <p14:creationId xmlns:p14="http://schemas.microsoft.com/office/powerpoint/2010/main" val="165850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29BE0D-86B7-4B9C-BC39-1D27E61F4B80}"/>
              </a:ext>
            </a:extLst>
          </p:cNvPr>
          <p:cNvSpPr txBox="1"/>
          <p:nvPr/>
        </p:nvSpPr>
        <p:spPr>
          <a:xfrm>
            <a:off x="375920" y="698573"/>
            <a:ext cx="11562080" cy="5090432"/>
          </a:xfrm>
          <a:prstGeom prst="rect">
            <a:avLst/>
          </a:prstGeom>
          <a:noFill/>
        </p:spPr>
        <p:txBody>
          <a:bodyPr wrap="square">
            <a:spAutoFit/>
          </a:bodyPr>
          <a:lstStyle/>
          <a:p>
            <a:pPr marL="457200">
              <a:lnSpc>
                <a:spcPct val="107000"/>
              </a:lnSpc>
              <a:spcAft>
                <a:spcPts val="800"/>
              </a:spcAft>
            </a:pPr>
            <a:r>
              <a:rPr lang="en-IN" sz="3200" b="1" u="sng" spc="-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Contributions: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pPr>
            <a:r>
              <a:rPr lang="en-IN" sz="2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He discovered the principle of half-life and applied it to radiometric dating</a:t>
            </a:r>
            <a:endParaRPr lang="en-IN"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Rutherford discovered that atoms were not indestructible</a:t>
            </a:r>
            <a:endParaRPr lang="en-IN"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He formulated the Rutherford model of the atom in 1911</a:t>
            </a:r>
            <a:endParaRPr lang="en-IN"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Ernest Rutherford discovered the atomic nucleus</a:t>
            </a:r>
            <a:endParaRPr lang="en-IN"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He discovered the proton in 1917</a:t>
            </a:r>
            <a:endParaRPr lang="en-IN"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He theorized the existence of the neutron</a:t>
            </a:r>
            <a:endParaRPr lang="en-IN"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32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He is known as the father of nuclear physics</a:t>
            </a:r>
            <a:endParaRPr lang="en-IN" sz="2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5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02E29B6-10B7-423B-9CE7-DD38CC81B8A8}"/>
              </a:ext>
            </a:extLst>
          </p:cNvPr>
          <p:cNvSpPr>
            <a:spLocks noChangeArrowheads="1"/>
          </p:cNvSpPr>
          <p:nvPr/>
        </p:nvSpPr>
        <p:spPr bwMode="auto">
          <a:xfrm>
            <a:off x="-89280" y="1146467"/>
            <a:ext cx="76373" cy="7719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 tIns="25392" rIns="9144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3BCECFF8-0663-4915-B518-D82F0EA41185}"/>
              </a:ext>
            </a:extLst>
          </p:cNvPr>
          <p:cNvSpPr>
            <a:spLocks noChangeArrowheads="1"/>
          </p:cNvSpPr>
          <p:nvPr/>
        </p:nvSpPr>
        <p:spPr bwMode="auto">
          <a:xfrm>
            <a:off x="273864" y="347498"/>
            <a:ext cx="11952957" cy="31418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 tIns="25392" rIns="9144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Thomson</a:t>
            </a:r>
            <a:r>
              <a:rPr kumimoji="0" lang="en-US" altLang="en-US" sz="3200" b="1"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a:t>
            </a:r>
            <a:r>
              <a:rPr kumimoji="0" lang="en-US" altLang="en-US" sz="3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 Atomic Model</a:t>
            </a:r>
            <a:endParaRPr kumimoji="0" lang="en-US" altLang="en-US" sz="20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ea typeface="Times New Roman" panose="02020603050405020304" pitchFamily="18" charset="0"/>
              </a:rPr>
              <a:t>I</a:t>
            </a:r>
            <a:r>
              <a:rPr kumimoji="0" lang="en-US" altLang="en-US" sz="2800" b="0" i="0" u="none" strike="noStrike" cap="none" normalizeH="0" baseline="0" dirty="0">
                <a:ln>
                  <a:noFill/>
                </a:ln>
                <a:solidFill>
                  <a:srgbClr val="000000"/>
                </a:solidFill>
                <a:effectLst/>
                <a:ea typeface="Times New Roman" panose="02020603050405020304" pitchFamily="18" charset="0"/>
              </a:rPr>
              <a:t>n 1898, J. J. Thomson proposed the first of many atomic models to come.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ea typeface="Times New Roman" panose="02020603050405020304" pitchFamily="18" charset="0"/>
              </a:rPr>
              <a:t>He proposed that an atom is shaped like a </a:t>
            </a:r>
            <a:r>
              <a:rPr kumimoji="0" lang="en-US" altLang="en-US" sz="2800" b="0" i="0" u="none" strike="noStrike" cap="none" normalizeH="0" baseline="0" dirty="0">
                <a:ln>
                  <a:noFill/>
                </a:ln>
                <a:solidFill>
                  <a:srgbClr val="55BBEA"/>
                </a:solidFill>
                <a:effectLst/>
                <a:latin typeface="Arial" panose="020B0604020202020204" pitchFamily="34" charset="0"/>
                <a:ea typeface="Times New Roman" panose="02020603050405020304" pitchFamily="18" charset="0"/>
                <a:hlinkClick r:id="rId2"/>
              </a:rPr>
              <a:t>sphere</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with a radius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approximately 10</a:t>
            </a:r>
            <a:r>
              <a:rPr kumimoji="0" lang="en-US" altLang="en-US" sz="2000" b="0" i="0" u="none" strike="noStrike" cap="none" normalizeH="0" baseline="30000" dirty="0">
                <a:ln>
                  <a:noFill/>
                </a:ln>
                <a:solidFill>
                  <a:srgbClr val="000000"/>
                </a:solidFill>
                <a:effectLst/>
                <a:latin typeface="Arial" panose="020B0604020202020204" pitchFamily="34" charset="0"/>
                <a:ea typeface="Times New Roman" panose="02020603050405020304" pitchFamily="18" charset="0"/>
              </a:rPr>
              <a:t>-10</a:t>
            </a: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m, where the positive charge is uniformly distributed.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The electrons are embedded in this sphere so as to give the most stable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electrostatic arrangement.</a:t>
            </a:r>
            <a:endPar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4">
            <a:extLst>
              <a:ext uri="{FF2B5EF4-FFF2-40B4-BE49-F238E27FC236}">
                <a16:creationId xmlns:a16="http://schemas.microsoft.com/office/drawing/2014/main" id="{F495B455-BE04-4350-9D7C-44489AAF6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159" y="4327244"/>
            <a:ext cx="2263775" cy="22637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058E2115-74DC-43E0-B94B-5AF83CCC9C3D}"/>
              </a:ext>
            </a:extLst>
          </p:cNvPr>
          <p:cNvSpPr>
            <a:spLocks noChangeArrowheads="1"/>
          </p:cNvSpPr>
          <p:nvPr/>
        </p:nvSpPr>
        <p:spPr bwMode="auto">
          <a:xfrm>
            <a:off x="0" y="27209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7604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5CDA79-DD2C-445F-A235-3AA2057D8DCC}"/>
              </a:ext>
            </a:extLst>
          </p:cNvPr>
          <p:cNvSpPr txBox="1"/>
          <p:nvPr/>
        </p:nvSpPr>
        <p:spPr>
          <a:xfrm>
            <a:off x="643128" y="243994"/>
            <a:ext cx="10905744" cy="5720477"/>
          </a:xfrm>
          <a:prstGeom prst="rect">
            <a:avLst/>
          </a:prstGeom>
          <a:noFill/>
        </p:spPr>
        <p:txBody>
          <a:bodyPr wrap="square">
            <a:spAutoFit/>
          </a:bodyPr>
          <a:lstStyle/>
          <a:p>
            <a:pPr>
              <a:lnSpc>
                <a:spcPct val="107000"/>
              </a:lnSpc>
              <a:spcAft>
                <a:spcPts val="800"/>
              </a:spcAft>
            </a:pPr>
            <a:r>
              <a:rPr lang="en-IN" sz="2400" dirty="0">
                <a:solidFill>
                  <a:srgbClr val="0B0B0B"/>
                </a:solidFill>
                <a:effectLst/>
                <a:latin typeface="Arial" panose="020B0604020202020204" pitchFamily="34" charset="0"/>
                <a:ea typeface="Calibri" panose="020F0502020204030204" pitchFamily="34" charset="0"/>
                <a:cs typeface="Times New Roman" panose="02020603050405020304" pitchFamily="18" charset="0"/>
              </a:rPr>
              <a:t>Doesn’t the figure above remind you of a cut watermelon with seeds inside? Or, you can also think of it as a pudding with the electrons being the plum or the raisins in the pudding. Therefore, this model is also referred to as the </a:t>
            </a:r>
            <a:r>
              <a:rPr lang="en-IN" sz="2400" b="1" dirty="0">
                <a:solidFill>
                  <a:srgbClr val="0B0B0B"/>
                </a:solidFill>
                <a:effectLst/>
                <a:latin typeface="Arial" panose="020B0604020202020204" pitchFamily="34" charset="0"/>
                <a:ea typeface="Calibri" panose="020F0502020204030204" pitchFamily="34" charset="0"/>
                <a:cs typeface="Times New Roman" panose="02020603050405020304" pitchFamily="18" charset="0"/>
              </a:rPr>
              <a:t>watermelon model</a:t>
            </a:r>
            <a:r>
              <a:rPr lang="en-IN" sz="2400" dirty="0">
                <a:solidFill>
                  <a:srgbClr val="0B0B0B"/>
                </a:solidFill>
                <a:effectLst/>
                <a:latin typeface="Arial" panose="020B0604020202020204" pitchFamily="34" charset="0"/>
                <a:ea typeface="Calibri" panose="020F0502020204030204" pitchFamily="34" charset="0"/>
                <a:cs typeface="Times New Roman" panose="02020603050405020304" pitchFamily="18" charset="0"/>
              </a:rPr>
              <a:t>, </a:t>
            </a:r>
            <a:r>
              <a:rPr lang="en-IN" sz="2400" b="1" dirty="0">
                <a:solidFill>
                  <a:srgbClr val="0B0B0B"/>
                </a:solidFill>
                <a:effectLst/>
                <a:latin typeface="Arial" panose="020B0604020202020204" pitchFamily="34" charset="0"/>
                <a:ea typeface="Calibri" panose="020F0502020204030204" pitchFamily="34" charset="0"/>
                <a:cs typeface="Times New Roman" panose="02020603050405020304" pitchFamily="18" charset="0"/>
              </a:rPr>
              <a:t>the</a:t>
            </a:r>
            <a:r>
              <a:rPr lang="en-IN" sz="2400" dirty="0">
                <a:solidFill>
                  <a:srgbClr val="0B0B0B"/>
                </a:solidFill>
                <a:effectLst/>
                <a:latin typeface="Arial" panose="020B0604020202020204" pitchFamily="34" charset="0"/>
                <a:ea typeface="Calibri" panose="020F0502020204030204" pitchFamily="34" charset="0"/>
                <a:cs typeface="Times New Roman" panose="02020603050405020304" pitchFamily="18" charset="0"/>
              </a:rPr>
              <a:t> </a:t>
            </a:r>
            <a:r>
              <a:rPr lang="en-IN" sz="2400" b="1" dirty="0">
                <a:solidFill>
                  <a:srgbClr val="0B0B0B"/>
                </a:solidFill>
                <a:effectLst/>
                <a:latin typeface="Arial" panose="020B0604020202020204" pitchFamily="34" charset="0"/>
                <a:ea typeface="Calibri" panose="020F0502020204030204" pitchFamily="34" charset="0"/>
                <a:cs typeface="Times New Roman" panose="02020603050405020304" pitchFamily="18" charset="0"/>
              </a:rPr>
              <a:t>plum pudding model </a:t>
            </a:r>
            <a:r>
              <a:rPr lang="en-IN" sz="2400" dirty="0">
                <a:solidFill>
                  <a:srgbClr val="0B0B0B"/>
                </a:solidFill>
                <a:effectLst/>
                <a:latin typeface="Arial" panose="020B0604020202020204" pitchFamily="34" charset="0"/>
                <a:ea typeface="Calibri" panose="020F0502020204030204" pitchFamily="34" charset="0"/>
                <a:cs typeface="Times New Roman" panose="02020603050405020304" pitchFamily="18" charset="0"/>
              </a:rPr>
              <a:t>or </a:t>
            </a:r>
            <a:r>
              <a:rPr lang="en-IN" sz="2400" b="1" dirty="0">
                <a:solidFill>
                  <a:srgbClr val="0B0B0B"/>
                </a:solidFill>
                <a:effectLst/>
                <a:latin typeface="Arial" panose="020B0604020202020204" pitchFamily="34" charset="0"/>
                <a:ea typeface="Calibri" panose="020F0502020204030204" pitchFamily="34" charset="0"/>
                <a:cs typeface="Times New Roman" panose="02020603050405020304" pitchFamily="18" charset="0"/>
              </a:rPr>
              <a:t>the raisin pudding model</a:t>
            </a:r>
            <a:r>
              <a:rPr lang="en-IN" sz="2400" dirty="0">
                <a:solidFill>
                  <a:srgbClr val="0B0B0B"/>
                </a:solidFill>
                <a:effectLst/>
                <a:latin typeface="Arial" panose="020B060402020202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750"/>
              </a:spcBef>
              <a:spcAft>
                <a:spcPts val="2250"/>
              </a:spcAft>
            </a:pPr>
            <a:r>
              <a:rPr lang="en-IN" sz="3200" spc="-15" dirty="0">
                <a:solidFill>
                  <a:srgbClr val="000000"/>
                </a:solidFill>
                <a:effectLst/>
                <a:latin typeface="Times New Roman" panose="02020603050405020304" pitchFamily="18" charset="0"/>
                <a:ea typeface="Times New Roman" panose="02020603050405020304" pitchFamily="18" charset="0"/>
              </a:rPr>
              <a:t>An important aspect of this model is that it assumes that the mass of the atom is uniformly distributed over the atom. Thomson’s atomic model was successful in explaining the overall neutrality of the atom. However, its propositions were not consistent with the results of later experiments. In 1906, J. J. Thomson was awarded the Nobel Prize in physics for his theories and experiments on electricity conduction by gases</a:t>
            </a:r>
            <a:r>
              <a:rPr lang="en-IN" spc="-15" dirty="0">
                <a:solidFill>
                  <a:srgbClr val="000000"/>
                </a:solidFill>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728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4DEE3A-E42E-4085-9637-525670FEAB04}"/>
              </a:ext>
            </a:extLst>
          </p:cNvPr>
          <p:cNvSpPr txBox="1"/>
          <p:nvPr/>
        </p:nvSpPr>
        <p:spPr>
          <a:xfrm>
            <a:off x="1361440" y="-881841"/>
            <a:ext cx="7780274" cy="7735451"/>
          </a:xfrm>
          <a:prstGeom prst="rect">
            <a:avLst/>
          </a:prstGeom>
          <a:noFill/>
        </p:spPr>
        <p:txBody>
          <a:bodyPr wrap="square">
            <a:spAutoFit/>
          </a:bodyPr>
          <a:lstStyle/>
          <a:p>
            <a:pPr>
              <a:spcBef>
                <a:spcPts val="750"/>
              </a:spcBef>
              <a:spcAft>
                <a:spcPts val="2250"/>
              </a:spcAft>
            </a:pPr>
            <a:endParaRPr lang="en-IN" sz="1400" dirty="0">
              <a:effectLst/>
              <a:latin typeface="Times New Roman" panose="02020603050405020304" pitchFamily="18" charset="0"/>
              <a:ea typeface="Times New Roman" panose="02020603050405020304" pitchFamily="18" charset="0"/>
            </a:endParaRPr>
          </a:p>
          <a:p>
            <a:pPr>
              <a:spcBef>
                <a:spcPts val="750"/>
              </a:spcBef>
              <a:spcAft>
                <a:spcPts val="2250"/>
              </a:spcAft>
            </a:pPr>
            <a:endParaRPr lang="en-IN" b="1" spc="-15" dirty="0">
              <a:solidFill>
                <a:srgbClr val="000000"/>
              </a:solidFill>
              <a:latin typeface="Times New Roman" panose="02020603050405020304" pitchFamily="18" charset="0"/>
              <a:ea typeface="Times New Roman" panose="02020603050405020304" pitchFamily="18" charset="0"/>
              <a:sym typeface="Wingdings" panose="05000000000000000000" pitchFamily="2" charset="2"/>
            </a:endParaRPr>
          </a:p>
          <a:p>
            <a:pPr>
              <a:spcBef>
                <a:spcPts val="750"/>
              </a:spcBef>
              <a:spcAft>
                <a:spcPts val="2250"/>
              </a:spcAft>
            </a:pPr>
            <a:r>
              <a:rPr lang="en-IN" b="1" u="sng" spc="-15" dirty="0">
                <a:solidFill>
                  <a:srgbClr val="000000"/>
                </a:solidFill>
                <a:latin typeface="Times New Roman" panose="02020603050405020304" pitchFamily="18" charset="0"/>
                <a:ea typeface="Times New Roman" panose="02020603050405020304" pitchFamily="18" charset="0"/>
                <a:sym typeface="Wingdings" panose="05000000000000000000" pitchFamily="2" charset="2"/>
              </a:rPr>
              <a:t>CONTRIBUTIONS:</a:t>
            </a:r>
          </a:p>
          <a:p>
            <a:pPr>
              <a:spcBef>
                <a:spcPts val="750"/>
              </a:spcBef>
              <a:spcAft>
                <a:spcPts val="2250"/>
              </a:spcAft>
            </a:pPr>
            <a:r>
              <a:rPr lang="en-IN" sz="1800" b="1" spc="-15"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IN" sz="2400" spc="-15" dirty="0">
                <a:solidFill>
                  <a:srgbClr val="000000"/>
                </a:solidFill>
                <a:effectLst/>
                <a:latin typeface="Times New Roman" panose="02020603050405020304" pitchFamily="18" charset="0"/>
                <a:ea typeface="Times New Roman" panose="02020603050405020304" pitchFamily="18" charset="0"/>
              </a:rPr>
              <a:t>He did </a:t>
            </a:r>
            <a:r>
              <a:rPr lang="en-IN" sz="2400" spc="-15" dirty="0" err="1">
                <a:solidFill>
                  <a:srgbClr val="000000"/>
                </a:solidFill>
                <a:effectLst/>
                <a:latin typeface="Times New Roman" panose="02020603050405020304" pitchFamily="18" charset="0"/>
                <a:ea typeface="Times New Roman" panose="02020603050405020304" pitchFamily="18" charset="0"/>
              </a:rPr>
              <a:t>groundbreaking</a:t>
            </a:r>
            <a:r>
              <a:rPr lang="en-IN" sz="2400" spc="-15" dirty="0">
                <a:solidFill>
                  <a:srgbClr val="000000"/>
                </a:solidFill>
                <a:effectLst/>
                <a:latin typeface="Times New Roman" panose="02020603050405020304" pitchFamily="18" charset="0"/>
                <a:ea typeface="Times New Roman" panose="02020603050405020304" pitchFamily="18" charset="0"/>
              </a:rPr>
              <a:t> work in conduction of electricity in gases</a:t>
            </a:r>
            <a:endParaRPr lang="en-IN" dirty="0">
              <a:effectLst/>
              <a:latin typeface="Times New Roman" panose="02020603050405020304" pitchFamily="18" charset="0"/>
              <a:ea typeface="Times New Roman" panose="02020603050405020304" pitchFamily="18" charset="0"/>
            </a:endParaRPr>
          </a:p>
          <a:p>
            <a:pPr>
              <a:spcBef>
                <a:spcPts val="750"/>
              </a:spcBef>
              <a:spcAft>
                <a:spcPts val="2250"/>
              </a:spcAft>
            </a:pPr>
            <a:r>
              <a:rPr lang="en-IN" sz="2400" spc="-15"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IN" sz="2400" spc="-15" dirty="0">
                <a:solidFill>
                  <a:srgbClr val="000000"/>
                </a:solidFill>
                <a:effectLst/>
                <a:latin typeface="Times New Roman" panose="02020603050405020304" pitchFamily="18" charset="0"/>
                <a:ea typeface="Times New Roman" panose="02020603050405020304" pitchFamily="18" charset="0"/>
              </a:rPr>
              <a:t>Sir J </a:t>
            </a:r>
            <a:r>
              <a:rPr lang="en-IN" sz="2400" spc="-15" dirty="0" err="1">
                <a:solidFill>
                  <a:srgbClr val="000000"/>
                </a:solidFill>
                <a:effectLst/>
                <a:latin typeface="Times New Roman" panose="02020603050405020304" pitchFamily="18" charset="0"/>
                <a:ea typeface="Times New Roman" panose="02020603050405020304" pitchFamily="18" charset="0"/>
              </a:rPr>
              <a:t>J</a:t>
            </a:r>
            <a:r>
              <a:rPr lang="en-IN" sz="2400" spc="-15" dirty="0">
                <a:solidFill>
                  <a:srgbClr val="000000"/>
                </a:solidFill>
                <a:effectLst/>
                <a:latin typeface="Times New Roman" panose="02020603050405020304" pitchFamily="18" charset="0"/>
                <a:ea typeface="Times New Roman" panose="02020603050405020304" pitchFamily="18" charset="0"/>
              </a:rPr>
              <a:t> Thomson discovered the electron</a:t>
            </a:r>
            <a:endParaRPr lang="en-IN" dirty="0">
              <a:effectLst/>
              <a:latin typeface="Times New Roman" panose="02020603050405020304" pitchFamily="18" charset="0"/>
              <a:ea typeface="Times New Roman" panose="02020603050405020304" pitchFamily="18" charset="0"/>
            </a:endParaRPr>
          </a:p>
          <a:p>
            <a:pPr>
              <a:spcBef>
                <a:spcPts val="750"/>
              </a:spcBef>
              <a:spcAft>
                <a:spcPts val="2250"/>
              </a:spcAft>
            </a:pPr>
            <a:r>
              <a:rPr lang="en-IN" sz="2400" spc="-15"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IN" sz="2400" spc="-15" dirty="0">
                <a:solidFill>
                  <a:srgbClr val="000000"/>
                </a:solidFill>
                <a:effectLst/>
                <a:latin typeface="Times New Roman" panose="02020603050405020304" pitchFamily="18" charset="0"/>
                <a:ea typeface="Times New Roman" panose="02020603050405020304" pitchFamily="18" charset="0"/>
              </a:rPr>
              <a:t>His cathode ray experiments aided the invention of the first televisions</a:t>
            </a:r>
            <a:endParaRPr lang="en-IN" dirty="0">
              <a:effectLst/>
              <a:latin typeface="Times New Roman" panose="02020603050405020304" pitchFamily="18" charset="0"/>
              <a:ea typeface="Times New Roman" panose="02020603050405020304" pitchFamily="18" charset="0"/>
            </a:endParaRPr>
          </a:p>
          <a:p>
            <a:pPr>
              <a:spcBef>
                <a:spcPts val="750"/>
              </a:spcBef>
              <a:spcAft>
                <a:spcPts val="2250"/>
              </a:spcAft>
            </a:pPr>
            <a:r>
              <a:rPr lang="en-IN" sz="2400" spc="-15"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IN" sz="2400" spc="-15" dirty="0">
                <a:solidFill>
                  <a:srgbClr val="000000"/>
                </a:solidFill>
                <a:effectLst/>
                <a:latin typeface="Times New Roman" panose="02020603050405020304" pitchFamily="18" charset="0"/>
                <a:ea typeface="Times New Roman" panose="02020603050405020304" pitchFamily="18" charset="0"/>
              </a:rPr>
              <a:t>He discovered the first evidence of different isotopes in a stable element</a:t>
            </a:r>
            <a:endParaRPr lang="en-IN" dirty="0">
              <a:effectLst/>
              <a:latin typeface="Times New Roman" panose="02020603050405020304" pitchFamily="18" charset="0"/>
              <a:ea typeface="Times New Roman" panose="02020603050405020304" pitchFamily="18" charset="0"/>
            </a:endParaRPr>
          </a:p>
          <a:p>
            <a:pPr>
              <a:spcBef>
                <a:spcPts val="750"/>
              </a:spcBef>
              <a:spcAft>
                <a:spcPts val="2250"/>
              </a:spcAft>
            </a:pPr>
            <a:r>
              <a:rPr lang="en-IN" sz="2400" spc="-15"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IN" sz="2400" spc="-15" dirty="0">
                <a:solidFill>
                  <a:srgbClr val="000000"/>
                </a:solidFill>
                <a:effectLst/>
                <a:latin typeface="Times New Roman" panose="02020603050405020304" pitchFamily="18" charset="0"/>
                <a:ea typeface="Times New Roman" panose="02020603050405020304" pitchFamily="18" charset="0"/>
              </a:rPr>
              <a:t>His treatise on the motion of vortex rings is a seminal text on the subject</a:t>
            </a:r>
            <a:endParaRPr lang="en-IN" dirty="0">
              <a:effectLst/>
              <a:latin typeface="Times New Roman" panose="02020603050405020304" pitchFamily="18" charset="0"/>
              <a:ea typeface="Times New Roman" panose="02020603050405020304" pitchFamily="18" charset="0"/>
            </a:endParaRPr>
          </a:p>
          <a:p>
            <a:pPr>
              <a:spcBef>
                <a:spcPts val="750"/>
              </a:spcBef>
              <a:spcAft>
                <a:spcPts val="2250"/>
              </a:spcAft>
            </a:pPr>
            <a:r>
              <a:rPr lang="en-IN" sz="2400" spc="-15" dirty="0">
                <a:solidFill>
                  <a:srgbClr val="000000"/>
                </a:solidFill>
                <a:effectLst/>
                <a:latin typeface="Times New Roman" panose="02020603050405020304" pitchFamily="18" charset="0"/>
                <a:ea typeface="Times New Roman" panose="02020603050405020304" pitchFamily="18" charset="0"/>
                <a:sym typeface="Wingdings" panose="05000000000000000000" pitchFamily="2" charset="2"/>
              </a:rPr>
              <a:t></a:t>
            </a:r>
            <a:r>
              <a:rPr lang="en-IN" sz="2400" spc="-15" dirty="0">
                <a:solidFill>
                  <a:srgbClr val="000000"/>
                </a:solidFill>
                <a:effectLst/>
                <a:latin typeface="Times New Roman" panose="02020603050405020304" pitchFamily="18" charset="0"/>
                <a:ea typeface="Times New Roman" panose="02020603050405020304" pitchFamily="18" charset="0"/>
              </a:rPr>
              <a:t>Thomson proposed the plum pudding model of the atom</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454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D6E9C-118D-4915-BCDB-8529A04EE901}"/>
              </a:ext>
            </a:extLst>
          </p:cNvPr>
          <p:cNvSpPr txBox="1"/>
          <p:nvPr/>
        </p:nvSpPr>
        <p:spPr>
          <a:xfrm>
            <a:off x="1666240" y="1047240"/>
            <a:ext cx="7894320" cy="3499548"/>
          </a:xfrm>
          <a:prstGeom prst="rect">
            <a:avLst/>
          </a:prstGeom>
          <a:noFill/>
        </p:spPr>
        <p:txBody>
          <a:bodyPr wrap="square">
            <a:spAutoFit/>
          </a:bodyPr>
          <a:lstStyle/>
          <a:p>
            <a:pPr>
              <a:lnSpc>
                <a:spcPct val="107000"/>
              </a:lnSpc>
              <a:spcBef>
                <a:spcPts val="200"/>
              </a:spcBef>
              <a:spcAft>
                <a:spcPts val="1500"/>
              </a:spcAft>
            </a:pPr>
            <a:r>
              <a:rPr lang="en-IN" sz="3200" b="1" spc="-15"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Rutherford Atomic Model</a:t>
            </a:r>
            <a:endParaRPr lang="en-IN"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750"/>
              </a:spcBef>
              <a:spcAft>
                <a:spcPts val="2250"/>
              </a:spcAft>
            </a:pPr>
            <a:r>
              <a:rPr lang="en-IN" sz="2800" spc="-15" dirty="0">
                <a:solidFill>
                  <a:srgbClr val="000000"/>
                </a:solidFill>
                <a:effectLst/>
                <a:latin typeface="Times New Roman" panose="02020603050405020304" pitchFamily="18" charset="0"/>
                <a:ea typeface="Times New Roman" panose="02020603050405020304" pitchFamily="18" charset="0"/>
              </a:rPr>
              <a:t>The second of the atomic models was the contribution of Ernest Rutherford. To come up with their model, Rutherford and his students – Hans Geiger and Ernest Marsden performed an experiment where they bombarded very thin gold foil with α-particles. Let’s understand this experiment.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920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71683E7-3344-4C76-BCC0-F48B97075274}"/>
              </a:ext>
            </a:extLst>
          </p:cNvPr>
          <p:cNvSpPr>
            <a:spLocks noChangeArrowheads="1"/>
          </p:cNvSpPr>
          <p:nvPr/>
        </p:nvSpPr>
        <p:spPr bwMode="auto">
          <a:xfrm>
            <a:off x="310912" y="1335734"/>
            <a:ext cx="11712416" cy="20645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 tIns="25392" rIns="9144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α-Particle Scattering Experiment</a:t>
            </a:r>
            <a:endParaRPr kumimoji="0" lang="en-US" altLang="en-US"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Experiment</a:t>
            </a:r>
            <a:endParaRPr kumimoji="0" lang="en-US" altLang="en-US"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In this experiment, high </a:t>
            </a:r>
            <a:r>
              <a:rPr kumimoji="0" lang="en-US" altLang="en-US" sz="2400" b="0" i="0" u="none" strike="noStrike" cap="none" normalizeH="0" baseline="0" dirty="0">
                <a:ln>
                  <a:noFill/>
                </a:ln>
                <a:solidFill>
                  <a:srgbClr val="55BBEA"/>
                </a:solidFill>
                <a:effectLst/>
                <a:latin typeface="Arial" panose="020B0604020202020204" pitchFamily="34" charset="0"/>
                <a:ea typeface="Times New Roman" panose="02020603050405020304" pitchFamily="18" charset="0"/>
                <a:hlinkClick r:id="rId2"/>
              </a:rPr>
              <a:t>energy</a:t>
            </a: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α-particles from a radioactive source were directed at a thin foil (about 100nm thickness) of gold. A circular, fluorescent zinc sulfide screen was present around the thin gold foil. A tiny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2049" name="Picture 6">
            <a:extLst>
              <a:ext uri="{FF2B5EF4-FFF2-40B4-BE49-F238E27FC236}">
                <a16:creationId xmlns:a16="http://schemas.microsoft.com/office/drawing/2014/main" id="{2E7AFCA4-C99D-44FA-941F-E7CDB0DE8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235450"/>
            <a:ext cx="3170238" cy="2095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7763CAE-2C71-49F7-9CA7-9350ADF0CF38}"/>
              </a:ext>
            </a:extLst>
          </p:cNvPr>
          <p:cNvSpPr>
            <a:spLocks noChangeArrowheads="1"/>
          </p:cNvSpPr>
          <p:nvPr/>
        </p:nvSpPr>
        <p:spPr bwMode="auto">
          <a:xfrm>
            <a:off x="0" y="23680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235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47E75-786D-4C8B-A1BE-4A6801ABF7F7}"/>
              </a:ext>
            </a:extLst>
          </p:cNvPr>
          <p:cNvSpPr txBox="1"/>
          <p:nvPr/>
        </p:nvSpPr>
        <p:spPr>
          <a:xfrm>
            <a:off x="995680" y="740735"/>
            <a:ext cx="10373360" cy="4658391"/>
          </a:xfrm>
          <a:prstGeom prst="rect">
            <a:avLst/>
          </a:prstGeom>
          <a:noFill/>
        </p:spPr>
        <p:txBody>
          <a:bodyPr wrap="square">
            <a:spAutoFit/>
          </a:bodyPr>
          <a:lstStyle/>
          <a:p>
            <a:r>
              <a:rPr lang="en-IN" sz="2400" b="0" dirty="0">
                <a:solidFill>
                  <a:srgbClr val="000000"/>
                </a:solidFill>
                <a:effectLst/>
                <a:latin typeface="Arial" panose="020B0604020202020204" pitchFamily="34" charset="0"/>
                <a:ea typeface="Times New Roman" panose="02020603050405020304" pitchFamily="18" charset="0"/>
              </a:rPr>
              <a:t>Results</a:t>
            </a:r>
            <a:endParaRPr lang="en-IN" sz="2000" b="1" dirty="0">
              <a:effectLst/>
              <a:latin typeface="Times New Roman" panose="02020603050405020304" pitchFamily="18" charset="0"/>
              <a:ea typeface="Times New Roman" panose="02020603050405020304" pitchFamily="18" charset="0"/>
            </a:endParaRPr>
          </a:p>
          <a:p>
            <a:pPr>
              <a:spcBef>
                <a:spcPts val="750"/>
              </a:spcBef>
              <a:spcAft>
                <a:spcPts val="2250"/>
              </a:spcAft>
            </a:pPr>
            <a:r>
              <a:rPr lang="en-IN" sz="2800" spc="-15" dirty="0">
                <a:solidFill>
                  <a:srgbClr val="000000"/>
                </a:solidFill>
                <a:effectLst/>
                <a:latin typeface="Times New Roman" panose="02020603050405020304" pitchFamily="18" charset="0"/>
                <a:ea typeface="Times New Roman" panose="02020603050405020304" pitchFamily="18" charset="0"/>
              </a:rPr>
              <a:t>Based on Thomson’s model, the mass of every atom in the gold foil should be evenly spread over the entire atom. Therefore, when α-particles hit the foil, it is expected that they would slow down and change directions only by small angles as they pass through the foil. However, the results from Rutherford’s experiment were unexpected –</a:t>
            </a:r>
            <a:endParaRPr lang="en-IN" sz="20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1050"/>
              </a:spcAft>
              <a:buSzPts val="1000"/>
              <a:buFont typeface="Symbol" panose="05050102010706020507" pitchFamily="18" charset="2"/>
              <a:buChar char=""/>
              <a:tabLst>
                <a:tab pos="457200" algn="l"/>
              </a:tabLst>
            </a:pPr>
            <a:r>
              <a:rPr lang="en-IN" sz="2800" spc="-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Most of the α-particles passed undeflected through the foil.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050"/>
              </a:spcAft>
              <a:buSzPts val="1000"/>
              <a:buFont typeface="Symbol" panose="05050102010706020507" pitchFamily="18" charset="2"/>
              <a:buChar char=""/>
              <a:tabLst>
                <a:tab pos="457200" algn="l"/>
              </a:tabLst>
            </a:pPr>
            <a:r>
              <a:rPr lang="en-IN" sz="2800" spc="-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A small number of α-particles were deflected by small </a:t>
            </a:r>
            <a:r>
              <a:rPr lang="en-IN" sz="2800" u="sng" spc="-5" dirty="0">
                <a:solidFill>
                  <a:srgbClr val="4A90E2"/>
                </a:solidFill>
                <a:effectLst/>
                <a:latin typeface="Calibri" panose="020F0502020204030204" pitchFamily="34" charset="0"/>
                <a:ea typeface="Calibri" panose="020F0502020204030204" pitchFamily="34" charset="0"/>
                <a:cs typeface="Times New Roman" panose="02020603050405020304" pitchFamily="18" charset="0"/>
                <a:hlinkClick r:id="rId2"/>
              </a:rPr>
              <a:t>angles</a:t>
            </a:r>
            <a:r>
              <a:rPr lang="en-IN" sz="2800" spc="-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spc="-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Very few α-particles (about 1 in 20,000) bounced back.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668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AF66AF-F52A-4DB7-9654-D7C67F2870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0822" y="556260"/>
            <a:ext cx="3152458" cy="3248660"/>
          </a:xfrm>
          <a:prstGeom prst="rect">
            <a:avLst/>
          </a:prstGeom>
          <a:noFill/>
          <a:ln>
            <a:noFill/>
          </a:ln>
        </p:spPr>
      </p:pic>
      <p:sp>
        <p:nvSpPr>
          <p:cNvPr id="4" name="TextBox 3">
            <a:extLst>
              <a:ext uri="{FF2B5EF4-FFF2-40B4-BE49-F238E27FC236}">
                <a16:creationId xmlns:a16="http://schemas.microsoft.com/office/drawing/2014/main" id="{F13C9F00-5576-40C1-893F-01E68E488A79}"/>
              </a:ext>
            </a:extLst>
          </p:cNvPr>
          <p:cNvSpPr txBox="1"/>
          <p:nvPr/>
        </p:nvSpPr>
        <p:spPr>
          <a:xfrm>
            <a:off x="944880" y="4463534"/>
            <a:ext cx="7284720" cy="523220"/>
          </a:xfrm>
          <a:prstGeom prst="rect">
            <a:avLst/>
          </a:prstGeom>
          <a:noFill/>
        </p:spPr>
        <p:txBody>
          <a:bodyPr wrap="square">
            <a:spAutoFit/>
          </a:bodyPr>
          <a:lstStyle/>
          <a:p>
            <a:r>
              <a:rPr lang="en-IN" sz="2800" spc="-1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Thomson’s model versus Rutherford’s model</a:t>
            </a:r>
            <a:endParaRPr lang="en-IN" sz="2800" dirty="0"/>
          </a:p>
        </p:txBody>
      </p:sp>
    </p:spTree>
    <p:extLst>
      <p:ext uri="{BB962C8B-B14F-4D97-AF65-F5344CB8AC3E}">
        <p14:creationId xmlns:p14="http://schemas.microsoft.com/office/powerpoint/2010/main" val="25976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E43C8C-8131-413F-8034-2411BCD2A1A1}"/>
              </a:ext>
            </a:extLst>
          </p:cNvPr>
          <p:cNvSpPr txBox="1"/>
          <p:nvPr/>
        </p:nvSpPr>
        <p:spPr>
          <a:xfrm>
            <a:off x="538480" y="397510"/>
            <a:ext cx="11206480" cy="5736763"/>
          </a:xfrm>
          <a:prstGeom prst="rect">
            <a:avLst/>
          </a:prstGeom>
          <a:noFill/>
        </p:spPr>
        <p:txBody>
          <a:bodyPr wrap="square">
            <a:spAutoFit/>
          </a:bodyPr>
          <a:lstStyle/>
          <a:p>
            <a:r>
              <a:rPr lang="en-IN" sz="2400" b="0" dirty="0">
                <a:solidFill>
                  <a:srgbClr val="000000"/>
                </a:solidFill>
                <a:effectLst/>
                <a:latin typeface="Arial" panose="020B0604020202020204" pitchFamily="34" charset="0"/>
                <a:ea typeface="Times New Roman" panose="02020603050405020304" pitchFamily="18" charset="0"/>
              </a:rPr>
              <a:t>Conclusions of the α-scattering experiment</a:t>
            </a:r>
            <a:endParaRPr lang="en-IN" sz="2000" b="1" dirty="0">
              <a:effectLst/>
              <a:latin typeface="Times New Roman" panose="02020603050405020304" pitchFamily="18" charset="0"/>
              <a:ea typeface="Times New Roman" panose="02020603050405020304" pitchFamily="18" charset="0"/>
            </a:endParaRPr>
          </a:p>
          <a:p>
            <a:pPr>
              <a:spcBef>
                <a:spcPts val="750"/>
              </a:spcBef>
              <a:spcAft>
                <a:spcPts val="2250"/>
              </a:spcAft>
            </a:pPr>
            <a:r>
              <a:rPr lang="en-IN" sz="2800" spc="-15" dirty="0">
                <a:solidFill>
                  <a:srgbClr val="000000"/>
                </a:solidFill>
                <a:effectLst/>
                <a:latin typeface="Times New Roman" panose="02020603050405020304" pitchFamily="18" charset="0"/>
                <a:ea typeface="Times New Roman" panose="02020603050405020304" pitchFamily="18" charset="0"/>
              </a:rPr>
              <a:t>Based on the above results, Rutherford made the following conclusions about the structure of the atom:</a:t>
            </a:r>
            <a:endParaRPr lang="en-IN"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1050"/>
              </a:spcAft>
              <a:buSzPts val="1000"/>
              <a:buFont typeface="Symbol" panose="05050102010706020507" pitchFamily="18" charset="2"/>
              <a:buChar char=""/>
              <a:tabLst>
                <a:tab pos="457200" algn="l"/>
              </a:tabLst>
            </a:pPr>
            <a:r>
              <a:rPr lang="en-IN" sz="2400" spc="-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Since most of the α-particles passed through the foil undeflected, most of the space in the atom is empty.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050"/>
              </a:spcAft>
              <a:buSzPts val="1000"/>
              <a:buFont typeface="Symbol" panose="05050102010706020507" pitchFamily="18" charset="2"/>
              <a:buChar char=""/>
              <a:tabLst>
                <a:tab pos="457200" algn="l"/>
              </a:tabLst>
            </a:pPr>
            <a:r>
              <a:rPr lang="en-IN" sz="2400" spc="-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The deflection of a few positively charged α-particles must be due to the enormous repulsive </a:t>
            </a:r>
            <a:r>
              <a:rPr lang="en-IN" sz="2400" u="sng" spc="-5" dirty="0">
                <a:solidFill>
                  <a:srgbClr val="4A90E2"/>
                </a:solidFill>
                <a:effectLst/>
                <a:latin typeface="Calibri" panose="020F0502020204030204" pitchFamily="34" charset="0"/>
                <a:ea typeface="Calibri" panose="020F0502020204030204" pitchFamily="34" charset="0"/>
                <a:cs typeface="Times New Roman" panose="02020603050405020304" pitchFamily="18" charset="0"/>
                <a:hlinkClick r:id="rId2"/>
              </a:rPr>
              <a:t>force</a:t>
            </a:r>
            <a:r>
              <a:rPr lang="en-IN" sz="2400" spc="-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 This suggests that the positive charge is not uniformly spread throughout the atom as Thomson had proposed. The positive charge has to be concentrated in a very small volume to deflect the positively charged α-particles.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spc="-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Rutherford’s calculations show that the volume of the nucleus is very small compared to the total volume of the atom and the radius of an atom is about 10</a:t>
            </a:r>
            <a:r>
              <a:rPr lang="en-IN" sz="1600" spc="-5" baseline="30000"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-10</a:t>
            </a:r>
            <a:r>
              <a:rPr lang="en-IN" sz="2400" spc="-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m, while that of the nucleus is 10</a:t>
            </a:r>
            <a:r>
              <a:rPr lang="en-IN" sz="1600" spc="-5" baseline="30000"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-15</a:t>
            </a:r>
            <a:r>
              <a:rPr lang="en-IN" sz="2400" spc="-5" dirty="0">
                <a:solidFill>
                  <a:srgbClr val="0B0B0B"/>
                </a:solidFill>
                <a:effectLst/>
                <a:latin typeface="Calibri" panose="020F0502020204030204" pitchFamily="34" charset="0"/>
                <a:ea typeface="Calibri" panose="020F0502020204030204" pitchFamily="34" charset="0"/>
                <a:cs typeface="Times New Roman" panose="02020603050405020304" pitchFamily="18" charset="0"/>
              </a:rPr>
              <a:t>m</a:t>
            </a:r>
            <a:r>
              <a:rPr lang="en-IN" sz="2400" spc="-5" dirty="0">
                <a:solidFill>
                  <a:srgbClr val="0B0B0B"/>
                </a:solidFill>
                <a:latin typeface="Calibri" panose="020F0502020204030204" pitchFamily="34" charset="0"/>
                <a:ea typeface="Calibri" panose="020F0502020204030204" pitchFamily="34" charset="0"/>
                <a:cs typeface="Times New Roman" panose="02020603050405020304" pitchFamily="18" charset="0"/>
              </a:rPr>
              <a:t>.</a:t>
            </a:r>
            <a:r>
              <a:rPr lang="en-IN" sz="2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2400" dirty="0"/>
          </a:p>
        </p:txBody>
      </p:sp>
    </p:spTree>
    <p:extLst>
      <p:ext uri="{BB962C8B-B14F-4D97-AF65-F5344CB8AC3E}">
        <p14:creationId xmlns:p14="http://schemas.microsoft.com/office/powerpoint/2010/main" val="678495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683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Times New Roman</vt:lpstr>
      <vt:lpstr>Office Theme</vt:lpstr>
      <vt:lpstr>ATOMIC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 MODEL</dc:title>
  <dc:creator>Preethi Boga</dc:creator>
  <cp:lastModifiedBy>Preethi Boga</cp:lastModifiedBy>
  <cp:revision>4</cp:revision>
  <dcterms:created xsi:type="dcterms:W3CDTF">2021-05-12T08:39:11Z</dcterms:created>
  <dcterms:modified xsi:type="dcterms:W3CDTF">2021-05-12T09:08:40Z</dcterms:modified>
</cp:coreProperties>
</file>