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72" r:id="rId2"/>
    <p:sldId id="257" r:id="rId3"/>
    <p:sldId id="258" r:id="rId4"/>
    <p:sldId id="259" r:id="rId5"/>
    <p:sldId id="260" r:id="rId6"/>
    <p:sldId id="261" r:id="rId7"/>
    <p:sldId id="262" r:id="rId8"/>
    <p:sldId id="269" r:id="rId9"/>
    <p:sldId id="263" r:id="rId10"/>
    <p:sldId id="264" r:id="rId11"/>
    <p:sldId id="271" r:id="rId12"/>
    <p:sldId id="265"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9B6544-D9C5-49BF-8BB3-DFBAEFBF1E4E}" v="3" dt="2024-08-24T16:01:18.43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13</a:t>
            </a:fld>
            <a:endParaRPr lang="en-IN"/>
          </a:p>
        </p:txBody>
      </p:sp>
    </p:spTree>
    <p:extLst>
      <p:ext uri="{BB962C8B-B14F-4D97-AF65-F5344CB8AC3E}">
        <p14:creationId xmlns:p14="http://schemas.microsoft.com/office/powerpoint/2010/main" val="1587714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290233"/>
            <a:ext cx="8610600" cy="1938992"/>
          </a:xfrm>
          <a:prstGeom prst="rect">
            <a:avLst/>
          </a:prstGeom>
          <a:noFill/>
        </p:spPr>
        <p:txBody>
          <a:bodyPr wrap="square" rtlCol="0">
            <a:spAutoFit/>
          </a:bodyPr>
          <a:lstStyle/>
          <a:p>
            <a:r>
              <a:rPr lang="en-US" sz="2400" dirty="0"/>
              <a:t>STUDENT NAME: Preethi G</a:t>
            </a:r>
          </a:p>
          <a:p>
            <a:r>
              <a:rPr lang="en-US" sz="2400" dirty="0"/>
              <a:t>REGISTER NO:BBBCC85C9908F83A22C470C5C0E2714A , 312208737</a:t>
            </a:r>
          </a:p>
          <a:p>
            <a:r>
              <a:rPr lang="en-US" sz="2400" dirty="0"/>
              <a:t>DEPARTMENT: BCom General</a:t>
            </a:r>
          </a:p>
          <a:p>
            <a:r>
              <a:rPr lang="en-US" sz="2400" dirty="0"/>
              <a:t>COLLEGE: Meenakshi college for women's</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690574"/>
          </a:xfrm>
          <a:prstGeom prst="rect">
            <a:avLst/>
          </a:prstGeom>
        </p:spPr>
        <p:txBody>
          <a:bodyPr vert="horz" wrap="square" lIns="0" tIns="13335" rIns="0" bIns="0" rtlCol="0">
            <a:spAutoFit/>
          </a:bodyPr>
          <a:lstStyle/>
          <a:p>
            <a:pPr marL="12700">
              <a:lnSpc>
                <a:spcPct val="100000"/>
              </a:lnSpc>
              <a:spcBef>
                <a:spcPts val="105"/>
              </a:spcBef>
            </a:pPr>
            <a:r>
              <a:rPr sz="4400" b="1" spc="15" dirty="0">
                <a:latin typeface="Trebuchet MS"/>
                <a:cs typeface="Trebuchet MS"/>
              </a:rPr>
              <a:t>M</a:t>
            </a:r>
            <a:r>
              <a:rPr sz="4400" b="1" dirty="0">
                <a:latin typeface="Trebuchet MS"/>
                <a:cs typeface="Trebuchet MS"/>
              </a:rPr>
              <a:t>O</a:t>
            </a:r>
            <a:r>
              <a:rPr sz="4400" b="1" spc="-15" dirty="0">
                <a:latin typeface="Trebuchet MS"/>
                <a:cs typeface="Trebuchet MS"/>
              </a:rPr>
              <a:t>D</a:t>
            </a:r>
            <a:r>
              <a:rPr sz="4400" b="1" spc="-35" dirty="0">
                <a:latin typeface="Trebuchet MS"/>
                <a:cs typeface="Trebuchet MS"/>
              </a:rPr>
              <a:t>E</a:t>
            </a:r>
            <a:r>
              <a:rPr sz="4400" b="1" spc="-30" dirty="0">
                <a:latin typeface="Trebuchet MS"/>
                <a:cs typeface="Trebuchet MS"/>
              </a:rPr>
              <a:t>LL</a:t>
            </a:r>
            <a:r>
              <a:rPr sz="4400" b="1" spc="-5" dirty="0">
                <a:latin typeface="Trebuchet MS"/>
                <a:cs typeface="Trebuchet MS"/>
              </a:rPr>
              <a:t>I</a:t>
            </a:r>
            <a:r>
              <a:rPr sz="4400" b="1" spc="30" dirty="0">
                <a:latin typeface="Trebuchet MS"/>
                <a:cs typeface="Trebuchet MS"/>
              </a:rPr>
              <a:t>N</a:t>
            </a:r>
            <a:r>
              <a:rPr sz="4400" b="1" spc="5" dirty="0">
                <a:latin typeface="Trebuchet MS"/>
                <a:cs typeface="Trebuchet MS"/>
              </a:rPr>
              <a:t>G</a:t>
            </a:r>
            <a:endParaRPr sz="44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10128903-F6FA-26AC-7CD7-17F478CD48AF}"/>
              </a:ext>
            </a:extLst>
          </p:cNvPr>
          <p:cNvSpPr txBox="1"/>
          <p:nvPr/>
        </p:nvSpPr>
        <p:spPr>
          <a:xfrm>
            <a:off x="990600" y="1728214"/>
            <a:ext cx="8160774" cy="4524315"/>
          </a:xfrm>
          <a:prstGeom prst="rect">
            <a:avLst/>
          </a:prstGeom>
          <a:noFill/>
        </p:spPr>
        <p:txBody>
          <a:bodyPr wrap="square">
            <a:spAutoFit/>
          </a:bodyPr>
          <a:lstStyle/>
          <a:p>
            <a:pPr algn="l"/>
            <a:r>
              <a:rPr lang="en-IN" sz="2400" i="0" u="none" strike="noStrike" baseline="0" dirty="0">
                <a:latin typeface="Arial-BoldMT"/>
              </a:rPr>
              <a:t>● </a:t>
            </a:r>
            <a:r>
              <a:rPr lang="en-IN" sz="2400" i="0" u="none" strike="noStrike" baseline="0" dirty="0">
                <a:latin typeface="TimesNewRomanPS-BoldMT"/>
              </a:rPr>
              <a:t>STEP -1</a:t>
            </a:r>
          </a:p>
          <a:p>
            <a:pPr algn="l"/>
            <a:r>
              <a:rPr lang="en-IN" sz="2400" i="0" u="none" strike="noStrike" baseline="0" dirty="0">
                <a:latin typeface="TimesNewRomanPS-BoldMT"/>
              </a:rPr>
              <a:t>DOWNLOAD THE EMPLOYEE DATASET</a:t>
            </a:r>
          </a:p>
          <a:p>
            <a:pPr algn="l"/>
            <a:r>
              <a:rPr lang="en-US" sz="2400" i="0" u="none" strike="noStrike" baseline="0" dirty="0">
                <a:latin typeface="TimesNewRomanPS-BoldMT"/>
              </a:rPr>
              <a:t>AND OPEN THE EMPLOYEE DATASET IN EXCEL.</a:t>
            </a:r>
          </a:p>
          <a:p>
            <a:pPr algn="l"/>
            <a:r>
              <a:rPr lang="en-IN" sz="2400" i="0" u="none" strike="noStrike" baseline="0" dirty="0">
                <a:latin typeface="Arial-BoldMT"/>
              </a:rPr>
              <a:t>● </a:t>
            </a:r>
            <a:r>
              <a:rPr lang="en-IN" sz="2400" i="0" u="none" strike="noStrike" baseline="0" dirty="0">
                <a:latin typeface="TimesNewRomanPS-BoldMT"/>
              </a:rPr>
              <a:t>STEP -2</a:t>
            </a:r>
          </a:p>
          <a:p>
            <a:pPr algn="l"/>
            <a:r>
              <a:rPr lang="en-US" sz="2400" i="0" u="none" strike="noStrike" baseline="0" dirty="0">
                <a:latin typeface="TimesNewRomanPS-BoldMT"/>
              </a:rPr>
              <a:t>SELECT THE ENTIRE DATA AND CLICK</a:t>
            </a:r>
          </a:p>
          <a:p>
            <a:pPr algn="l"/>
            <a:r>
              <a:rPr lang="en-US" sz="2400" i="0" u="none" strike="noStrike" baseline="0" dirty="0">
                <a:latin typeface="TimesNewRomanPS-BoldMT"/>
              </a:rPr>
              <a:t>ON DATA AND CLICK ON FILTER OPTION.</a:t>
            </a:r>
          </a:p>
          <a:p>
            <a:pPr algn="l"/>
            <a:r>
              <a:rPr lang="en-IN" sz="2400" i="0" u="none" strike="noStrike" baseline="0" dirty="0">
                <a:latin typeface="Arial-BoldMT"/>
              </a:rPr>
              <a:t>● </a:t>
            </a:r>
            <a:r>
              <a:rPr lang="en-IN" sz="2400" i="0" u="none" strike="noStrike" baseline="0" dirty="0">
                <a:latin typeface="TimesNewRomanPS-BoldMT"/>
              </a:rPr>
              <a:t>STEP -3</a:t>
            </a:r>
          </a:p>
          <a:p>
            <a:pPr algn="l"/>
            <a:r>
              <a:rPr lang="en-US" sz="2400" i="0" u="none" strike="noStrike" baseline="0" dirty="0">
                <a:latin typeface="TimesNewRomanPS-BoldMT"/>
              </a:rPr>
              <a:t>FILTER FTP FROM A TO Z ORDER.</a:t>
            </a:r>
          </a:p>
          <a:p>
            <a:pPr algn="l"/>
            <a:r>
              <a:rPr lang="en-IN" sz="2400" i="0" u="none" strike="noStrike" baseline="0" dirty="0">
                <a:latin typeface="Arial-BoldMT"/>
              </a:rPr>
              <a:t>● </a:t>
            </a:r>
            <a:r>
              <a:rPr lang="en-IN" sz="2400" i="0" u="none" strike="noStrike" baseline="0" dirty="0">
                <a:latin typeface="TimesNewRomanPS-BoldMT"/>
              </a:rPr>
              <a:t>STEP -4</a:t>
            </a:r>
          </a:p>
          <a:p>
            <a:pPr algn="l"/>
            <a:r>
              <a:rPr lang="en-US" sz="2400" i="0" u="none" strike="noStrike" baseline="0" dirty="0">
                <a:latin typeface="TimesNewRomanPS-BoldMT"/>
              </a:rPr>
              <a:t>SELECT THE ENTIRE DATA AND CLICK</a:t>
            </a:r>
          </a:p>
          <a:p>
            <a:pPr algn="l"/>
            <a:r>
              <a:rPr lang="en-US" sz="2400" i="0" u="none" strike="noStrike" baseline="0" dirty="0">
                <a:latin typeface="TimesNewRomanPS-BoldMT"/>
              </a:rPr>
              <a:t>ON INSERT AND CLICK ON PIVOT TABLE TO</a:t>
            </a:r>
          </a:p>
          <a:p>
            <a:pPr algn="l"/>
            <a:r>
              <a:rPr lang="en-IN" sz="2400" i="0" u="none" strike="noStrike" baseline="0" dirty="0">
                <a:latin typeface="TimesNewRomanPS-BoldMT"/>
              </a:rPr>
              <a:t>CREATE PIVOT TABLE.</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FDD810-BD17-F883-0129-40C6ABF9345D}"/>
              </a:ext>
            </a:extLst>
          </p:cNvPr>
          <p:cNvSpPr txBox="1"/>
          <p:nvPr/>
        </p:nvSpPr>
        <p:spPr>
          <a:xfrm>
            <a:off x="914400" y="838200"/>
            <a:ext cx="8008374" cy="4154984"/>
          </a:xfrm>
          <a:prstGeom prst="rect">
            <a:avLst/>
          </a:prstGeom>
          <a:noFill/>
        </p:spPr>
        <p:txBody>
          <a:bodyPr wrap="square">
            <a:spAutoFit/>
          </a:bodyPr>
          <a:lstStyle/>
          <a:p>
            <a:pPr algn="l"/>
            <a:r>
              <a:rPr lang="en-IN" sz="2400" i="0" u="none" strike="noStrike" baseline="0" dirty="0">
                <a:latin typeface="Arial-BoldMT"/>
              </a:rPr>
              <a:t>● </a:t>
            </a:r>
            <a:r>
              <a:rPr lang="en-IN" sz="2400" i="0" u="none" strike="noStrike" baseline="0" dirty="0">
                <a:latin typeface="TimesNewRomanPS-BoldMT"/>
              </a:rPr>
              <a:t>STEP -5</a:t>
            </a:r>
          </a:p>
          <a:p>
            <a:pPr algn="l"/>
            <a:r>
              <a:rPr lang="en-US" sz="2400" i="0" u="none" strike="noStrike" baseline="0" dirty="0">
                <a:latin typeface="TimesNewRomanPS-BoldMT"/>
              </a:rPr>
              <a:t>DRAG THE NEEDED DATA AND CREATE A</a:t>
            </a:r>
          </a:p>
          <a:p>
            <a:pPr algn="l"/>
            <a:r>
              <a:rPr lang="en-IN" sz="2400" i="0" u="none" strike="noStrike" baseline="0" dirty="0">
                <a:latin typeface="TimesNewRomanPS-BoldMT"/>
              </a:rPr>
              <a:t>PIVOT TABLE.</a:t>
            </a:r>
          </a:p>
          <a:p>
            <a:pPr algn="l"/>
            <a:r>
              <a:rPr lang="en-IN" sz="2400" i="0" u="none" strike="noStrike" baseline="0" dirty="0">
                <a:latin typeface="Arial-BoldMT"/>
              </a:rPr>
              <a:t>● </a:t>
            </a:r>
            <a:r>
              <a:rPr lang="en-IN" sz="2400" i="0" u="none" strike="noStrike" baseline="0" dirty="0">
                <a:latin typeface="TimesNewRomanPS-BoldMT"/>
              </a:rPr>
              <a:t>STEP -6</a:t>
            </a:r>
          </a:p>
          <a:p>
            <a:pPr algn="l"/>
            <a:r>
              <a:rPr lang="en-US" sz="2400" i="0" u="none" strike="noStrike" baseline="0" dirty="0">
                <a:latin typeface="TimesNewRomanPS-BoldMT"/>
              </a:rPr>
              <a:t>SELECT THE PIVOT TABLE AND CLICK ON</a:t>
            </a:r>
          </a:p>
          <a:p>
            <a:pPr algn="l"/>
            <a:r>
              <a:rPr lang="en-IN" sz="2400" i="0" u="none" strike="noStrike" baseline="0" dirty="0">
                <a:latin typeface="TimesNewRomanPS-BoldMT"/>
              </a:rPr>
              <a:t>INSERT.</a:t>
            </a:r>
          </a:p>
          <a:p>
            <a:pPr algn="l"/>
            <a:r>
              <a:rPr lang="en-IN" sz="2400" i="0" u="none" strike="noStrike" baseline="0" dirty="0">
                <a:latin typeface="Arial-BoldMT"/>
              </a:rPr>
              <a:t>● </a:t>
            </a:r>
            <a:r>
              <a:rPr lang="en-IN" sz="2400" i="0" u="none" strike="noStrike" baseline="0" dirty="0">
                <a:latin typeface="TimesNewRomanPS-BoldMT"/>
              </a:rPr>
              <a:t>STEP-7</a:t>
            </a:r>
          </a:p>
          <a:p>
            <a:pPr algn="l"/>
            <a:r>
              <a:rPr lang="en-US" sz="2400" i="0" u="none" strike="noStrike" baseline="0" dirty="0">
                <a:latin typeface="TimesNewRomanPS-BoldMT"/>
              </a:rPr>
              <a:t>NOW CLICK ON THE CHART THAT YOU</a:t>
            </a:r>
          </a:p>
          <a:p>
            <a:pPr algn="l"/>
            <a:r>
              <a:rPr lang="en-IN" sz="2400" i="0" u="none" strike="noStrike" baseline="0" dirty="0">
                <a:latin typeface="TimesNewRomanPS-BoldMT"/>
              </a:rPr>
              <a:t>WANT.</a:t>
            </a:r>
          </a:p>
          <a:p>
            <a:pPr algn="l"/>
            <a:r>
              <a:rPr lang="en-IN" sz="2400" i="0" u="none" strike="noStrike" baseline="0" dirty="0">
                <a:latin typeface="Arial-BoldMT"/>
              </a:rPr>
              <a:t>● </a:t>
            </a:r>
            <a:r>
              <a:rPr lang="en-IN" sz="2400" i="0" u="none" strike="noStrike" baseline="0" dirty="0">
                <a:latin typeface="TimesNewRomanPS-BoldMT"/>
              </a:rPr>
              <a:t>STEP -8</a:t>
            </a:r>
          </a:p>
          <a:p>
            <a:pPr algn="l"/>
            <a:r>
              <a:rPr lang="en-IN" sz="2400" i="0" u="none" strike="noStrike" baseline="0" dirty="0">
                <a:latin typeface="TimesNewRomanPS-BoldMT"/>
              </a:rPr>
              <a:t>THE CHART IS CREATED</a:t>
            </a:r>
            <a:endParaRPr lang="en-IN" sz="2400" dirty="0"/>
          </a:p>
        </p:txBody>
      </p:sp>
    </p:spTree>
    <p:extLst>
      <p:ext uri="{BB962C8B-B14F-4D97-AF65-F5344CB8AC3E}">
        <p14:creationId xmlns:p14="http://schemas.microsoft.com/office/powerpoint/2010/main" val="366353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762000" y="385763"/>
            <a:ext cx="3429000" cy="1306127"/>
          </a:xfrm>
          <a:prstGeom prst="rect">
            <a:avLst/>
          </a:prstGeom>
        </p:spPr>
        <p:txBody>
          <a:bodyPr vert="horz" wrap="square" lIns="0" tIns="13335" rIns="0" bIns="0" rtlCol="0">
            <a:spAutoFit/>
          </a:bodyPr>
          <a:lstStyle/>
          <a:p>
            <a:pPr marL="12700">
              <a:lnSpc>
                <a:spcPct val="100000"/>
              </a:lnSpc>
              <a:spcBef>
                <a:spcPts val="105"/>
              </a:spcBef>
            </a:pPr>
            <a:r>
              <a:rPr lang="en-IN" dirty="0"/>
              <a:t> RESULT</a:t>
            </a:r>
            <a:br>
              <a:rPr lang="en-IN" dirty="0"/>
            </a:br>
            <a:r>
              <a:rPr lang="en-IN" sz="3600" dirty="0"/>
              <a:t>1.TABLE</a:t>
            </a:r>
            <a:endParaRPr sz="36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1" name="Picture 10">
            <a:extLst>
              <a:ext uri="{FF2B5EF4-FFF2-40B4-BE49-F238E27FC236}">
                <a16:creationId xmlns:a16="http://schemas.microsoft.com/office/drawing/2014/main" id="{ACB8E9B8-20A9-86F4-869A-A750428F1F36}"/>
              </a:ext>
            </a:extLst>
          </p:cNvPr>
          <p:cNvPicPr>
            <a:picLocks noChangeAspect="1"/>
          </p:cNvPicPr>
          <p:nvPr/>
        </p:nvPicPr>
        <p:blipFill rotWithShape="1">
          <a:blip r:embed="rId3"/>
          <a:srcRect l="1875" t="38883" r="60000" b="19986"/>
          <a:stretch/>
        </p:blipFill>
        <p:spPr>
          <a:xfrm>
            <a:off x="1630533" y="1952625"/>
            <a:ext cx="6799563" cy="41243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8BE0CA-91AD-6450-A22C-289F61DDA547}"/>
              </a:ext>
            </a:extLst>
          </p:cNvPr>
          <p:cNvSpPr txBox="1"/>
          <p:nvPr/>
        </p:nvSpPr>
        <p:spPr>
          <a:xfrm>
            <a:off x="1143000" y="762000"/>
            <a:ext cx="6100916" cy="646331"/>
          </a:xfrm>
          <a:prstGeom prst="rect">
            <a:avLst/>
          </a:prstGeom>
          <a:noFill/>
        </p:spPr>
        <p:txBody>
          <a:bodyPr wrap="square">
            <a:spAutoFit/>
          </a:bodyPr>
          <a:lstStyle/>
          <a:p>
            <a:r>
              <a:rPr lang="en-IN" sz="3600" b="1" i="0" u="none" strike="noStrike" baseline="0" dirty="0">
                <a:latin typeface="TrebuchetMS-Bold"/>
              </a:rPr>
              <a:t>2. BAR DIAGRAM</a:t>
            </a:r>
            <a:endParaRPr lang="en-IN" sz="3600" dirty="0"/>
          </a:p>
        </p:txBody>
      </p:sp>
      <p:pic>
        <p:nvPicPr>
          <p:cNvPr id="4" name="Picture 3">
            <a:extLst>
              <a:ext uri="{FF2B5EF4-FFF2-40B4-BE49-F238E27FC236}">
                <a16:creationId xmlns:a16="http://schemas.microsoft.com/office/drawing/2014/main" id="{E63BA9C9-CC38-77BB-364B-7FB0CCAC8204}"/>
              </a:ext>
            </a:extLst>
          </p:cNvPr>
          <p:cNvPicPr>
            <a:picLocks noChangeAspect="1"/>
          </p:cNvPicPr>
          <p:nvPr/>
        </p:nvPicPr>
        <p:blipFill rotWithShape="1">
          <a:blip r:embed="rId3"/>
          <a:srcRect l="49134" t="42903" r="25625" b="22208"/>
          <a:stretch/>
        </p:blipFill>
        <p:spPr>
          <a:xfrm>
            <a:off x="1752600" y="1600200"/>
            <a:ext cx="6275294" cy="4876800"/>
          </a:xfrm>
          <a:prstGeom prst="rect">
            <a:avLst/>
          </a:prstGeom>
        </p:spPr>
      </p:pic>
    </p:spTree>
    <p:extLst>
      <p:ext uri="{BB962C8B-B14F-4D97-AF65-F5344CB8AC3E}">
        <p14:creationId xmlns:p14="http://schemas.microsoft.com/office/powerpoint/2010/main" val="2836717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5949E9E-2DFA-70AC-456A-6A83A02C94D4}"/>
              </a:ext>
            </a:extLst>
          </p:cNvPr>
          <p:cNvSpPr txBox="1"/>
          <p:nvPr/>
        </p:nvSpPr>
        <p:spPr>
          <a:xfrm>
            <a:off x="755332" y="1447800"/>
            <a:ext cx="7010400" cy="3046988"/>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Datasets play a vital role in every facet of our lives. In this modern day, all devices are made to collect data and create datasets for advertisers/businesses to personalize their advertisements to consumers.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Based On Departments, Employee</a:t>
            </a:r>
          </a:p>
          <a:p>
            <a:r>
              <a:rPr lang="en-US" sz="4400" b="1" dirty="0">
                <a:solidFill>
                  <a:srgbClr val="0F0F0F"/>
                </a:solidFill>
                <a:latin typeface="Times New Roman" panose="02020603050405020304" pitchFamily="18" charset="0"/>
                <a:cs typeface="Times New Roman" panose="02020603050405020304" pitchFamily="18" charset="0"/>
              </a:rPr>
              <a:t>Type And FTE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90574"/>
          </a:xfrm>
          <a:prstGeom prst="rect">
            <a:avLst/>
          </a:prstGeom>
        </p:spPr>
        <p:txBody>
          <a:bodyPr vert="horz" wrap="square" lIns="0" tIns="13335" rIns="0" bIns="0" rtlCol="0">
            <a:spAutoFit/>
          </a:bodyPr>
          <a:lstStyle/>
          <a:p>
            <a:pPr marL="12700">
              <a:lnSpc>
                <a:spcPct val="100000"/>
              </a:lnSpc>
              <a:spcBef>
                <a:spcPts val="105"/>
              </a:spcBef>
            </a:pPr>
            <a:r>
              <a:rPr sz="4400" spc="25" dirty="0"/>
              <a:t>A</a:t>
            </a:r>
            <a:r>
              <a:rPr sz="4400" spc="-5" dirty="0"/>
              <a:t>G</a:t>
            </a:r>
            <a:r>
              <a:rPr sz="4400" spc="-35" dirty="0"/>
              <a:t>E</a:t>
            </a:r>
            <a:r>
              <a:rPr sz="4400" spc="15" dirty="0"/>
              <a:t>N</a:t>
            </a:r>
            <a:r>
              <a:rPr sz="44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t>P</a:t>
            </a:r>
            <a:r>
              <a:rPr sz="4000" spc="15" dirty="0"/>
              <a:t>ROB</a:t>
            </a:r>
            <a:r>
              <a:rPr sz="4000" spc="55" dirty="0"/>
              <a:t>L</a:t>
            </a:r>
            <a:r>
              <a:rPr sz="4000" spc="-20" dirty="0"/>
              <a:t>E</a:t>
            </a:r>
            <a:r>
              <a:rPr sz="4000" spc="20" dirty="0"/>
              <a:t>M</a:t>
            </a:r>
            <a:r>
              <a:rPr lang="en-IN" sz="4000" spc="20" dirty="0"/>
              <a:t> </a:t>
            </a:r>
            <a:r>
              <a:rPr sz="4000" spc="10" dirty="0"/>
              <a:t>S</a:t>
            </a:r>
            <a:r>
              <a:rPr sz="4000" spc="-370" dirty="0"/>
              <a:t>T</a:t>
            </a:r>
            <a:r>
              <a:rPr sz="4000" spc="-375" dirty="0"/>
              <a:t>A</a:t>
            </a:r>
            <a:r>
              <a:rPr sz="4000" spc="15" dirty="0"/>
              <a:t>T</a:t>
            </a:r>
            <a:r>
              <a:rPr sz="4000" spc="-10" dirty="0"/>
              <a:t>E</a:t>
            </a:r>
            <a:r>
              <a:rPr sz="4000" spc="-20" dirty="0"/>
              <a:t>ME</a:t>
            </a:r>
            <a:r>
              <a:rPr sz="4000" spc="10" dirty="0"/>
              <a:t>NT</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70DF54A-22FB-4CF1-11B7-0388E0F9FDC0}"/>
              </a:ext>
            </a:extLst>
          </p:cNvPr>
          <p:cNvSpPr txBox="1"/>
          <p:nvPr/>
        </p:nvSpPr>
        <p:spPr>
          <a:xfrm>
            <a:off x="834072" y="1253235"/>
            <a:ext cx="7157403" cy="2677656"/>
          </a:xfrm>
          <a:prstGeom prst="rect">
            <a:avLst/>
          </a:prstGeom>
          <a:noFill/>
        </p:spPr>
        <p:txBody>
          <a:bodyPr wrap="square">
            <a:spAutoFit/>
          </a:bodyPr>
          <a:lstStyle/>
          <a:p>
            <a:r>
              <a:rPr lang="en-US" sz="2800" i="0" dirty="0">
                <a:solidFill>
                  <a:srgbClr val="1F1F1F"/>
                </a:solidFill>
                <a:effectLst/>
                <a:highlight>
                  <a:srgbClr val="FFFFFF"/>
                </a:highlight>
                <a:latin typeface="Times New Roman" panose="02020603050405020304" pitchFamily="18" charset="0"/>
                <a:cs typeface="Times New Roman" panose="02020603050405020304" pitchFamily="18" charset="0"/>
              </a:rPr>
              <a:t>FTE is used </a:t>
            </a:r>
            <a:r>
              <a:rPr lang="en-US" sz="2800" i="0" dirty="0">
                <a:solidFill>
                  <a:srgbClr val="040C28"/>
                </a:solidFill>
                <a:effectLst/>
                <a:latin typeface="Times New Roman" panose="02020603050405020304" pitchFamily="18" charset="0"/>
                <a:cs typeface="Times New Roman" panose="02020603050405020304" pitchFamily="18" charset="0"/>
              </a:rPr>
              <a:t>to allocate employees to departments, depending on each department's workload</a:t>
            </a:r>
            <a:r>
              <a:rPr lang="en-US" sz="2800" i="0" dirty="0">
                <a:solidFill>
                  <a:srgbClr val="1F1F1F"/>
                </a:solidFill>
                <a:effectLst/>
                <a:highlight>
                  <a:srgbClr val="FFFFFF"/>
                </a:highlight>
                <a:latin typeface="Times New Roman" panose="02020603050405020304" pitchFamily="18" charset="0"/>
                <a:cs typeface="Times New Roman" panose="02020603050405020304" pitchFamily="18" charset="0"/>
              </a:rPr>
              <a:t>. Management and HR can evaluate projects, job descriptions or really any employment need and assess the number of FTE needed to get the job done</a:t>
            </a:r>
            <a:r>
              <a:rPr lang="en-US" sz="2800" b="0" i="0" dirty="0">
                <a:solidFill>
                  <a:srgbClr val="1F1F1F"/>
                </a:solidFill>
                <a:effectLst/>
                <a:highlight>
                  <a:srgbClr val="FFFFFF"/>
                </a:highlight>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7613AD9-941D-7EF7-E67A-1457F00C6704}"/>
              </a:ext>
            </a:extLst>
          </p:cNvPr>
          <p:cNvSpPr txBox="1"/>
          <p:nvPr/>
        </p:nvSpPr>
        <p:spPr>
          <a:xfrm>
            <a:off x="683137" y="1507807"/>
            <a:ext cx="7248525" cy="2677656"/>
          </a:xfrm>
          <a:prstGeom prst="rect">
            <a:avLst/>
          </a:prstGeom>
          <a:noFill/>
        </p:spPr>
        <p:txBody>
          <a:bodyPr wrap="square">
            <a:spAutoFit/>
          </a:bodyPr>
          <a:lstStyle/>
          <a:p>
            <a:pPr algn="l"/>
            <a:r>
              <a:rPr lang="en-IN" sz="2800" i="0" u="none" strike="noStrike" baseline="0" dirty="0">
                <a:solidFill>
                  <a:srgbClr val="0D0D0D"/>
                </a:solidFill>
                <a:latin typeface="TimesNewRomanPS-BoldMT"/>
              </a:rPr>
              <a:t>Employee analysis involves</a:t>
            </a:r>
          </a:p>
          <a:p>
            <a:pPr algn="l"/>
            <a:r>
              <a:rPr lang="en-US" sz="2800" i="0" u="none" strike="noStrike" baseline="0" dirty="0">
                <a:solidFill>
                  <a:srgbClr val="0D0D0D"/>
                </a:solidFill>
                <a:latin typeface="TimesNewRomanPS-BoldMT"/>
              </a:rPr>
              <a:t>examining various aspects of the</a:t>
            </a:r>
          </a:p>
          <a:p>
            <a:pPr algn="l"/>
            <a:r>
              <a:rPr lang="en-US" sz="2800" i="0" u="none" strike="noStrike" baseline="0" dirty="0">
                <a:solidFill>
                  <a:srgbClr val="0D0D0D"/>
                </a:solidFill>
                <a:latin typeface="TimesNewRomanPS-BoldMT"/>
              </a:rPr>
              <a:t>workforce to gain insights that</a:t>
            </a:r>
          </a:p>
          <a:p>
            <a:pPr algn="l"/>
            <a:r>
              <a:rPr lang="en-US" sz="2800" i="0" u="none" strike="noStrike" baseline="0" dirty="0">
                <a:solidFill>
                  <a:srgbClr val="0D0D0D"/>
                </a:solidFill>
                <a:latin typeface="TimesNewRomanPS-BoldMT"/>
              </a:rPr>
              <a:t>can help in decision - making,</a:t>
            </a:r>
          </a:p>
          <a:p>
            <a:pPr algn="l"/>
            <a:r>
              <a:rPr lang="en-IN" sz="2800" i="0" u="none" strike="noStrike" baseline="0" dirty="0">
                <a:solidFill>
                  <a:srgbClr val="0D0D0D"/>
                </a:solidFill>
                <a:latin typeface="TimesNewRomanPS-BoldMT"/>
              </a:rPr>
              <a:t>improving efficiency, and</a:t>
            </a:r>
          </a:p>
          <a:p>
            <a:pPr algn="l"/>
            <a:r>
              <a:rPr lang="en-IN" sz="2800" i="0" u="none" strike="noStrike" baseline="0" dirty="0">
                <a:solidFill>
                  <a:srgbClr val="0D0D0D"/>
                </a:solidFill>
                <a:latin typeface="TimesNewRomanPS-BoldMT"/>
              </a:rPr>
              <a:t>enhancing employee satisfaction</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5C2C980-7C7D-3B9F-BC4C-FA3E4CF1F37C}"/>
              </a:ext>
            </a:extLst>
          </p:cNvPr>
          <p:cNvSpPr txBox="1"/>
          <p:nvPr/>
        </p:nvSpPr>
        <p:spPr>
          <a:xfrm>
            <a:off x="595159" y="1600200"/>
            <a:ext cx="6100916" cy="3108543"/>
          </a:xfrm>
          <a:prstGeom prst="rect">
            <a:avLst/>
          </a:prstGeom>
          <a:noFill/>
        </p:spPr>
        <p:txBody>
          <a:bodyPr wrap="square">
            <a:spAutoFit/>
          </a:bodyPr>
          <a:lstStyle/>
          <a:p>
            <a:pPr algn="l"/>
            <a:r>
              <a:rPr lang="en-IN" sz="2800" i="0" u="none" strike="noStrike" baseline="0" dirty="0">
                <a:latin typeface="ArialMT"/>
              </a:rPr>
              <a:t>● </a:t>
            </a:r>
            <a:r>
              <a:rPr lang="en-IN" sz="2800" i="0" u="none" strike="noStrike" baseline="0" dirty="0">
                <a:latin typeface="TrebuchetMS-Bold"/>
              </a:rPr>
              <a:t>HUMAN RESOURCE DEPARTMENTS</a:t>
            </a:r>
          </a:p>
          <a:p>
            <a:pPr algn="l"/>
            <a:r>
              <a:rPr lang="en-IN" sz="2800" i="0" u="none" strike="noStrike" baseline="0" dirty="0">
                <a:latin typeface="ArialMT"/>
              </a:rPr>
              <a:t>● </a:t>
            </a:r>
            <a:r>
              <a:rPr lang="en-IN" sz="2800" i="0" u="none" strike="noStrike" baseline="0" dirty="0">
                <a:latin typeface="TrebuchetMS-Bold"/>
              </a:rPr>
              <a:t>MANAGEMENT AND LEADERSHIP</a:t>
            </a:r>
          </a:p>
          <a:p>
            <a:pPr algn="l"/>
            <a:r>
              <a:rPr lang="en-IN" sz="2800" i="0" u="none" strike="noStrike" baseline="0" dirty="0">
                <a:latin typeface="ArialMT"/>
              </a:rPr>
              <a:t>● </a:t>
            </a:r>
            <a:r>
              <a:rPr lang="en-IN" sz="2800" i="0" u="none" strike="noStrike" baseline="0" dirty="0">
                <a:latin typeface="TrebuchetMS-Bold"/>
              </a:rPr>
              <a:t>TEAM LEADERS AND SUPERVISORS</a:t>
            </a:r>
          </a:p>
          <a:p>
            <a:pPr algn="l"/>
            <a:r>
              <a:rPr lang="en-IN" sz="2800" i="0" u="none" strike="noStrike" baseline="0" dirty="0">
                <a:latin typeface="ArialMT"/>
              </a:rPr>
              <a:t>● </a:t>
            </a:r>
            <a:r>
              <a:rPr lang="en-IN" sz="2800" i="0" u="none" strike="noStrike" baseline="0" dirty="0">
                <a:latin typeface="TrebuchetMS-Bold"/>
              </a:rPr>
              <a:t>EMPLOYEES</a:t>
            </a:r>
          </a:p>
          <a:p>
            <a:pPr algn="l"/>
            <a:r>
              <a:rPr lang="en-IN" sz="2800" i="0" u="none" strike="noStrike" baseline="0" dirty="0">
                <a:latin typeface="ArialMT"/>
              </a:rPr>
              <a:t>● </a:t>
            </a:r>
            <a:r>
              <a:rPr lang="en-IN" sz="2800" i="0" u="none" strike="noStrike" baseline="0" dirty="0">
                <a:latin typeface="TrebuchetMS-Bold"/>
              </a:rPr>
              <a:t>EXECUTIVE LEADERSHIP</a:t>
            </a:r>
          </a:p>
          <a:p>
            <a:pPr algn="l"/>
            <a:r>
              <a:rPr lang="en-IN" sz="2800" i="0" u="none" strike="noStrike" baseline="0" dirty="0">
                <a:latin typeface="ArialMT"/>
              </a:rPr>
              <a:t>● </a:t>
            </a:r>
            <a:r>
              <a:rPr lang="en-IN" sz="2800" i="0" u="none" strike="noStrike" baseline="0" dirty="0">
                <a:latin typeface="TrebuchetMS-Bold"/>
              </a:rPr>
              <a:t>BUSINESS ANALYSTS</a:t>
            </a:r>
          </a:p>
          <a:p>
            <a:pPr algn="l"/>
            <a:r>
              <a:rPr lang="en-IN" sz="2800" i="0" u="none" strike="noStrike" baseline="0" dirty="0">
                <a:latin typeface="ArialMT"/>
              </a:rPr>
              <a:t>● </a:t>
            </a:r>
            <a:r>
              <a:rPr lang="en-IN" sz="2800" i="0" u="none" strike="noStrike" baseline="0" dirty="0">
                <a:latin typeface="TrebuchetMS-Bold"/>
              </a:rPr>
              <a:t>RECRUITERS</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57A539A-4EFC-DAED-8D30-97B1EE80A191}"/>
              </a:ext>
            </a:extLst>
          </p:cNvPr>
          <p:cNvSpPr txBox="1"/>
          <p:nvPr/>
        </p:nvSpPr>
        <p:spPr>
          <a:xfrm>
            <a:off x="3045542" y="1695450"/>
            <a:ext cx="6100916" cy="2677656"/>
          </a:xfrm>
          <a:prstGeom prst="rect">
            <a:avLst/>
          </a:prstGeom>
          <a:noFill/>
        </p:spPr>
        <p:txBody>
          <a:bodyPr wrap="square">
            <a:spAutoFit/>
          </a:bodyPr>
          <a:lstStyle/>
          <a:p>
            <a:pPr algn="l"/>
            <a:r>
              <a:rPr lang="en-IN" sz="2800" b="0" i="0" u="none" strike="noStrike" baseline="0" dirty="0">
                <a:latin typeface="Times New Roman" panose="02020603050405020304" pitchFamily="18" charset="0"/>
                <a:cs typeface="Times New Roman" panose="02020603050405020304" pitchFamily="18" charset="0"/>
              </a:rPr>
              <a:t>FILTERING- REMOVE VALUES</a:t>
            </a:r>
          </a:p>
          <a:p>
            <a:pPr algn="l"/>
            <a:endParaRPr lang="en-IN" sz="2800" b="0" i="0" u="none" strike="noStrike" baseline="0" dirty="0">
              <a:latin typeface="Times New Roman" panose="02020603050405020304" pitchFamily="18" charset="0"/>
              <a:cs typeface="Times New Roman" panose="02020603050405020304" pitchFamily="18" charset="0"/>
            </a:endParaRPr>
          </a:p>
          <a:p>
            <a:pPr algn="l"/>
            <a:r>
              <a:rPr lang="en-IN" sz="2800" b="0" i="0" u="none" strike="noStrike" baseline="0" dirty="0">
                <a:latin typeface="Times New Roman" panose="02020603050405020304" pitchFamily="18" charset="0"/>
                <a:cs typeface="Times New Roman" panose="02020603050405020304" pitchFamily="18" charset="0"/>
              </a:rPr>
              <a:t>PIVOT TABLE - SUMMARY OF</a:t>
            </a:r>
          </a:p>
          <a:p>
            <a:pPr algn="l"/>
            <a:r>
              <a:rPr lang="en-IN" sz="2800" b="0" i="0" u="none" strike="noStrike" baseline="0" dirty="0">
                <a:latin typeface="Times New Roman" panose="02020603050405020304" pitchFamily="18" charset="0"/>
                <a:cs typeface="Times New Roman" panose="02020603050405020304" pitchFamily="18" charset="0"/>
              </a:rPr>
              <a:t>EMPLOYEE PERFORMANCE</a:t>
            </a:r>
          </a:p>
          <a:p>
            <a:pPr algn="l"/>
            <a:endParaRPr lang="en-IN" sz="2800" b="0" i="0" u="none" strike="noStrike" baseline="0" dirty="0">
              <a:latin typeface="Times New Roman" panose="02020603050405020304" pitchFamily="18" charset="0"/>
              <a:cs typeface="Times New Roman" panose="02020603050405020304" pitchFamily="18" charset="0"/>
            </a:endParaRPr>
          </a:p>
          <a:p>
            <a:pPr algn="l"/>
            <a:r>
              <a:rPr lang="en-IN" sz="2800" b="0" i="0" u="none" strike="noStrike" baseline="0">
                <a:latin typeface="Times New Roman" panose="02020603050405020304" pitchFamily="18" charset="0"/>
                <a:cs typeface="Times New Roman" panose="02020603050405020304" pitchFamily="18" charset="0"/>
              </a:rPr>
              <a:t>BAR </a:t>
            </a:r>
            <a:r>
              <a:rPr lang="en-IN" sz="2800" b="0" i="0" u="none" strike="noStrike" baseline="0" dirty="0">
                <a:latin typeface="Times New Roman" panose="02020603050405020304" pitchFamily="18" charset="0"/>
                <a:cs typeface="Times New Roman" panose="02020603050405020304" pitchFamily="18" charset="0"/>
              </a:rPr>
              <a:t>DIAGRAM - FINAL REPORT</a:t>
            </a:r>
            <a:endParaRPr lang="en-IN" sz="2800" dirty="0">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410B50DC-6779-67D5-3B67-1B298431030F}"/>
              </a:ext>
            </a:extLst>
          </p:cNvPr>
          <p:cNvSpPr txBox="1"/>
          <p:nvPr/>
        </p:nvSpPr>
        <p:spPr>
          <a:xfrm>
            <a:off x="1219200" y="1447800"/>
            <a:ext cx="6172200" cy="5016758"/>
          </a:xfrm>
          <a:prstGeom prst="rect">
            <a:avLst/>
          </a:prstGeom>
          <a:noFill/>
        </p:spPr>
        <p:txBody>
          <a:bodyPr wrap="square">
            <a:spAutoFit/>
          </a:bodyPr>
          <a:lstStyle/>
          <a:p>
            <a:pPr algn="l"/>
            <a:r>
              <a:rPr lang="en-IN" sz="2000" b="1" i="0" u="none" strike="noStrike" baseline="0" dirty="0">
                <a:latin typeface="Arial-BoldMT"/>
              </a:rPr>
              <a:t>● </a:t>
            </a:r>
            <a:r>
              <a:rPr lang="en-IN" sz="2000" b="1" i="0" u="none" strike="noStrike" baseline="0" dirty="0">
                <a:latin typeface="TimesNewRomanPS-BoldMT"/>
              </a:rPr>
              <a:t>EMPLOYEE DATA SET- NAN MUDHALVAN PORTAL</a:t>
            </a:r>
          </a:p>
          <a:p>
            <a:pPr algn="l"/>
            <a:r>
              <a:rPr lang="en-IN" sz="2000" b="1" i="0" u="none" strike="noStrike" baseline="0" dirty="0">
                <a:latin typeface="Arial-BoldMT"/>
              </a:rPr>
              <a:t>● </a:t>
            </a:r>
            <a:r>
              <a:rPr lang="en-IN" sz="2000" b="1" i="0" u="none" strike="noStrike" baseline="0" dirty="0">
                <a:latin typeface="TimesNewRomanPS-BoldMT"/>
              </a:rPr>
              <a:t>9 FEATURES IN EXCEL:</a:t>
            </a:r>
          </a:p>
          <a:p>
            <a:pPr algn="l"/>
            <a:r>
              <a:rPr lang="en-IN" sz="2000" b="1" i="0" u="none" strike="noStrike" baseline="0" dirty="0">
                <a:latin typeface="TimesNewRomanPS-BoldMT"/>
              </a:rPr>
              <a:t>EMPLOYEE ID- </a:t>
            </a:r>
            <a:r>
              <a:rPr lang="en-IN" sz="2000" b="0" i="0" u="none" strike="noStrike" baseline="0" dirty="0">
                <a:latin typeface="TimesNewRomanPSMT"/>
              </a:rPr>
              <a:t>ALPHANUMERIC(TEXT)</a:t>
            </a:r>
          </a:p>
          <a:p>
            <a:pPr algn="l"/>
            <a:r>
              <a:rPr lang="en-IN" sz="2000" b="1" i="0" u="none" strike="noStrike" baseline="0" dirty="0">
                <a:latin typeface="TimesNewRomanPS-BoldMT"/>
              </a:rPr>
              <a:t>NAME- </a:t>
            </a:r>
            <a:r>
              <a:rPr lang="en-IN" sz="2000" b="0" i="0" u="none" strike="noStrike" baseline="0" dirty="0">
                <a:latin typeface="TimesNewRomanPSMT"/>
              </a:rPr>
              <a:t>ALPHABETICAL(TEXT)</a:t>
            </a:r>
          </a:p>
          <a:p>
            <a:pPr algn="l"/>
            <a:r>
              <a:rPr lang="en-IN" sz="2000" b="1" i="0" u="none" strike="noStrike" baseline="0" dirty="0">
                <a:latin typeface="TimesNewRomanPS-BoldMT"/>
              </a:rPr>
              <a:t>GENDER- </a:t>
            </a:r>
            <a:r>
              <a:rPr lang="en-IN" sz="2000" b="0" i="0" u="none" strike="noStrike" baseline="0" dirty="0">
                <a:latin typeface="TimesNewRomanPSMT"/>
              </a:rPr>
              <a:t>ALPHABETICAL(TEXT)</a:t>
            </a:r>
          </a:p>
          <a:p>
            <a:pPr algn="l"/>
            <a:r>
              <a:rPr lang="en-IN" sz="2000" b="1" i="0" u="none" strike="noStrike" baseline="0" dirty="0">
                <a:latin typeface="TimesNewRomanPS-BoldMT"/>
              </a:rPr>
              <a:t>DEPARTMENT - </a:t>
            </a:r>
            <a:r>
              <a:rPr lang="en-IN" sz="2000" b="0" i="0" u="none" strike="noStrike" baseline="0" dirty="0">
                <a:latin typeface="TimesNewRomanPSMT"/>
              </a:rPr>
              <a:t>ALPHABETICAL(TEXT)</a:t>
            </a:r>
          </a:p>
          <a:p>
            <a:pPr algn="l"/>
            <a:r>
              <a:rPr lang="en-IN" sz="2000" b="1" i="0" u="none" strike="noStrike" baseline="0" dirty="0">
                <a:latin typeface="TimesNewRomanPS-BoldMT"/>
              </a:rPr>
              <a:t>SALARY - </a:t>
            </a:r>
            <a:r>
              <a:rPr lang="en-IN" sz="2000" b="0" i="0" u="none" strike="noStrike" baseline="0" dirty="0">
                <a:latin typeface="TimesNewRomanPSMT"/>
              </a:rPr>
              <a:t>NUMERICAL</a:t>
            </a:r>
          </a:p>
          <a:p>
            <a:pPr algn="l"/>
            <a:r>
              <a:rPr lang="en-IN" sz="2000" b="1" i="0" u="none" strike="noStrike" baseline="0" dirty="0">
                <a:latin typeface="TimesNewRomanPS-BoldMT"/>
              </a:rPr>
              <a:t>START DATE - </a:t>
            </a:r>
            <a:r>
              <a:rPr lang="en-IN" sz="2000" b="0" i="0" u="none" strike="noStrike" baseline="0" dirty="0">
                <a:latin typeface="TimesNewRomanPSMT"/>
              </a:rPr>
              <a:t>ALPHANUMERIC(TEXT)</a:t>
            </a:r>
          </a:p>
          <a:p>
            <a:pPr algn="l"/>
            <a:r>
              <a:rPr lang="en-IN" sz="2000" b="1" i="0" u="none" strike="noStrike" baseline="0" dirty="0">
                <a:latin typeface="TimesNewRomanPS-BoldMT"/>
              </a:rPr>
              <a:t>FTE- </a:t>
            </a:r>
            <a:r>
              <a:rPr lang="en-IN" sz="2000" b="0" i="0" u="none" strike="noStrike" baseline="0" dirty="0">
                <a:latin typeface="TimesNewRomanPSMT"/>
              </a:rPr>
              <a:t>NUMERICAL</a:t>
            </a:r>
          </a:p>
          <a:p>
            <a:pPr algn="l"/>
            <a:r>
              <a:rPr lang="en-IN" sz="2000" b="1" i="0" u="none" strike="noStrike" baseline="0" dirty="0">
                <a:latin typeface="TimesNewRomanPS-BoldMT"/>
              </a:rPr>
              <a:t>EMPLOYEE TYPE- </a:t>
            </a:r>
            <a:r>
              <a:rPr lang="en-IN" sz="2000" b="0" i="0" u="none" strike="noStrike" baseline="0" dirty="0">
                <a:latin typeface="TimesNewRomanPSMT"/>
              </a:rPr>
              <a:t>ALPHABETICAL(TEXT)</a:t>
            </a:r>
          </a:p>
          <a:p>
            <a:pPr algn="l"/>
            <a:r>
              <a:rPr lang="en-IN" sz="2000" b="1" i="0" u="none" strike="noStrike" baseline="0" dirty="0">
                <a:latin typeface="TimesNewRomanPS-BoldMT"/>
              </a:rPr>
              <a:t>EMPLOYEE LOCATION- </a:t>
            </a:r>
            <a:r>
              <a:rPr lang="en-IN" sz="2000" b="0" i="0" u="none" strike="noStrike" baseline="0" dirty="0">
                <a:latin typeface="TimesNewRomanPSMT"/>
              </a:rPr>
              <a:t>ALPHABETICAL(TEXT)</a:t>
            </a:r>
          </a:p>
          <a:p>
            <a:pPr algn="l"/>
            <a:r>
              <a:rPr lang="en-IN" sz="2000" b="1" i="0" u="none" strike="noStrike" baseline="0" dirty="0">
                <a:latin typeface="Arial-BoldMT"/>
              </a:rPr>
              <a:t>● </a:t>
            </a:r>
            <a:r>
              <a:rPr lang="en-IN" sz="2000" b="1" i="0" u="none" strike="noStrike" baseline="0" dirty="0">
                <a:latin typeface="TimesNewRomanPS-BoldMT"/>
              </a:rPr>
              <a:t>3 FEATURES USED:</a:t>
            </a:r>
          </a:p>
          <a:p>
            <a:pPr algn="l"/>
            <a:r>
              <a:rPr lang="en-IN" sz="2000" b="1" i="0" u="none" strike="noStrike" baseline="0" dirty="0">
                <a:latin typeface="TimesNewRomanPS-BoldMT"/>
              </a:rPr>
              <a:t>DEPARTMENT - </a:t>
            </a:r>
            <a:r>
              <a:rPr lang="en-IN" sz="2000" b="0" i="0" u="none" strike="noStrike" baseline="0" dirty="0">
                <a:latin typeface="TimesNewRomanPSMT"/>
              </a:rPr>
              <a:t>ALPHABETICAL(TEXT)</a:t>
            </a:r>
          </a:p>
          <a:p>
            <a:pPr algn="l"/>
            <a:r>
              <a:rPr lang="en-IN" sz="2000" b="1" i="0" u="none" strike="noStrike" baseline="0" dirty="0">
                <a:latin typeface="TimesNewRomanPS-BoldMT"/>
              </a:rPr>
              <a:t>FTE- </a:t>
            </a:r>
            <a:r>
              <a:rPr lang="en-IN" sz="2000" b="0" i="0" u="none" strike="noStrike" baseline="0" dirty="0">
                <a:latin typeface="TimesNewRomanPSMT"/>
              </a:rPr>
              <a:t>NUMERICAL</a:t>
            </a:r>
          </a:p>
          <a:p>
            <a:pPr algn="l"/>
            <a:r>
              <a:rPr lang="en-IN" sz="2000" b="1" i="0" u="none" strike="noStrike" baseline="0" dirty="0">
                <a:latin typeface="TimesNewRomanPS-BoldMT"/>
              </a:rPr>
              <a:t>EMPLOYEE TYPE- </a:t>
            </a:r>
            <a:r>
              <a:rPr lang="en-IN" sz="2000" b="0" i="0" u="none" strike="noStrike" baseline="0" dirty="0">
                <a:latin typeface="TimesNewRomanPSMT"/>
              </a:rPr>
              <a:t>ALPHABETICAL(TEXT)</a:t>
            </a: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3ABAA83-A216-F527-BBA5-150A0AE6663E}"/>
              </a:ext>
            </a:extLst>
          </p:cNvPr>
          <p:cNvSpPr txBox="1"/>
          <p:nvPr/>
        </p:nvSpPr>
        <p:spPr>
          <a:xfrm>
            <a:off x="2526030" y="1524000"/>
            <a:ext cx="6694170" cy="3539430"/>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Data analytics allow smaller companies to make decisions that help them compete with larger enterprises for market share. With the right insights, businesses can become more innovative and find ways to offer better prices and customer service</a:t>
            </a:r>
            <a:r>
              <a:rPr lang="en-IN"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483</TotalTime>
  <Words>496</Words>
  <Application>Microsoft Office PowerPoint</Application>
  <PresentationFormat>Widescreen</PresentationFormat>
  <Paragraphs>104</Paragraphs>
  <Slides>14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Arial-BoldMT</vt:lpstr>
      <vt:lpstr>ArialMT</vt:lpstr>
      <vt:lpstr>Calibri</vt:lpstr>
      <vt:lpstr>Roboto</vt:lpstr>
      <vt:lpstr>Times New Roman</vt:lpstr>
      <vt:lpstr>TimesNewRomanPS-BoldMT</vt:lpstr>
      <vt:lpstr>TimesNewRomanPSMT</vt:lpstr>
      <vt:lpstr>Trebuchet MS</vt:lpstr>
      <vt:lpstr>TrebuchetMS-Bold</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 RESULT 1.TABLE</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Rajesh Kumar</cp:lastModifiedBy>
  <cp:revision>18</cp:revision>
  <dcterms:created xsi:type="dcterms:W3CDTF">2024-03-29T15:07:22Z</dcterms:created>
  <dcterms:modified xsi:type="dcterms:W3CDTF">2024-08-31T18:59:08Z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