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55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PREETHIKA.V.V</a:t>
            </a:r>
            <a:endParaRPr lang="en-US" sz="2400" dirty="0"/>
          </a:p>
          <a:p>
            <a:r>
              <a:rPr lang="en-US" sz="2400" dirty="0"/>
              <a:t>REGISTER </a:t>
            </a:r>
            <a:r>
              <a:rPr lang="en-US" sz="2400" dirty="0" smtClean="0"/>
              <a:t>NO: 422200901</a:t>
            </a:r>
            <a:endParaRPr lang="en-US" sz="2400" dirty="0"/>
          </a:p>
          <a:p>
            <a:r>
              <a:rPr lang="en-US" sz="2400" dirty="0"/>
              <a:t>DEPARTMENT</a:t>
            </a:r>
            <a:r>
              <a:rPr lang="en-US" sz="2400" dirty="0" smtClean="0"/>
              <a:t>: III B.COM 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766686" y="1676400"/>
            <a:ext cx="5589430" cy="4370427"/>
          </a:xfrm>
          <a:prstGeom prst="rect">
            <a:avLst/>
          </a:prstGeom>
        </p:spPr>
        <p:txBody>
          <a:bodyPr wrap="square">
            <a:spAutoFit/>
          </a:bodyPr>
          <a:lstStyle/>
          <a:p>
            <a:r>
              <a:rPr lang="en-IN" sz="2000" b="1" dirty="0"/>
              <a:t>1. Define the Data Model</a:t>
            </a:r>
          </a:p>
          <a:p>
            <a:endParaRPr lang="en-IN" sz="2000" b="1" dirty="0"/>
          </a:p>
          <a:p>
            <a:r>
              <a:rPr lang="en-IN" dirty="0" smtClean="0"/>
              <a:t>    a</a:t>
            </a:r>
            <a:r>
              <a:rPr lang="en-IN" dirty="0"/>
              <a:t>. Data </a:t>
            </a:r>
            <a:r>
              <a:rPr lang="en-IN" dirty="0" smtClean="0"/>
              <a:t>Structure</a:t>
            </a:r>
            <a:endParaRPr lang="en-IN" dirty="0"/>
          </a:p>
          <a:p>
            <a:r>
              <a:rPr lang="en-IN" dirty="0"/>
              <a:t> </a:t>
            </a:r>
            <a:r>
              <a:rPr lang="en-IN" dirty="0" smtClean="0"/>
              <a:t>   </a:t>
            </a:r>
            <a:r>
              <a:rPr lang="en-IN" dirty="0" smtClean="0"/>
              <a:t>b</a:t>
            </a:r>
            <a:r>
              <a:rPr lang="en-IN" dirty="0"/>
              <a:t>. Key </a:t>
            </a:r>
            <a:r>
              <a:rPr lang="en-IN" dirty="0" smtClean="0"/>
              <a:t>Metrics</a:t>
            </a:r>
          </a:p>
          <a:p>
            <a:endParaRPr lang="en-US" b="1" dirty="0"/>
          </a:p>
          <a:p>
            <a:r>
              <a:rPr lang="en-IN" sz="2000" b="1" dirty="0"/>
              <a:t>2. Prepare and Clean the Data</a:t>
            </a:r>
          </a:p>
          <a:p>
            <a:endParaRPr lang="en-IN" b="1" dirty="0"/>
          </a:p>
          <a:p>
            <a:r>
              <a:rPr lang="en-IN" dirty="0" smtClean="0"/>
              <a:t>     a</a:t>
            </a:r>
            <a:r>
              <a:rPr lang="en-IN" dirty="0"/>
              <a:t>. Data </a:t>
            </a:r>
            <a:r>
              <a:rPr lang="en-IN" dirty="0" smtClean="0"/>
              <a:t>Collection</a:t>
            </a:r>
          </a:p>
          <a:p>
            <a:r>
              <a:rPr lang="en-IN" dirty="0" smtClean="0"/>
              <a:t>     b</a:t>
            </a:r>
            <a:r>
              <a:rPr lang="en-IN" dirty="0"/>
              <a:t>. Data </a:t>
            </a:r>
            <a:r>
              <a:rPr lang="en-IN" dirty="0" smtClean="0"/>
              <a:t>Cleaning</a:t>
            </a:r>
          </a:p>
          <a:p>
            <a:r>
              <a:rPr lang="en-IN" dirty="0" smtClean="0"/>
              <a:t>     c</a:t>
            </a:r>
            <a:r>
              <a:rPr lang="en-IN" dirty="0"/>
              <a:t>. Data </a:t>
            </a:r>
            <a:r>
              <a:rPr lang="en-IN" dirty="0" smtClean="0"/>
              <a:t>Transformation</a:t>
            </a:r>
          </a:p>
          <a:p>
            <a:endParaRPr lang="en-IN" dirty="0" smtClean="0"/>
          </a:p>
          <a:p>
            <a:r>
              <a:rPr lang="en-IN" sz="2000" b="1" dirty="0" smtClean="0"/>
              <a:t>3</a:t>
            </a:r>
            <a:r>
              <a:rPr lang="en-IN" sz="2000" b="1" dirty="0"/>
              <a:t>. Create Visualizations</a:t>
            </a:r>
          </a:p>
          <a:p>
            <a:endParaRPr lang="en-IN" dirty="0"/>
          </a:p>
          <a:p>
            <a:r>
              <a:rPr lang="en-IN" dirty="0" smtClean="0"/>
              <a:t>      a</a:t>
            </a:r>
            <a:r>
              <a:rPr lang="en-IN" dirty="0"/>
              <a:t>. Line </a:t>
            </a:r>
            <a:r>
              <a:rPr lang="en-IN" dirty="0" smtClean="0"/>
              <a:t>Charts</a:t>
            </a:r>
          </a:p>
          <a:p>
            <a:r>
              <a:rPr lang="en-IN" dirty="0" smtClean="0"/>
              <a:t>      b</a:t>
            </a:r>
            <a:r>
              <a:rPr lang="en-IN" dirty="0"/>
              <a:t>. Bar Charts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399"/>
            <a:ext cx="8001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981200"/>
            <a:ext cx="7848600" cy="2585323"/>
          </a:xfrm>
          <a:prstGeom prst="rect">
            <a:avLst/>
          </a:prstGeom>
        </p:spPr>
        <p:txBody>
          <a:bodyPr wrap="square">
            <a:spAutoFit/>
          </a:bodyPr>
          <a:lstStyle/>
          <a:p>
            <a:r>
              <a:rPr lang="en-IN" dirty="0"/>
              <a:t>Visualizing employee attendance trends with Excel charts provides organizations with a powerful tool for managing and optimizing workforce performance. By leveraging Excel’s charting capabilities, organizations can transform raw attendance data into meaningful insights, leading to more informed and strategic decision-making</a:t>
            </a:r>
            <a:r>
              <a:rPr lang="en-IN" dirty="0" smtClean="0"/>
              <a:t>.</a:t>
            </a:r>
          </a:p>
          <a:p>
            <a:endParaRPr lang="en-IN" dirty="0" smtClean="0"/>
          </a:p>
          <a:p>
            <a:r>
              <a:rPr lang="en-IN" dirty="0"/>
              <a:t>This approach ultimately contributes to a more efficient, engaged, and productive workforce, driving organizational success and achieving better outcomes in workforce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938992"/>
          </a:xfrm>
          <a:prstGeom prst="rect">
            <a:avLst/>
          </a:prstGeom>
          <a:noFill/>
        </p:spPr>
        <p:txBody>
          <a:bodyPr wrap="square" rtlCol="0">
            <a:spAutoFit/>
          </a:bodyPr>
          <a:lstStyle/>
          <a:p>
            <a:r>
              <a:rPr lang="en-US" sz="40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 </a:t>
            </a:r>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sz="half" idx="2"/>
          </p:nvPr>
        </p:nvSpPr>
        <p:spPr>
          <a:xfrm>
            <a:off x="676275" y="2373630"/>
            <a:ext cx="5876926" cy="3817620"/>
          </a:xfrm>
        </p:spPr>
        <p:txBody>
          <a:bodyPr/>
          <a:lstStyle/>
          <a:p>
            <a:r>
              <a:rPr lang="en-IN" dirty="0" smtClean="0"/>
              <a:t>The </a:t>
            </a:r>
            <a:r>
              <a:rPr lang="en-IN" dirty="0"/>
              <a:t>raw attendance data in Excel lacks effective visual representation, leading to difficulties in quickly identifying and interpreting trends, patterns, and anomalies in employee attendance. This hampers our ability to make data-driven decisions regarding attendance management, scheduling, and overall workforce planning. Without clear and actionable visualizations, managers and HR personnel struggle to assess attendance issues and performance efficiently.</a:t>
            </a:r>
          </a:p>
        </p:txBody>
      </p:sp>
      <p:sp>
        <p:nvSpPr>
          <p:cNvPr id="11" name="Content Placeholder 10"/>
          <p:cNvSpPr>
            <a:spLocks noGrp="1"/>
          </p:cNvSpPr>
          <p:nvPr>
            <p:ph sz="half" idx="3"/>
          </p:nvPr>
        </p:nvSpPr>
        <p:spPr>
          <a:xfrm>
            <a:off x="304800" y="1228054"/>
            <a:ext cx="8153400" cy="615553"/>
          </a:xfrm>
        </p:spPr>
        <p:txBody>
          <a:bodyPr/>
          <a:lstStyle/>
          <a:p>
            <a:r>
              <a:rPr lang="en-IN" sz="2000" b="1" dirty="0"/>
              <a:t>Enhancing Employee Attendance Analysis Through Effective Visualization Using Excel Charts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1987103"/>
            <a:ext cx="7924800" cy="4401205"/>
          </a:xfrm>
          <a:prstGeom prst="rect">
            <a:avLst/>
          </a:prstGeom>
          <a:noFill/>
        </p:spPr>
        <p:txBody>
          <a:bodyPr wrap="square" rtlCol="0">
            <a:spAutoFit/>
          </a:bodyPr>
          <a:lstStyle/>
          <a:p>
            <a:pPr>
              <a:buFont typeface="Arial" panose="020B0604020202020204" pitchFamily="34" charset="0"/>
              <a:buChar char="•"/>
            </a:pPr>
            <a:r>
              <a:rPr lang="en-IN" sz="2000" dirty="0">
                <a:solidFill>
                  <a:srgbClr val="0D0D0D"/>
                </a:solidFill>
                <a:latin typeface="Times New Roman" panose="02020603050405020304" pitchFamily="18" charset="0"/>
                <a:cs typeface="Times New Roman" panose="02020603050405020304" pitchFamily="18" charset="0"/>
              </a:rPr>
              <a:t>Trend Visualization: Create Excel charts that illustrate attendance trends over time, helping to identify patterns such as seasonal variations, frequent absenteeism, or trends in tardiness.</a:t>
            </a:r>
          </a:p>
          <a:p>
            <a:pPr>
              <a:buFont typeface="Arial" panose="020B0604020202020204" pitchFamily="34" charset="0"/>
              <a:buChar char="•"/>
            </a:pPr>
            <a:endParaRPr lang="en-IN" sz="20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rgbClr val="0D0D0D"/>
                </a:solidFill>
                <a:latin typeface="Times New Roman" panose="02020603050405020304" pitchFamily="18" charset="0"/>
                <a:cs typeface="Times New Roman" panose="02020603050405020304" pitchFamily="18" charset="0"/>
              </a:rPr>
              <a:t>Comparative Analysis: Develop charts that allow for comparisons across different departments, employee groups, or time periods to assess variations in attendance.</a:t>
            </a:r>
          </a:p>
          <a:p>
            <a:pPr>
              <a:buFont typeface="Arial" panose="020B0604020202020204" pitchFamily="34" charset="0"/>
              <a:buChar char="•"/>
            </a:pPr>
            <a:endParaRPr lang="en-IN" sz="20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rgbClr val="0D0D0D"/>
                </a:solidFill>
                <a:latin typeface="Times New Roman" panose="02020603050405020304" pitchFamily="18" charset="0"/>
                <a:cs typeface="Times New Roman" panose="02020603050405020304" pitchFamily="18" charset="0"/>
              </a:rPr>
              <a:t>Anomaly Detection: Design visualizations to highlight anomalies, such as spikes in absenteeism or consistent lateness, for proactive management.</a:t>
            </a:r>
          </a:p>
          <a:p>
            <a:pPr>
              <a:buFont typeface="Arial" panose="020B0604020202020204" pitchFamily="34" charset="0"/>
              <a:buChar char="•"/>
            </a:pPr>
            <a:endParaRPr lang="en-IN" sz="20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rgbClr val="0D0D0D"/>
                </a:solidFill>
                <a:latin typeface="Times New Roman" panose="02020603050405020304" pitchFamily="18" charset="0"/>
                <a:cs typeface="Times New Roman" panose="02020603050405020304" pitchFamily="18" charset="0"/>
              </a:rPr>
              <a:t>Decision Support: Provide user-friendly charts that support decision-making processes by offering a clear view of attendance metrics and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2019300"/>
            <a:ext cx="7060280" cy="1754326"/>
          </a:xfrm>
          <a:prstGeom prst="rect">
            <a:avLst/>
          </a:prstGeom>
        </p:spPr>
        <p:txBody>
          <a:bodyPr wrap="square">
            <a:spAutoFit/>
          </a:bodyPr>
          <a:lstStyle/>
          <a:p>
            <a:r>
              <a:rPr lang="en-IN" b="1" dirty="0" smtClean="0"/>
              <a:t>1. Human </a:t>
            </a:r>
            <a:r>
              <a:rPr lang="en-IN" b="1" dirty="0"/>
              <a:t>Resources (HR) </a:t>
            </a:r>
            <a:r>
              <a:rPr lang="en-IN" b="1" dirty="0" smtClean="0"/>
              <a:t>Manager</a:t>
            </a:r>
          </a:p>
          <a:p>
            <a:r>
              <a:rPr lang="en-IN" b="1" dirty="0" smtClean="0"/>
              <a:t>2. Department </a:t>
            </a:r>
            <a:r>
              <a:rPr lang="en-IN" b="1" dirty="0"/>
              <a:t>Heads/Team </a:t>
            </a:r>
            <a:r>
              <a:rPr lang="en-IN" b="1" dirty="0" smtClean="0"/>
              <a:t>Leaders</a:t>
            </a:r>
          </a:p>
          <a:p>
            <a:r>
              <a:rPr lang="en-IN" b="1" dirty="0" smtClean="0"/>
              <a:t>3. Payroll Administrators</a:t>
            </a:r>
          </a:p>
          <a:p>
            <a:r>
              <a:rPr lang="en-US" b="1" dirty="0"/>
              <a:t>4. Senior </a:t>
            </a:r>
            <a:r>
              <a:rPr lang="en-US" b="1" dirty="0" smtClean="0"/>
              <a:t>Management/Executives</a:t>
            </a:r>
            <a:endParaRPr lang="en-US" b="1" dirty="0"/>
          </a:p>
          <a:p>
            <a:r>
              <a:rPr lang="en-IN" b="1" dirty="0"/>
              <a:t>5. Employee Relations </a:t>
            </a:r>
            <a:r>
              <a:rPr lang="en-IN" b="1" dirty="0" smtClean="0"/>
              <a:t>Specialists</a:t>
            </a:r>
          </a:p>
          <a:p>
            <a:r>
              <a:rPr lang="en-IN" b="1" dirty="0"/>
              <a:t>6. Data </a:t>
            </a:r>
            <a:r>
              <a:rPr lang="en-IN" b="1" dirty="0" smtClean="0"/>
              <a:t>Analysts</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2696" y="149676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81001" y="1857375"/>
            <a:ext cx="4424362" cy="4739759"/>
          </a:xfrm>
          <a:prstGeom prst="rect">
            <a:avLst/>
          </a:prstGeom>
        </p:spPr>
        <p:txBody>
          <a:bodyPr wrap="square">
            <a:spAutoFit/>
          </a:bodyPr>
          <a:lstStyle/>
          <a:p>
            <a:r>
              <a:rPr lang="en-IN" sz="2400" b="1" dirty="0"/>
              <a:t>Solution </a:t>
            </a:r>
            <a:r>
              <a:rPr lang="en-IN" sz="2400" b="1" dirty="0" smtClean="0"/>
              <a:t>:</a:t>
            </a:r>
            <a:endParaRPr lang="en-IN" sz="2400" b="1" dirty="0"/>
          </a:p>
          <a:p>
            <a:endParaRPr lang="en-IN" b="1" dirty="0"/>
          </a:p>
          <a:p>
            <a:r>
              <a:rPr lang="en-IN" sz="2000" dirty="0"/>
              <a:t>Our solution involves developing a comprehensive set of Excel charts designed to visualize employee attendance trends effectively. This solution leverages Excel’s charting capabilities to provide clear, actionable insights into attendance patterns, enabling better management, strategic decision-making, and proactive intervention. The solution includes various types of charts and interactive elements to cater to different analytical needs and user preferences.</a:t>
            </a:r>
          </a:p>
        </p:txBody>
      </p:sp>
      <p:sp>
        <p:nvSpPr>
          <p:cNvPr id="10" name="Rectangle 9"/>
          <p:cNvSpPr/>
          <p:nvPr/>
        </p:nvSpPr>
        <p:spPr>
          <a:xfrm>
            <a:off x="6019800" y="1844474"/>
            <a:ext cx="4248150" cy="2308324"/>
          </a:xfrm>
          <a:prstGeom prst="rect">
            <a:avLst/>
          </a:prstGeom>
        </p:spPr>
        <p:txBody>
          <a:bodyPr wrap="square">
            <a:spAutoFit/>
          </a:bodyPr>
          <a:lstStyle/>
          <a:p>
            <a:r>
              <a:rPr lang="en-IN" sz="2400" b="1" dirty="0" smtClean="0"/>
              <a:t>Proposition :</a:t>
            </a:r>
          </a:p>
          <a:p>
            <a:endParaRPr lang="en-IN" sz="2000" dirty="0" smtClean="0"/>
          </a:p>
          <a:p>
            <a:r>
              <a:rPr lang="en-IN" sz="2000" dirty="0" smtClean="0"/>
              <a:t>1. Enhanced </a:t>
            </a:r>
            <a:r>
              <a:rPr lang="en-IN" sz="2000" dirty="0"/>
              <a:t>Data </a:t>
            </a:r>
            <a:r>
              <a:rPr lang="en-IN" sz="2000" dirty="0" smtClean="0"/>
              <a:t>Visibility</a:t>
            </a:r>
          </a:p>
          <a:p>
            <a:r>
              <a:rPr lang="en-IN" sz="2000" dirty="0"/>
              <a:t>2. Improved </a:t>
            </a:r>
            <a:r>
              <a:rPr lang="en-IN" sz="2000" dirty="0" smtClean="0"/>
              <a:t>Decision-Making</a:t>
            </a:r>
          </a:p>
          <a:p>
            <a:r>
              <a:rPr lang="en-IN" sz="2000" dirty="0"/>
              <a:t>3. Proactive </a:t>
            </a:r>
            <a:r>
              <a:rPr lang="en-IN" sz="2000" dirty="0" smtClean="0"/>
              <a:t>Management</a:t>
            </a:r>
          </a:p>
          <a:p>
            <a:r>
              <a:rPr lang="en-IN" sz="2000" dirty="0"/>
              <a:t>4. Streamlined </a:t>
            </a:r>
            <a:r>
              <a:rPr lang="en-IN" sz="2000" dirty="0" smtClean="0"/>
              <a:t>Reporting</a:t>
            </a:r>
          </a:p>
          <a:p>
            <a:r>
              <a:rPr lang="en-IN" sz="2000" dirty="0"/>
              <a:t>5. User-Friendly </a:t>
            </a:r>
            <a:r>
              <a:rPr lang="en-IN" sz="2000" dirty="0" smtClean="0"/>
              <a:t>Interface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81000" y="1371601"/>
            <a:ext cx="10896600" cy="4031873"/>
          </a:xfrm>
          <a:prstGeom prst="rect">
            <a:avLst/>
          </a:prstGeom>
        </p:spPr>
        <p:txBody>
          <a:bodyPr wrap="square">
            <a:spAutoFit/>
          </a:bodyPr>
          <a:lstStyle/>
          <a:p>
            <a:r>
              <a:rPr lang="en-IN" sz="2000" b="1" dirty="0"/>
              <a:t>a. Employee Information:</a:t>
            </a:r>
          </a:p>
          <a:p>
            <a:endParaRPr lang="en-IN" dirty="0"/>
          </a:p>
          <a:p>
            <a:r>
              <a:rPr lang="en-IN" dirty="0"/>
              <a:t>    Employee ID: Unique identifier for each employee (e.g., E001, E002).</a:t>
            </a:r>
          </a:p>
          <a:p>
            <a:r>
              <a:rPr lang="en-IN" dirty="0"/>
              <a:t>    Employee Name: Full name of the employee (e.g., John Doe).</a:t>
            </a:r>
          </a:p>
          <a:p>
            <a:r>
              <a:rPr lang="en-IN" dirty="0"/>
              <a:t>    Department: Department or team to which the employee belongs (e.g., Sales, HR).</a:t>
            </a:r>
          </a:p>
          <a:p>
            <a:endParaRPr lang="en-IN" dirty="0"/>
          </a:p>
          <a:p>
            <a:r>
              <a:rPr lang="en-IN" sz="2000" b="1" dirty="0"/>
              <a:t>b. Attendance Records:</a:t>
            </a:r>
          </a:p>
          <a:p>
            <a:endParaRPr lang="en-IN" dirty="0"/>
          </a:p>
          <a:p>
            <a:r>
              <a:rPr lang="en-IN" dirty="0"/>
              <a:t>    Date: The specific date of the attendance record (e.g., 2024-08-01).</a:t>
            </a:r>
          </a:p>
          <a:p>
            <a:r>
              <a:rPr lang="en-IN" dirty="0"/>
              <a:t>    Day of Week: The day of the week for the date (e.g., Monday).</a:t>
            </a:r>
          </a:p>
          <a:p>
            <a:r>
              <a:rPr lang="en-IN" dirty="0"/>
              <a:t>    Attendance Status: The status of attendance for that day (e.g., Present, Absent, Late, Leave).</a:t>
            </a:r>
          </a:p>
          <a:p>
            <a:r>
              <a:rPr lang="en-IN" dirty="0"/>
              <a:t>    Hoc. Monthly Trends:</a:t>
            </a:r>
          </a:p>
          <a:p>
            <a:endParaRPr lang="en-IN" dirty="0" smtClean="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352800" y="1584101"/>
            <a:ext cx="5563807" cy="4801314"/>
          </a:xfrm>
          <a:prstGeom prst="rect">
            <a:avLst/>
          </a:prstGeom>
        </p:spPr>
        <p:txBody>
          <a:bodyPr wrap="square">
            <a:spAutoFit/>
          </a:bodyPr>
          <a:lstStyle/>
          <a:p>
            <a:r>
              <a:rPr lang="en-IN" dirty="0"/>
              <a:t>The "wow" factor in our solution for visualizing employee attendance trends with Excel charts lies in its ability to transform complex data into clear, actionable insights through dynamic and interactive visualizations. By combining advanced features with user-friendly design, our solution empowers users to easily explore, understand, and act on attendance data, driving more informed decision-making and enhanced workforce management</a:t>
            </a:r>
            <a:r>
              <a:rPr lang="en-IN" dirty="0" smtClean="0"/>
              <a:t>.</a:t>
            </a:r>
          </a:p>
          <a:p>
            <a:endParaRPr lang="en-IN" dirty="0" smtClean="0"/>
          </a:p>
          <a:p>
            <a:pPr lvl="1"/>
            <a:r>
              <a:rPr lang="en-IN" b="1" dirty="0" smtClean="0"/>
              <a:t>1. Dynamic </a:t>
            </a:r>
            <a:r>
              <a:rPr lang="en-IN" b="1" dirty="0"/>
              <a:t>and Interactive </a:t>
            </a:r>
            <a:r>
              <a:rPr lang="en-IN" b="1" dirty="0" smtClean="0"/>
              <a:t>Dashboards</a:t>
            </a:r>
          </a:p>
          <a:p>
            <a:pPr lvl="1"/>
            <a:r>
              <a:rPr lang="en-IN" b="1" dirty="0"/>
              <a:t>2. Advanced Trend </a:t>
            </a:r>
            <a:r>
              <a:rPr lang="en-IN" b="1" dirty="0" smtClean="0"/>
              <a:t>Analysis</a:t>
            </a:r>
          </a:p>
          <a:p>
            <a:pPr lvl="1"/>
            <a:r>
              <a:rPr lang="en-IN" b="1" dirty="0"/>
              <a:t>3. Comprehensive Comparative </a:t>
            </a:r>
            <a:r>
              <a:rPr lang="en-IN" b="1" dirty="0" smtClean="0"/>
              <a:t>Visualizations</a:t>
            </a:r>
          </a:p>
          <a:p>
            <a:pPr lvl="1"/>
            <a:r>
              <a:rPr lang="en-IN" b="1" dirty="0"/>
              <a:t>4. Interactive Slicers and Filters</a:t>
            </a:r>
            <a:endParaRPr lang="en-IN" b="1" dirty="0" smtClean="0"/>
          </a:p>
          <a:p>
            <a:pPr marL="342900" indent="-342900">
              <a:buAutoNum type="arabicPeriod"/>
            </a:pPr>
            <a:endParaRPr lang="en-US" b="1" dirty="0"/>
          </a:p>
          <a:p>
            <a:endParaRPr lang="en-US"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724</Words>
  <Application>Microsoft Office PowerPoint</Application>
  <PresentationFormat>Custom</PresentationFormat>
  <Paragraphs>102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102</cp:revision>
  <dcterms:created xsi:type="dcterms:W3CDTF">2024-03-29T15:07:22Z</dcterms:created>
  <dcterms:modified xsi:type="dcterms:W3CDTF">2024-08-31T07:05:49Z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