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720"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3118575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270109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a:t>
            </a:r>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764650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1993708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1089484" y="1730403"/>
            <a:ext cx="7531497"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616370" y="2470926"/>
            <a:ext cx="8681508"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3173" y="-925"/>
            <a:ext cx="12195173"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1" y="2647950"/>
            <a:ext cx="4762500"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1092532" y="1726738"/>
            <a:ext cx="7534656"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621536" y="2468304"/>
            <a:ext cx="8680704"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80"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6688" y="1097280"/>
            <a:ext cx="42672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7280"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1092200"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6688" y="1097280"/>
            <a:ext cx="42672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6266688" y="1701848"/>
            <a:ext cx="42672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1720852" y="-1720850"/>
            <a:ext cx="6858000" cy="10299704"/>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1046573" y="1576104"/>
            <a:ext cx="694944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6332737" y="2618912"/>
            <a:ext cx="507703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730605" y="2253385"/>
            <a:ext cx="772634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9/17/2024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705101" y="0"/>
            <a:ext cx="9486900"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1" y="2647950"/>
            <a:ext cx="4762500"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 y="5048250"/>
            <a:ext cx="4762500"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94929" y="1717501"/>
            <a:ext cx="73152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524639" y="2180529"/>
            <a:ext cx="8128727"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3175" y="5050633"/>
            <a:ext cx="4765676"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3173" y="5051293"/>
            <a:ext cx="12195173"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97280" y="365760"/>
            <a:ext cx="1002792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100629"/>
            <a:ext cx="1002792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68224" y="5870448"/>
            <a:ext cx="2901696" cy="201168"/>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t>9/17/2024</a:t>
            </a:fld>
            <a:endParaRPr lang="en-US"/>
          </a:p>
        </p:txBody>
      </p:sp>
      <p:sp>
        <p:nvSpPr>
          <p:cNvPr id="5" name="Footer Placeholder 4"/>
          <p:cNvSpPr>
            <a:spLocks noGrp="1"/>
          </p:cNvSpPr>
          <p:nvPr>
            <p:ph type="ftr" sz="quarter" idx="3"/>
          </p:nvPr>
        </p:nvSpPr>
        <p:spPr>
          <a:xfrm>
            <a:off x="4690019" y="6285122"/>
            <a:ext cx="62992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11201384" y="6170822"/>
            <a:ext cx="67056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9829800" y="134025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131769" y="304800"/>
            <a:ext cx="13102988" cy="1124667"/>
          </a:xfrm>
          <a:prstGeom prst="rect">
            <a:avLst/>
          </a:prstGeom>
        </p:spPr>
        <p:txBody>
          <a:bodyPr vert="horz" wrap="square" lIns="0" tIns="16510" rIns="0" bIns="0" rtlCol="0">
            <a:spAutoFit/>
          </a:bodyPr>
          <a:lstStyle/>
          <a:p>
            <a:pPr marL="3213735">
              <a:spcBef>
                <a:spcPts val="130"/>
              </a:spcBef>
            </a:pPr>
            <a:r>
              <a:rPr lang="en-US" sz="4000" dirty="0" smtClean="0">
                <a:solidFill>
                  <a:srgbClr val="0F0F0F"/>
                </a:solidFill>
                <a:cs typeface="Times New Roman" panose="02020603050405020304" pitchFamily="18" charset="0"/>
              </a:rPr>
              <a:t>EMPLOYEE Data  Analysis </a:t>
            </a:r>
            <a:r>
              <a:rPr lang="en-US" sz="4000" dirty="0">
                <a:solidFill>
                  <a:srgbClr val="0F0F0F"/>
                </a:solidFill>
                <a:cs typeface="Times New Roman" panose="02020603050405020304" pitchFamily="18" charset="0"/>
              </a:rPr>
              <a:t>using Excel</a:t>
            </a:r>
            <a:r>
              <a:rPr lang="en-US" sz="4000" i="0" dirty="0">
                <a:solidFill>
                  <a:srgbClr val="0F0F0F"/>
                </a:solidFill>
                <a:effectLst/>
                <a:cs typeface="Times New Roman" panose="02020603050405020304" pitchFamily="18" charset="0"/>
              </a:rPr>
              <a:t> </a:t>
            </a:r>
            <a:r>
              <a:rPr lang="en-US" i="0" dirty="0">
                <a:solidFill>
                  <a:srgbClr val="0F0F0F"/>
                </a:solidFill>
                <a:effectLst/>
                <a:latin typeface="Roboto" panose="020F0502020204030204" pitchFamily="2" charset="0"/>
              </a:rPr>
              <a:t/>
            </a:r>
            <a:br>
              <a:rPr lang="en-US"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xmlns="" id="{D55ADE35-C35B-07C1-F5AA-C33B3DDB802E}"/>
              </a:ext>
            </a:extLst>
          </p:cNvPr>
          <p:cNvSpPr txBox="1"/>
          <p:nvPr/>
        </p:nvSpPr>
        <p:spPr>
          <a:xfrm>
            <a:off x="2105024" y="2324100"/>
            <a:ext cx="11144252" cy="1938992"/>
          </a:xfrm>
          <a:prstGeom prst="rect">
            <a:avLst/>
          </a:prstGeom>
          <a:noFill/>
        </p:spPr>
        <p:txBody>
          <a:bodyPr wrap="square" rtlCol="0">
            <a:spAutoFit/>
          </a:bodyPr>
          <a:lstStyle/>
          <a:p>
            <a:r>
              <a:rPr lang="en-US" sz="2400" dirty="0"/>
              <a:t>STUDENT NAME</a:t>
            </a:r>
            <a:r>
              <a:rPr lang="en-US" sz="2400" dirty="0" smtClean="0"/>
              <a:t>: K.PREETHI</a:t>
            </a:r>
            <a:endParaRPr lang="en-US" sz="2400" dirty="0"/>
          </a:p>
          <a:p>
            <a:r>
              <a:rPr lang="en-US" sz="2400" dirty="0"/>
              <a:t>REGISTER NO</a:t>
            </a:r>
            <a:r>
              <a:rPr lang="en-US" sz="2400" smtClean="0"/>
              <a:t>: </a:t>
            </a:r>
            <a:r>
              <a:rPr lang="en-US" sz="2400" smtClean="0"/>
              <a:t>312214906</a:t>
            </a:r>
            <a:endParaRPr lang="en-US" sz="2400" dirty="0"/>
          </a:p>
          <a:p>
            <a:r>
              <a:rPr lang="en-US" sz="2400" dirty="0"/>
              <a:t>DEPARTMENT</a:t>
            </a:r>
            <a:r>
              <a:rPr lang="en-US" sz="2400" dirty="0" smtClean="0"/>
              <a:t>: B.COM COMPUTER APPLICATION</a:t>
            </a:r>
            <a:endParaRPr lang="en-US" sz="2400" dirty="0"/>
          </a:p>
          <a:p>
            <a:r>
              <a:rPr lang="en-US" sz="2400" dirty="0" smtClean="0"/>
              <a:t>COLLEGE: ANNAI VEILANKANNI’S COLLEGE FOR WOMEN </a:t>
            </a:r>
            <a:endParaRPr lang="en-US" sz="2400" dirty="0"/>
          </a:p>
          <a:p>
            <a:r>
              <a:rPr lang="en-US" sz="2400" dirty="0"/>
              <a:t>           </a:t>
            </a:r>
            <a:r>
              <a:rPr lang="en-US" sz="2400" dirty="0" smtClean="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457200" y="149930"/>
            <a:ext cx="11734800" cy="12347611"/>
          </a:xfrm>
          <a:prstGeom prst="rect">
            <a:avLst/>
          </a:prstGeom>
        </p:spPr>
        <p:txBody>
          <a:bodyPr vert="horz" wrap="square" lIns="0" tIns="13335" rIns="0" bIns="0" rtlCol="0">
            <a:spAutoFit/>
          </a:bodyPr>
          <a:lstStyle/>
          <a:p>
            <a:pPr marL="12700">
              <a:lnSpc>
                <a:spcPct val="100000"/>
              </a:lnSpc>
              <a:spcBef>
                <a:spcPts val="105"/>
              </a:spcBef>
            </a:pPr>
            <a:r>
              <a:rPr lang="en-US" sz="4000" spc="15" dirty="0" smtClean="0">
                <a:latin typeface="+mj-lt"/>
                <a:cs typeface="Trebuchet MS"/>
              </a:rPr>
              <a:t> </a:t>
            </a:r>
            <a:r>
              <a:rPr sz="4000" spc="15" dirty="0" smtClean="0">
                <a:latin typeface="+mj-lt"/>
                <a:cs typeface="Trebuchet MS"/>
              </a:rPr>
              <a:t>M</a:t>
            </a:r>
            <a:r>
              <a:rPr sz="4000" dirty="0" smtClean="0">
                <a:latin typeface="+mj-lt"/>
                <a:cs typeface="Trebuchet MS"/>
              </a:rPr>
              <a:t>O</a:t>
            </a:r>
            <a:r>
              <a:rPr sz="4000" spc="-15" dirty="0" smtClean="0">
                <a:latin typeface="+mj-lt"/>
                <a:cs typeface="Trebuchet MS"/>
              </a:rPr>
              <a:t>D</a:t>
            </a:r>
            <a:r>
              <a:rPr sz="4000" spc="-35" dirty="0" smtClean="0">
                <a:latin typeface="+mj-lt"/>
                <a:cs typeface="Trebuchet MS"/>
              </a:rPr>
              <a:t>E</a:t>
            </a:r>
            <a:r>
              <a:rPr sz="4000" spc="-30" dirty="0" smtClean="0">
                <a:latin typeface="+mj-lt"/>
                <a:cs typeface="Trebuchet MS"/>
              </a:rPr>
              <a:t>LL</a:t>
            </a:r>
            <a:r>
              <a:rPr sz="4000" spc="-5" dirty="0" smtClean="0">
                <a:latin typeface="+mj-lt"/>
                <a:cs typeface="Trebuchet MS"/>
              </a:rPr>
              <a:t>I</a:t>
            </a:r>
            <a:r>
              <a:rPr sz="4000" spc="30" dirty="0" smtClean="0">
                <a:latin typeface="+mj-lt"/>
                <a:cs typeface="Trebuchet MS"/>
              </a:rPr>
              <a:t>N</a:t>
            </a:r>
            <a:r>
              <a:rPr sz="4000" spc="5" dirty="0" smtClean="0">
                <a:latin typeface="+mj-lt"/>
                <a:cs typeface="Trebuchet MS"/>
              </a:rPr>
              <a:t>G</a:t>
            </a:r>
            <a:endParaRPr lang="en-US" sz="4000" spc="5" dirty="0" smtClean="0">
              <a:latin typeface="+mj-lt"/>
              <a:cs typeface="Trebuchet MS"/>
            </a:endParaRPr>
          </a:p>
          <a:p>
            <a:pPr marL="12700">
              <a:lnSpc>
                <a:spcPct val="100000"/>
              </a:lnSpc>
              <a:spcBef>
                <a:spcPts val="105"/>
              </a:spcBef>
            </a:pPr>
            <a:r>
              <a:rPr lang="en-US" sz="2400" spc="5" dirty="0" smtClean="0">
                <a:latin typeface="Trebuchet MS"/>
                <a:cs typeface="Trebuchet MS"/>
              </a:rPr>
              <a:t> Data collection:</a:t>
            </a:r>
          </a:p>
          <a:p>
            <a:pPr marL="12700">
              <a:lnSpc>
                <a:spcPct val="100000"/>
              </a:lnSpc>
              <a:spcBef>
                <a:spcPts val="105"/>
              </a:spcBef>
            </a:pPr>
            <a:endParaRPr lang="en-US" sz="2400" spc="5" dirty="0">
              <a:latin typeface="Trebuchet MS"/>
              <a:cs typeface="Trebuchet MS"/>
            </a:endParaRPr>
          </a:p>
          <a:p>
            <a:pPr marL="12700">
              <a:lnSpc>
                <a:spcPct val="100000"/>
              </a:lnSpc>
              <a:spcBef>
                <a:spcPts val="105"/>
              </a:spcBef>
            </a:pPr>
            <a:r>
              <a:rPr lang="en-US" sz="2400" spc="5" dirty="0" smtClean="0">
                <a:latin typeface="Trebuchet MS"/>
                <a:cs typeface="Trebuchet MS"/>
              </a:rPr>
              <a:t> 1.Google</a:t>
            </a:r>
          </a:p>
          <a:p>
            <a:pPr marL="12700">
              <a:lnSpc>
                <a:spcPct val="100000"/>
              </a:lnSpc>
              <a:spcBef>
                <a:spcPts val="105"/>
              </a:spcBef>
            </a:pPr>
            <a:r>
              <a:rPr lang="en-US" sz="2400" spc="5" dirty="0" smtClean="0">
                <a:latin typeface="Trebuchet MS"/>
                <a:cs typeface="Trebuchet MS"/>
              </a:rPr>
              <a:t> 2.Idunet dashboard</a:t>
            </a:r>
          </a:p>
          <a:p>
            <a:pPr marL="12700">
              <a:lnSpc>
                <a:spcPct val="100000"/>
              </a:lnSpc>
              <a:spcBef>
                <a:spcPts val="105"/>
              </a:spcBef>
            </a:pPr>
            <a:endParaRPr lang="en-US" sz="2400" spc="5" dirty="0">
              <a:latin typeface="Trebuchet MS"/>
              <a:cs typeface="Trebuchet MS"/>
            </a:endParaRPr>
          </a:p>
          <a:p>
            <a:pPr marL="12700">
              <a:lnSpc>
                <a:spcPct val="100000"/>
              </a:lnSpc>
              <a:spcBef>
                <a:spcPts val="105"/>
              </a:spcBef>
            </a:pPr>
            <a:r>
              <a:rPr lang="en-US" sz="2400" spc="5" dirty="0" smtClean="0">
                <a:latin typeface="Trebuchet MS"/>
                <a:cs typeface="Trebuchet MS"/>
              </a:rPr>
              <a:t> DATA CLEANING:</a:t>
            </a:r>
          </a:p>
          <a:p>
            <a:pPr marL="12700">
              <a:lnSpc>
                <a:spcPct val="100000"/>
              </a:lnSpc>
              <a:spcBef>
                <a:spcPts val="105"/>
              </a:spcBef>
            </a:pPr>
            <a:r>
              <a:rPr lang="en-US" sz="2400" spc="5" dirty="0" smtClean="0">
                <a:latin typeface="Trebuchet MS"/>
                <a:cs typeface="Trebuchet MS"/>
              </a:rPr>
              <a:t> 1.Missing values to identify</a:t>
            </a:r>
          </a:p>
          <a:p>
            <a:pPr marL="12700">
              <a:lnSpc>
                <a:spcPct val="100000"/>
              </a:lnSpc>
              <a:spcBef>
                <a:spcPts val="105"/>
              </a:spcBef>
            </a:pPr>
            <a:r>
              <a:rPr lang="en-US" sz="2400" spc="5" dirty="0" smtClean="0">
                <a:latin typeface="Trebuchet MS"/>
                <a:cs typeface="Trebuchet MS"/>
              </a:rPr>
              <a:t> 2.Missing values to </a:t>
            </a:r>
            <a:r>
              <a:rPr lang="en-US" sz="2400" spc="5" dirty="0" err="1" smtClean="0">
                <a:latin typeface="Trebuchet MS"/>
                <a:cs typeface="Trebuchet MS"/>
              </a:rPr>
              <a:t>filterout</a:t>
            </a:r>
            <a:endParaRPr lang="en-US" sz="2400" spc="5" dirty="0" smtClean="0">
              <a:latin typeface="Trebuchet MS"/>
              <a:cs typeface="Trebuchet MS"/>
            </a:endParaRPr>
          </a:p>
          <a:p>
            <a:pPr marL="12700">
              <a:lnSpc>
                <a:spcPct val="100000"/>
              </a:lnSpc>
              <a:spcBef>
                <a:spcPts val="105"/>
              </a:spcBef>
            </a:pPr>
            <a:endParaRPr lang="en-US" sz="2400" spc="5" dirty="0">
              <a:latin typeface="Trebuchet MS"/>
              <a:cs typeface="Trebuchet MS"/>
            </a:endParaRPr>
          </a:p>
          <a:p>
            <a:pPr marL="12700">
              <a:lnSpc>
                <a:spcPct val="100000"/>
              </a:lnSpc>
              <a:spcBef>
                <a:spcPts val="105"/>
              </a:spcBef>
            </a:pPr>
            <a:r>
              <a:rPr lang="en-US" sz="2400" spc="5" dirty="0" smtClean="0">
                <a:latin typeface="Trebuchet MS"/>
                <a:cs typeface="Trebuchet MS"/>
              </a:rPr>
              <a:t> SUMMARY:</a:t>
            </a:r>
          </a:p>
          <a:p>
            <a:pPr marL="12700">
              <a:lnSpc>
                <a:spcPct val="100000"/>
              </a:lnSpc>
              <a:spcBef>
                <a:spcPts val="105"/>
              </a:spcBef>
            </a:pPr>
            <a:r>
              <a:rPr lang="en-US" sz="2400" spc="5" dirty="0" smtClean="0">
                <a:latin typeface="Trebuchet MS"/>
                <a:cs typeface="Trebuchet MS"/>
              </a:rPr>
              <a:t>Pivot </a:t>
            </a:r>
            <a:r>
              <a:rPr lang="en-US" sz="2400" spc="5" dirty="0" err="1" smtClean="0">
                <a:latin typeface="Trebuchet MS"/>
                <a:cs typeface="Trebuchet MS"/>
              </a:rPr>
              <a:t>chart,visualization</a:t>
            </a:r>
            <a:r>
              <a:rPr lang="en-US" sz="2400" spc="5" dirty="0" smtClean="0">
                <a:latin typeface="Trebuchet MS"/>
                <a:cs typeface="Trebuchet MS"/>
              </a:rPr>
              <a:t>;</a:t>
            </a:r>
          </a:p>
          <a:p>
            <a:pPr marL="12700">
              <a:lnSpc>
                <a:spcPct val="100000"/>
              </a:lnSpc>
              <a:spcBef>
                <a:spcPts val="105"/>
              </a:spcBef>
            </a:pPr>
            <a:r>
              <a:rPr lang="en-US" sz="2400" spc="5" dirty="0" smtClean="0">
                <a:latin typeface="Trebuchet MS"/>
                <a:cs typeface="Trebuchet MS"/>
              </a:rPr>
              <a:t>Open the excel sheet in employee data analysis and click the insert option. the    right side will show a pivot table and click the table and select the new worksheet  and they are showing a left side table what values you wants to select and the values are showing and create a pie chart. </a:t>
            </a:r>
          </a:p>
          <a:p>
            <a:pPr marL="12700">
              <a:lnSpc>
                <a:spcPct val="100000"/>
              </a:lnSpc>
              <a:spcBef>
                <a:spcPts val="105"/>
              </a:spcBef>
            </a:pPr>
            <a:endParaRPr lang="en-US" sz="2400" b="1" spc="5" dirty="0" smtClean="0">
              <a:latin typeface="Trebuchet MS"/>
              <a:cs typeface="Trebuchet MS"/>
            </a:endParaRPr>
          </a:p>
          <a:p>
            <a:pPr marL="12700">
              <a:lnSpc>
                <a:spcPct val="100000"/>
              </a:lnSpc>
              <a:spcBef>
                <a:spcPts val="105"/>
              </a:spcBef>
            </a:pPr>
            <a:r>
              <a:rPr lang="en-US" sz="2400" b="1" spc="5" dirty="0" smtClean="0">
                <a:latin typeface="Trebuchet MS"/>
                <a:cs typeface="Trebuchet MS"/>
              </a:rPr>
              <a:t> </a:t>
            </a:r>
            <a:endParaRPr lang="en-US" sz="2400" b="1" spc="5" dirty="0">
              <a:latin typeface="Trebuchet MS"/>
              <a:cs typeface="Trebuchet MS"/>
            </a:endParaRPr>
          </a:p>
          <a:p>
            <a:pPr marL="12700">
              <a:lnSpc>
                <a:spcPct val="100000"/>
              </a:lnSpc>
              <a:spcBef>
                <a:spcPts val="105"/>
              </a:spcBef>
            </a:pPr>
            <a:endParaRPr lang="en-US" sz="4800" b="1" spc="5" dirty="0" smtClean="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lang="en-US" sz="4800" b="1" spc="5" dirty="0" smtClean="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endParaRPr lang="en-US" sz="4800" b="1" spc="5" dirty="0" smtClean="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r>
              <a:rPr lang="en-US" sz="4800" b="1" spc="5" dirty="0" smtClean="0">
                <a:latin typeface="Trebuchet MS"/>
                <a:cs typeface="Trebuchet MS"/>
              </a:rPr>
              <a:t>  </a:t>
            </a:r>
          </a:p>
        </p:txBody>
      </p:sp>
      <p:sp>
        <p:nvSpPr>
          <p:cNvPr id="14" name="object 3"/>
          <p:cNvSpPr/>
          <p:nvPr/>
        </p:nvSpPr>
        <p:spPr>
          <a:xfrm>
            <a:off x="75062" y="296540"/>
            <a:ext cx="382138" cy="313059"/>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767975" y="6324988"/>
            <a:ext cx="304800" cy="177800"/>
          </a:xfrm>
          <a:prstGeom prst="rect">
            <a:avLst/>
          </a:prstGeom>
        </p:spPr>
        <p:style>
          <a:lnRef idx="2">
            <a:schemeClr val="accent4">
              <a:shade val="50000"/>
            </a:schemeClr>
          </a:lnRef>
          <a:fillRef idx="1">
            <a:schemeClr val="accent4"/>
          </a:fillRef>
          <a:effectRef idx="0">
            <a:schemeClr val="accent4"/>
          </a:effectRef>
          <a:fontRef idx="minor">
            <a:schemeClr val="lt1"/>
          </a:fontRef>
        </p:style>
      </p:pic>
      <p:sp>
        <p:nvSpPr>
          <p:cNvPr id="7" name="object 7"/>
          <p:cNvSpPr txBox="1">
            <a:spLocks noGrp="1"/>
          </p:cNvSpPr>
          <p:nvPr>
            <p:ph type="title"/>
          </p:nvPr>
        </p:nvSpPr>
        <p:spPr>
          <a:xfrm>
            <a:off x="1134903" y="2073771"/>
            <a:ext cx="11436668" cy="4753224"/>
          </a:xfrm>
          <a:prstGeom prst="rect">
            <a:avLst/>
          </a:prstGeom>
        </p:spPr>
        <p:txBody>
          <a:bodyPr vert="horz" wrap="square" lIns="0" tIns="13335" rIns="0" bIns="0" rtlCol="0">
            <a:spAutoFit/>
          </a:bodyPr>
          <a:lstStyle/>
          <a:p>
            <a:pPr marL="12700">
              <a:lnSpc>
                <a:spcPct val="100000"/>
              </a:lnSpc>
              <a:spcBef>
                <a:spcPts val="105"/>
              </a:spcBef>
            </a:pPr>
            <a:r>
              <a:rPr lang="en-US" dirty="0" smtClean="0"/>
              <a:t/>
            </a:r>
            <a:br>
              <a:rPr lang="en-US" dirty="0" smtClean="0"/>
            </a:br>
            <a:r>
              <a:rPr lang="en-US" dirty="0"/>
              <a:t/>
            </a:r>
            <a:br>
              <a:rPr lang="en-US" dirty="0"/>
            </a:b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288" y="620087"/>
            <a:ext cx="9551248" cy="570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648199" y="0"/>
            <a:ext cx="2205037" cy="707886"/>
          </a:xfrm>
          <a:prstGeom prst="rect">
            <a:avLst/>
          </a:prstGeom>
        </p:spPr>
        <p:txBody>
          <a:bodyPr wrap="square">
            <a:spAutoFit/>
          </a:bodyPr>
          <a:lstStyle/>
          <a:p>
            <a:r>
              <a:rPr lang="en-US" sz="4000" dirty="0"/>
              <a:t>RESULT</a:t>
            </a:r>
            <a:endParaRPr lang="en-IN" sz="4000" dirty="0"/>
          </a:p>
        </p:txBody>
      </p:sp>
      <p:sp>
        <p:nvSpPr>
          <p:cNvPr id="8" name="Oval 7"/>
          <p:cNvSpPr/>
          <p:nvPr/>
        </p:nvSpPr>
        <p:spPr>
          <a:xfrm>
            <a:off x="4030638" y="176006"/>
            <a:ext cx="380999" cy="35587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0" y="5029200"/>
            <a:ext cx="457200" cy="492457"/>
          </a:xfrm>
        </p:spPr>
        <p:txBody>
          <a:bodyPr/>
          <a:lstStyle/>
          <a:p>
            <a:r>
              <a:rPr lang="en-US" dirty="0" smtClean="0"/>
              <a:t>M,</a:t>
            </a:r>
            <a:endParaRPr lang="en-IN" dirty="0"/>
          </a:p>
        </p:txBody>
      </p:sp>
      <p:sp>
        <p:nvSpPr>
          <p:cNvPr id="2" name="Rectangle 1"/>
          <p:cNvSpPr/>
          <p:nvPr/>
        </p:nvSpPr>
        <p:spPr>
          <a:xfrm>
            <a:off x="0" y="76200"/>
            <a:ext cx="12192000" cy="7602081"/>
          </a:xfrm>
          <a:prstGeom prst="rect">
            <a:avLst/>
          </a:prstGeom>
        </p:spPr>
        <p:txBody>
          <a:bodyPr wrap="square">
            <a:spAutoFit/>
          </a:bodyPr>
          <a:lstStyle/>
          <a:p>
            <a:r>
              <a:rPr lang="en-US" sz="4000" b="1" dirty="0" smtClean="0"/>
              <a:t>CONCLUSION</a:t>
            </a:r>
          </a:p>
          <a:p>
            <a:endParaRPr lang="en-US" sz="2400" b="1" dirty="0" smtClean="0"/>
          </a:p>
          <a:p>
            <a:r>
              <a:rPr lang="en-US" sz="2400" dirty="0" smtClean="0">
                <a:latin typeface="Trebuchet MS" panose="020B0603020202020204" pitchFamily="34" charset="0"/>
              </a:rPr>
              <a:t>Our employee data analysis using excel has provided  valuable insights into[company name] workforce dynamics the analysis revealed trends, </a:t>
            </a:r>
            <a:r>
              <a:rPr lang="en-US" sz="2400" dirty="0" err="1" smtClean="0">
                <a:latin typeface="Trebuchet MS" panose="020B0603020202020204" pitchFamily="34" charset="0"/>
              </a:rPr>
              <a:t>patterns,and</a:t>
            </a:r>
            <a:r>
              <a:rPr lang="en-US" sz="2400" dirty="0" smtClean="0">
                <a:latin typeface="Trebuchet MS" panose="020B0603020202020204" pitchFamily="34" charset="0"/>
              </a:rPr>
              <a:t> correlations that inform strategic decision </a:t>
            </a:r>
          </a:p>
          <a:p>
            <a:endParaRPr lang="en-US" sz="4000" dirty="0" smtClean="0">
              <a:latin typeface="Trebuchet MS" panose="020B0603020202020204" pitchFamily="34" charset="0"/>
            </a:endParaRPr>
          </a:p>
          <a:p>
            <a:endParaRPr lang="en-US" sz="2400" dirty="0">
              <a:latin typeface="Trebuchet MS" panose="020B0603020202020204" pitchFamily="34" charset="0"/>
            </a:endParaRPr>
          </a:p>
          <a:p>
            <a:r>
              <a:rPr lang="en-US" sz="2400" dirty="0" smtClean="0">
                <a:latin typeface="Trebuchet MS" panose="020B0603020202020204" pitchFamily="34" charset="0"/>
              </a:rPr>
              <a:t>1.Summarizes  key finding </a:t>
            </a:r>
          </a:p>
          <a:p>
            <a:r>
              <a:rPr lang="en-US" sz="2400" dirty="0" smtClean="0">
                <a:latin typeface="Trebuchet MS" panose="020B0603020202020204" pitchFamily="34" charset="0"/>
              </a:rPr>
              <a:t>2.Provides actionable recommendations </a:t>
            </a:r>
          </a:p>
          <a:p>
            <a:r>
              <a:rPr lang="en-US" sz="2400" dirty="0" smtClean="0">
                <a:latin typeface="Trebuchet MS" panose="020B0603020202020204" pitchFamily="34" charset="0"/>
              </a:rPr>
              <a:t>3.Highlights excel tools used </a:t>
            </a:r>
          </a:p>
          <a:p>
            <a:r>
              <a:rPr lang="en-US" sz="2400" dirty="0" smtClean="0">
                <a:latin typeface="Trebuchet MS" panose="020B0603020202020204" pitchFamily="34" charset="0"/>
              </a:rPr>
              <a:t>4.Acknowleadges limitations</a:t>
            </a:r>
          </a:p>
          <a:p>
            <a:r>
              <a:rPr lang="en-US" sz="2400" dirty="0" smtClean="0">
                <a:latin typeface="Trebuchet MS" panose="020B0603020202020204" pitchFamily="34" charset="0"/>
              </a:rPr>
              <a:t>5.Outlines future directions</a:t>
            </a:r>
          </a:p>
          <a:p>
            <a:r>
              <a:rPr lang="en-US" sz="2400" dirty="0" smtClean="0">
                <a:latin typeface="Trebuchet MS" panose="020B0603020202020204" pitchFamily="34" charset="0"/>
              </a:rPr>
              <a:t>6.Expand analysis  to include predictive modelling </a:t>
            </a:r>
          </a:p>
          <a:p>
            <a:endParaRPr lang="en-US" dirty="0">
              <a:latin typeface="Trebuchet MS" panose="020B0603020202020204" pitchFamily="34" charset="0"/>
              <a:ea typeface="Yu Gothic" panose="020B0400000000000000" pitchFamily="34" charset="-128"/>
            </a:endParaRPr>
          </a:p>
          <a:p>
            <a:endParaRPr lang="en-US" dirty="0"/>
          </a:p>
          <a:p>
            <a:endParaRPr lang="en-US" dirty="0" smtClean="0"/>
          </a:p>
          <a:p>
            <a:endParaRPr lang="en-US" dirty="0"/>
          </a:p>
          <a:p>
            <a:endParaRPr lang="en-US" b="1" dirty="0" smtClean="0"/>
          </a:p>
          <a:p>
            <a:endParaRPr lang="en-US" dirty="0"/>
          </a:p>
          <a:p>
            <a:endParaRPr lang="en-US" dirty="0" smtClean="0"/>
          </a:p>
          <a:p>
            <a:r>
              <a:rPr lang="en-US" dirty="0" smtClean="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sz="28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290512" y="10436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52605"/>
            <a:ext cx="3909695" cy="632224"/>
          </a:xfrm>
          <a:prstGeom prst="rect">
            <a:avLst/>
          </a:prstGeom>
        </p:spPr>
        <p:txBody>
          <a:bodyPr vert="horz" wrap="square" lIns="0" tIns="16510" rIns="0" bIns="0" rtlCol="0">
            <a:spAutoFit/>
          </a:bodyPr>
          <a:lstStyle/>
          <a:p>
            <a:pPr marL="12700">
              <a:lnSpc>
                <a:spcPct val="100000"/>
              </a:lnSpc>
              <a:spcBef>
                <a:spcPts val="130"/>
              </a:spcBef>
            </a:pPr>
            <a:r>
              <a:rPr sz="4000" spc="5" dirty="0"/>
              <a:t>PROJECT</a:t>
            </a:r>
            <a:r>
              <a:rPr sz="4000" spc="-85" dirty="0"/>
              <a:t> </a:t>
            </a:r>
            <a:r>
              <a:rPr sz="4000" spc="25" dirty="0"/>
              <a:t>TITLE</a:t>
            </a:r>
            <a:endParaRPr sz="400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0"/>
            <a:ext cx="8769186" cy="523220"/>
          </a:xfrm>
          <a:prstGeom prst="rect">
            <a:avLst/>
          </a:prstGeom>
          <a:noFill/>
        </p:spPr>
        <p:txBody>
          <a:bodyPr wrap="square" rtlCol="0">
            <a:spAutoFit/>
          </a:bodyPr>
          <a:lstStyle/>
          <a:p>
            <a:r>
              <a:rPr lang="en-US" sz="2800" dirty="0">
                <a:solidFill>
                  <a:srgbClr val="0F0F0F"/>
                </a:solidFill>
                <a:latin typeface="Trebuchet MS" panose="020B0603020202020204" pitchFamily="34" charset="0"/>
                <a:cs typeface="Times New Roman" panose="02020603050405020304" pitchFamily="18" charset="0"/>
              </a:rPr>
              <a:t>Employee Performance Analysis using Excel</a:t>
            </a:r>
            <a:endParaRPr lang="en-IN" sz="2800" dirty="0">
              <a:solidFill>
                <a:srgbClr val="7030A0"/>
              </a:solidFill>
              <a:latin typeface="Trebuchet MS" panose="020B060302020202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700585" y="58003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1147127" y="386582"/>
            <a:ext cx="2344420" cy="629018"/>
          </a:xfrm>
          <a:prstGeom prst="rect">
            <a:avLst/>
          </a:prstGeom>
        </p:spPr>
        <p:txBody>
          <a:bodyPr vert="horz" wrap="square" lIns="0" tIns="13335" rIns="0" bIns="0" rtlCol="0">
            <a:spAutoFit/>
          </a:bodyPr>
          <a:lstStyle/>
          <a:p>
            <a:pPr marL="12700">
              <a:lnSpc>
                <a:spcPct val="100000"/>
              </a:lnSpc>
              <a:spcBef>
                <a:spcPts val="105"/>
              </a:spcBef>
            </a:pPr>
            <a:r>
              <a:rPr sz="4000" spc="25" dirty="0"/>
              <a:t>A</a:t>
            </a:r>
            <a:r>
              <a:rPr sz="4000" spc="-5" dirty="0"/>
              <a:t>G</a:t>
            </a:r>
            <a:r>
              <a:rPr sz="4000" spc="-35" dirty="0"/>
              <a:t>E</a:t>
            </a:r>
            <a:r>
              <a:rPr sz="4000" spc="15" dirty="0"/>
              <a:t>N</a:t>
            </a:r>
            <a:r>
              <a:rPr sz="4000"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3200400" y="923267"/>
            <a:ext cx="5029200" cy="3908762"/>
          </a:xfrm>
          <a:prstGeom prst="rect">
            <a:avLst/>
          </a:prstGeom>
          <a:noFill/>
        </p:spPr>
        <p:txBody>
          <a:bodyPr wrap="square" rtlCol="0">
            <a:spAutoFit/>
          </a:bodyPr>
          <a:lstStyle/>
          <a:p>
            <a:pPr algn="l"/>
            <a:endParaRPr lang="en-US" sz="2800" b="0" i="0" dirty="0">
              <a:solidFill>
                <a:srgbClr val="0D0D0D"/>
              </a:solidFill>
              <a:effectLst/>
              <a:latin typeface="Trebuchet MS" panose="020B0603020202020204" pitchFamily="34" charset="0"/>
              <a:cs typeface="Times New Roman" panose="02020603050405020304" pitchFamily="18" charset="0"/>
            </a:endParaRPr>
          </a:p>
          <a:p>
            <a:pPr>
              <a:buFont typeface="+mj-lt"/>
              <a:buAutoNum type="arabicPeriod"/>
            </a:pPr>
            <a:r>
              <a:rPr lang="en-US" sz="2400" b="0" i="0" dirty="0">
                <a:solidFill>
                  <a:srgbClr val="0D0D0D"/>
                </a:solidFill>
                <a:effectLst/>
                <a:latin typeface="Trebuchet MS" panose="020B0603020202020204" pitchFamily="34" charset="0"/>
                <a:cs typeface="Times New Roman" panose="02020603050405020304" pitchFamily="18" charset="0"/>
              </a:rPr>
              <a:t>Problem Statement</a:t>
            </a:r>
          </a:p>
          <a:p>
            <a:pPr algn="l">
              <a:buFont typeface="+mj-lt"/>
              <a:buAutoNum type="arabicPeriod"/>
            </a:pPr>
            <a:r>
              <a:rPr lang="en-US" sz="2400" b="0" i="0" dirty="0">
                <a:solidFill>
                  <a:srgbClr val="0D0D0D"/>
                </a:solidFill>
                <a:effectLst/>
                <a:latin typeface="Trebuchet MS" panose="020B0603020202020204" pitchFamily="34" charset="0"/>
                <a:cs typeface="Times New Roman" panose="02020603050405020304" pitchFamily="18" charset="0"/>
              </a:rPr>
              <a:t>Project Overview</a:t>
            </a:r>
          </a:p>
          <a:p>
            <a:pPr algn="l">
              <a:buFont typeface="+mj-lt"/>
              <a:buAutoNum type="arabicPeriod"/>
            </a:pPr>
            <a:r>
              <a:rPr lang="en-US" sz="2400" b="0" i="0" dirty="0">
                <a:solidFill>
                  <a:srgbClr val="0D0D0D"/>
                </a:solidFill>
                <a:effectLst/>
                <a:latin typeface="Trebuchet MS" panose="020B0603020202020204" pitchFamily="34" charset="0"/>
                <a:cs typeface="Times New Roman" panose="02020603050405020304" pitchFamily="18" charset="0"/>
              </a:rPr>
              <a:t>End Users</a:t>
            </a:r>
          </a:p>
          <a:p>
            <a:pPr algn="l">
              <a:buFont typeface="+mj-lt"/>
              <a:buAutoNum type="arabicPeriod"/>
            </a:pPr>
            <a:r>
              <a:rPr lang="en-US" sz="2400" b="0" i="0" dirty="0">
                <a:solidFill>
                  <a:srgbClr val="0D0D0D"/>
                </a:solidFill>
                <a:effectLst/>
                <a:latin typeface="Trebuchet MS" panose="020B0603020202020204" pitchFamily="34" charset="0"/>
                <a:cs typeface="Times New Roman" panose="02020603050405020304" pitchFamily="18" charset="0"/>
              </a:rPr>
              <a:t>Our Solution and Proposition</a:t>
            </a:r>
          </a:p>
          <a:p>
            <a:pPr algn="l">
              <a:buFont typeface="+mj-lt"/>
              <a:buAutoNum type="arabicPeriod"/>
            </a:pPr>
            <a:r>
              <a:rPr lang="en-US" sz="2400" dirty="0">
                <a:solidFill>
                  <a:srgbClr val="0D0D0D"/>
                </a:solidFill>
                <a:latin typeface="Trebuchet MS" panose="020B0603020202020204" pitchFamily="34" charset="0"/>
                <a:cs typeface="Times New Roman" panose="02020603050405020304" pitchFamily="18" charset="0"/>
              </a:rPr>
              <a:t>Dataset Description</a:t>
            </a:r>
            <a:endParaRPr lang="en-US" sz="2400" b="0" i="0" dirty="0">
              <a:solidFill>
                <a:srgbClr val="0D0D0D"/>
              </a:solidFill>
              <a:effectLst/>
              <a:latin typeface="Trebuchet MS" panose="020B0603020202020204" pitchFamily="34" charset="0"/>
              <a:cs typeface="Times New Roman" panose="02020603050405020304" pitchFamily="18" charset="0"/>
            </a:endParaRPr>
          </a:p>
          <a:p>
            <a:pPr algn="l">
              <a:buFont typeface="+mj-lt"/>
              <a:buAutoNum type="arabicPeriod"/>
            </a:pPr>
            <a:r>
              <a:rPr lang="en-US" sz="2400" b="0" i="0" dirty="0">
                <a:solidFill>
                  <a:srgbClr val="0D0D0D"/>
                </a:solidFill>
                <a:effectLst/>
                <a:latin typeface="Trebuchet MS" panose="020B0603020202020204" pitchFamily="34" charset="0"/>
                <a:cs typeface="Times New Roman" panose="02020603050405020304" pitchFamily="18" charset="0"/>
              </a:rPr>
              <a:t>Modelling Approach</a:t>
            </a:r>
          </a:p>
          <a:p>
            <a:pPr algn="l">
              <a:buFont typeface="+mj-lt"/>
              <a:buAutoNum type="arabicPeriod"/>
            </a:pPr>
            <a:r>
              <a:rPr lang="en-US" sz="2400" b="0" i="0" dirty="0">
                <a:solidFill>
                  <a:srgbClr val="0D0D0D"/>
                </a:solidFill>
                <a:effectLst/>
                <a:latin typeface="Trebuchet MS" panose="020B0603020202020204" pitchFamily="34" charset="0"/>
                <a:cs typeface="Times New Roman" panose="02020603050405020304" pitchFamily="18" charset="0"/>
              </a:rPr>
              <a:t>Results and </a:t>
            </a:r>
            <a:r>
              <a:rPr lang="en-US" sz="2400" dirty="0">
                <a:solidFill>
                  <a:srgbClr val="0D0D0D"/>
                </a:solidFill>
                <a:latin typeface="Trebuchet MS" panose="020B0603020202020204" pitchFamily="34" charset="0"/>
                <a:cs typeface="Times New Roman" panose="02020603050405020304" pitchFamily="18" charset="0"/>
              </a:rPr>
              <a:t>Discussion</a:t>
            </a:r>
            <a:endParaRPr lang="en-US" sz="2400" b="0" i="0" dirty="0">
              <a:solidFill>
                <a:srgbClr val="0D0D0D"/>
              </a:solidFill>
              <a:effectLst/>
              <a:latin typeface="Trebuchet MS" panose="020B0603020202020204" pitchFamily="34" charset="0"/>
              <a:cs typeface="Times New Roman" panose="02020603050405020304" pitchFamily="18" charset="0"/>
            </a:endParaRPr>
          </a:p>
          <a:p>
            <a:pPr algn="l">
              <a:buFont typeface="+mj-lt"/>
              <a:buAutoNum type="arabicPeriod"/>
            </a:pPr>
            <a:r>
              <a:rPr lang="en-US" sz="2400" b="0" i="0" dirty="0">
                <a:solidFill>
                  <a:srgbClr val="0D0D0D"/>
                </a:solidFill>
                <a:effectLst/>
                <a:latin typeface="Trebuchet MS" panose="020B0603020202020204" pitchFamily="34" charset="0"/>
                <a:cs typeface="Times New Roman" panose="02020603050405020304" pitchFamily="18" charset="0"/>
              </a:rPr>
              <a:t>Conclusion</a:t>
            </a:r>
          </a:p>
          <a:p>
            <a:endParaRPr lang="en-IN" sz="2800" dirty="0">
              <a:latin typeface="Trebuchet MS" panose="020B060302020202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86800" y="1981200"/>
            <a:ext cx="3396018" cy="39624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526646" y="685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073196" y="482516"/>
            <a:ext cx="7629526" cy="7226337"/>
          </a:xfrm>
          <a:prstGeom prst="rect">
            <a:avLst/>
          </a:prstGeom>
          <a:noFill/>
          <a:ln>
            <a:noFill/>
          </a:ln>
        </p:spPr>
        <p:txBody>
          <a:bodyPr vert="horz" wrap="square" lIns="0" tIns="16510" rIns="0" bIns="0" rtlCol="0">
            <a:spAutoFit/>
          </a:bodyPr>
          <a:lstStyle/>
          <a:p>
            <a:pPr marL="12700">
              <a:lnSpc>
                <a:spcPct val="100000"/>
              </a:lnSpc>
              <a:spcBef>
                <a:spcPts val="130"/>
              </a:spcBef>
              <a:tabLst>
                <a:tab pos="2727960" algn="l"/>
              </a:tabLst>
            </a:pPr>
            <a:r>
              <a:rPr sz="4000" spc="-20" dirty="0" smtClean="0"/>
              <a:t>P</a:t>
            </a:r>
            <a:r>
              <a:rPr sz="4000" spc="15" dirty="0" smtClean="0"/>
              <a:t>ROB</a:t>
            </a:r>
            <a:r>
              <a:rPr sz="4000" spc="55" dirty="0" smtClean="0"/>
              <a:t>L</a:t>
            </a:r>
            <a:r>
              <a:rPr sz="4000" spc="-20" dirty="0" smtClean="0"/>
              <a:t>E</a:t>
            </a:r>
            <a:r>
              <a:rPr sz="4000" spc="20" dirty="0" smtClean="0"/>
              <a:t>M</a:t>
            </a:r>
            <a:r>
              <a:rPr lang="en-US" sz="4000" dirty="0"/>
              <a:t> </a:t>
            </a:r>
            <a:r>
              <a:rPr lang="en-US" sz="4000" spc="10" dirty="0" smtClean="0"/>
              <a:t>STATEMENT</a:t>
            </a:r>
            <a:r>
              <a:rPr lang="en-US" sz="2400" spc="10" dirty="0" smtClean="0">
                <a:latin typeface="Trebuchet MS" panose="020B0603020202020204" pitchFamily="34" charset="0"/>
              </a:rPr>
              <a:t/>
            </a:r>
            <a:br>
              <a:rPr lang="en-US" sz="2400" spc="10" dirty="0" smtClean="0">
                <a:latin typeface="Trebuchet MS" panose="020B0603020202020204" pitchFamily="34" charset="0"/>
              </a:rPr>
            </a:br>
            <a:r>
              <a:rPr lang="en-US" sz="2400" spc="10" dirty="0">
                <a:latin typeface="Trebuchet MS" panose="020B0603020202020204" pitchFamily="34" charset="0"/>
              </a:rPr>
              <a:t/>
            </a:r>
            <a:br>
              <a:rPr lang="en-US" sz="2400" spc="10" dirty="0">
                <a:latin typeface="Trebuchet MS" panose="020B0603020202020204" pitchFamily="34" charset="0"/>
              </a:rPr>
            </a:br>
            <a:r>
              <a:rPr lang="en-US" sz="2400" spc="10" dirty="0" smtClean="0">
                <a:latin typeface="Trebuchet MS" panose="020B0603020202020204" pitchFamily="34" charset="0"/>
                <a:cs typeface="Times New Roman" panose="02020603050405020304" pitchFamily="18" charset="0"/>
              </a:rPr>
              <a:t>Employee performance growth is an good performer to increase a </a:t>
            </a:r>
            <a:r>
              <a:rPr lang="en-US" sz="2400" spc="10" dirty="0" err="1" smtClean="0">
                <a:latin typeface="Trebuchet MS" panose="020B0603020202020204" pitchFamily="34" charset="0"/>
                <a:cs typeface="Times New Roman" panose="02020603050405020304" pitchFamily="18" charset="0"/>
              </a:rPr>
              <a:t>salaries,promotion</a:t>
            </a:r>
            <a:r>
              <a:rPr lang="en-US" sz="2400" spc="10" dirty="0" smtClean="0">
                <a:latin typeface="Trebuchet MS" panose="020B0603020202020204" pitchFamily="34" charset="0"/>
                <a:cs typeface="Times New Roman" panose="02020603050405020304" pitchFamily="18" charset="0"/>
              </a:rPr>
              <a:t> and appreciation.</a:t>
            </a:r>
            <a:br>
              <a:rPr lang="en-US" sz="2400" spc="10" dirty="0" smtClean="0">
                <a:latin typeface="Trebuchet MS" panose="020B0603020202020204" pitchFamily="34" charset="0"/>
                <a:cs typeface="Times New Roman" panose="02020603050405020304" pitchFamily="18" charset="0"/>
              </a:rPr>
            </a:br>
            <a:r>
              <a:rPr lang="en-US" sz="2400" spc="10" dirty="0">
                <a:latin typeface="Trebuchet MS" panose="020B0603020202020204" pitchFamily="34" charset="0"/>
                <a:cs typeface="Times New Roman" panose="02020603050405020304" pitchFamily="18" charset="0"/>
              </a:rPr>
              <a:t/>
            </a:r>
            <a:br>
              <a:rPr lang="en-US" sz="2400" spc="10" dirty="0">
                <a:latin typeface="Trebuchet MS" panose="020B0603020202020204" pitchFamily="34" charset="0"/>
                <a:cs typeface="Times New Roman" panose="02020603050405020304" pitchFamily="18" charset="0"/>
              </a:rPr>
            </a:br>
            <a:r>
              <a:rPr lang="en-US" sz="2400" spc="10" dirty="0" smtClean="0">
                <a:latin typeface="Trebuchet MS" panose="020B0603020202020204" pitchFamily="34" charset="0"/>
                <a:cs typeface="Times New Roman" panose="02020603050405020304" pitchFamily="18" charset="0"/>
              </a:rPr>
              <a:t>A lower performer employee we will motivate in better </a:t>
            </a:r>
            <a:r>
              <a:rPr lang="en-US" sz="2400" spc="10" dirty="0" err="1" smtClean="0">
                <a:latin typeface="Trebuchet MS" panose="020B0603020202020204" pitchFamily="34" charset="0"/>
                <a:cs typeface="Times New Roman" panose="02020603050405020304" pitchFamily="18" charset="0"/>
              </a:rPr>
              <a:t>manar</a:t>
            </a:r>
            <a:r>
              <a:rPr lang="en-US" sz="2400" spc="10" dirty="0" smtClean="0">
                <a:latin typeface="Trebuchet MS" panose="020B0603020202020204" pitchFamily="34" charset="0"/>
                <a:cs typeface="Times New Roman" panose="02020603050405020304" pitchFamily="18" charset="0"/>
              </a:rPr>
              <a:t> and affective </a:t>
            </a:r>
            <a:r>
              <a:rPr lang="en-US" sz="2400" spc="10" dirty="0" err="1" smtClean="0">
                <a:latin typeface="Trebuchet MS" panose="020B0603020202020204" pitchFamily="34" charset="0"/>
                <a:cs typeface="Times New Roman" panose="02020603050405020304" pitchFamily="18" charset="0"/>
              </a:rPr>
              <a:t>manar</a:t>
            </a:r>
            <a:r>
              <a:rPr lang="en-US" sz="2400" spc="10" dirty="0" smtClean="0">
                <a:latin typeface="Trebuchet MS" panose="020B0603020202020204" pitchFamily="34" charset="0"/>
                <a:cs typeface="Times New Roman" panose="02020603050405020304" pitchFamily="18" charset="0"/>
              </a:rPr>
              <a:t>.</a:t>
            </a:r>
            <a:br>
              <a:rPr lang="en-US" sz="2400" spc="10" dirty="0" smtClean="0">
                <a:latin typeface="Trebuchet MS" panose="020B0603020202020204" pitchFamily="34" charset="0"/>
                <a:cs typeface="Times New Roman" panose="02020603050405020304" pitchFamily="18" charset="0"/>
              </a:rPr>
            </a:br>
            <a:r>
              <a:rPr lang="en-US" sz="2400" spc="10" dirty="0">
                <a:latin typeface="Trebuchet MS" panose="020B0603020202020204" pitchFamily="34" charset="0"/>
                <a:cs typeface="Times New Roman" panose="02020603050405020304" pitchFamily="18" charset="0"/>
              </a:rPr>
              <a:t/>
            </a:r>
            <a:br>
              <a:rPr lang="en-US" sz="2400" spc="10" dirty="0">
                <a:latin typeface="Trebuchet MS" panose="020B0603020202020204" pitchFamily="34" charset="0"/>
                <a:cs typeface="Times New Roman" panose="02020603050405020304" pitchFamily="18" charset="0"/>
              </a:rPr>
            </a:br>
            <a:r>
              <a:rPr lang="en-US" sz="2400" spc="10" dirty="0" smtClean="0">
                <a:latin typeface="Trebuchet MS" panose="020B0603020202020204" pitchFamily="34" charset="0"/>
              </a:rPr>
              <a:t/>
            </a:r>
            <a:br>
              <a:rPr lang="en-US" sz="2400" spc="10" dirty="0" smtClean="0">
                <a:latin typeface="Trebuchet MS" panose="020B0603020202020204" pitchFamily="34" charset="0"/>
              </a:rPr>
            </a:br>
            <a:r>
              <a:rPr lang="en-US" sz="4250" spc="10" dirty="0">
                <a:latin typeface="Trebuchet MS" panose="020B0603020202020204" pitchFamily="34" charset="0"/>
              </a:rPr>
              <a:t/>
            </a:r>
            <a:br>
              <a:rPr lang="en-US" sz="4250" spc="10" dirty="0">
                <a:latin typeface="Trebuchet MS" panose="020B0603020202020204" pitchFamily="34" charset="0"/>
              </a:rPr>
            </a:br>
            <a:r>
              <a:rPr lang="en-US" sz="4250" spc="10" dirty="0" smtClean="0">
                <a:latin typeface="Trebuchet MS" panose="020B0603020202020204" pitchFamily="34" charset="0"/>
              </a:rPr>
              <a:t/>
            </a:r>
            <a:br>
              <a:rPr lang="en-US" sz="4250" spc="10" dirty="0" smtClean="0">
                <a:latin typeface="Trebuchet MS" panose="020B0603020202020204" pitchFamily="34" charset="0"/>
              </a:rPr>
            </a:br>
            <a:r>
              <a:rPr lang="en-US" sz="4250" spc="10" dirty="0">
                <a:latin typeface="Trebuchet MS" panose="020B0603020202020204" pitchFamily="34" charset="0"/>
              </a:rPr>
              <a:t/>
            </a:r>
            <a:br>
              <a:rPr lang="en-US" sz="4250" spc="10" dirty="0">
                <a:latin typeface="Trebuchet MS" panose="020B0603020202020204" pitchFamily="34" charset="0"/>
              </a:rPr>
            </a:br>
            <a:r>
              <a:rPr lang="en-US" sz="4250" spc="10" dirty="0" smtClean="0">
                <a:latin typeface="Trebuchet MS" panose="020B0603020202020204" pitchFamily="34" charset="0"/>
              </a:rPr>
              <a:t/>
            </a:r>
            <a:br>
              <a:rPr lang="en-US" sz="4250" spc="10" dirty="0" smtClean="0">
                <a:latin typeface="Trebuchet MS" panose="020B0603020202020204" pitchFamily="34" charset="0"/>
              </a:rPr>
            </a:br>
            <a:endParaRPr sz="4250" dirty="0">
              <a:latin typeface="Trebuchet MS" panose="020B0603020202020204" pitchFamily="34" charset="0"/>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829816" y="8382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361950" y="14969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1" name="Rectangle 10"/>
          <p:cNvSpPr/>
          <p:nvPr/>
        </p:nvSpPr>
        <p:spPr>
          <a:xfrm>
            <a:off x="0" y="0"/>
            <a:ext cx="12192000" cy="12157174"/>
          </a:xfrm>
          <a:prstGeom prst="rect">
            <a:avLst/>
          </a:prstGeom>
        </p:spPr>
        <p:txBody>
          <a:bodyPr wrap="square">
            <a:spAutoFit/>
          </a:bodyPr>
          <a:lstStyle/>
          <a:p>
            <a:r>
              <a:rPr lang="en-US" dirty="0"/>
              <a:t> </a:t>
            </a:r>
            <a:r>
              <a:rPr lang="en-US" dirty="0" smtClean="0"/>
              <a:t>            </a:t>
            </a:r>
            <a:r>
              <a:rPr lang="en-US" sz="4000" dirty="0" smtClean="0"/>
              <a:t>PROJECT OVERVIEW</a:t>
            </a:r>
          </a:p>
          <a:p>
            <a:r>
              <a:rPr lang="en-US" sz="2400" dirty="0" smtClean="0">
                <a:latin typeface="Trebuchet MS" panose="020B0603020202020204" pitchFamily="34" charset="0"/>
              </a:rPr>
              <a:t>Set goals: Establish performance goals for your employee.</a:t>
            </a:r>
          </a:p>
          <a:p>
            <a:endParaRPr lang="en-US" sz="2400" dirty="0" smtClean="0">
              <a:latin typeface="Trebuchet MS" panose="020B0603020202020204" pitchFamily="34" charset="0"/>
            </a:endParaRPr>
          </a:p>
          <a:p>
            <a:r>
              <a:rPr lang="en-US" sz="2400" dirty="0" smtClean="0">
                <a:latin typeface="Trebuchet MS" panose="020B0603020202020204" pitchFamily="34" charset="0"/>
              </a:rPr>
              <a:t>Create a </a:t>
            </a:r>
            <a:r>
              <a:rPr lang="en-US" sz="2400" dirty="0" err="1" smtClean="0">
                <a:latin typeface="Trebuchet MS" panose="020B0603020202020204" pitchFamily="34" charset="0"/>
              </a:rPr>
              <a:t>spreedsheet</a:t>
            </a:r>
            <a:r>
              <a:rPr lang="en-US" sz="2400" dirty="0" smtClean="0">
                <a:latin typeface="Trebuchet MS" panose="020B0603020202020204" pitchFamily="34" charset="0"/>
              </a:rPr>
              <a:t>: Create a </a:t>
            </a:r>
            <a:r>
              <a:rPr lang="en-US" sz="2400" dirty="0" err="1" smtClean="0">
                <a:latin typeface="Trebuchet MS" panose="020B0603020202020204" pitchFamily="34" charset="0"/>
              </a:rPr>
              <a:t>spreedsheet</a:t>
            </a:r>
            <a:r>
              <a:rPr lang="en-US" sz="2400" dirty="0" smtClean="0">
                <a:latin typeface="Trebuchet MS" panose="020B0603020202020204" pitchFamily="34" charset="0"/>
              </a:rPr>
              <a:t> to track employee performance.</a:t>
            </a:r>
          </a:p>
          <a:p>
            <a:endParaRPr lang="en-US" sz="2400" dirty="0" smtClean="0">
              <a:latin typeface="Trebuchet MS" panose="020B0603020202020204" pitchFamily="34" charset="0"/>
            </a:endParaRPr>
          </a:p>
          <a:p>
            <a:r>
              <a:rPr lang="en-US" sz="2400" dirty="0" smtClean="0">
                <a:latin typeface="Trebuchet MS" panose="020B0603020202020204" pitchFamily="34" charset="0"/>
              </a:rPr>
              <a:t>Enter data: Enter employee </a:t>
            </a:r>
            <a:r>
              <a:rPr lang="en-US" sz="2400" dirty="0" err="1" smtClean="0">
                <a:latin typeface="Trebuchet MS" panose="020B0603020202020204" pitchFamily="34" charset="0"/>
              </a:rPr>
              <a:t>names,jobroles,and</a:t>
            </a:r>
            <a:r>
              <a:rPr lang="en-US" sz="2400" dirty="0" smtClean="0">
                <a:latin typeface="Trebuchet MS" panose="020B0603020202020204" pitchFamily="34" charset="0"/>
              </a:rPr>
              <a:t> review dates at the top of the </a:t>
            </a:r>
            <a:r>
              <a:rPr lang="en-US" sz="2400" dirty="0" err="1" smtClean="0">
                <a:latin typeface="Trebuchet MS" panose="020B0603020202020204" pitchFamily="34" charset="0"/>
              </a:rPr>
              <a:t>spreedsheet.the</a:t>
            </a:r>
            <a:r>
              <a:rPr lang="en-US" sz="2400" dirty="0" smtClean="0">
                <a:latin typeface="Trebuchet MS" panose="020B0603020202020204" pitchFamily="34" charset="0"/>
              </a:rPr>
              <a:t> add the </a:t>
            </a:r>
            <a:r>
              <a:rPr lang="en-US" sz="2400" dirty="0" err="1" smtClean="0">
                <a:latin typeface="Trebuchet MS" panose="020B0603020202020204" pitchFamily="34" charset="0"/>
              </a:rPr>
              <a:t>evalution</a:t>
            </a:r>
            <a:r>
              <a:rPr lang="en-US" sz="2400" dirty="0" smtClean="0">
                <a:latin typeface="Trebuchet MS" panose="020B0603020202020204" pitchFamily="34" charset="0"/>
              </a:rPr>
              <a:t> .</a:t>
            </a:r>
            <a:r>
              <a:rPr lang="en-US" sz="2400" dirty="0" err="1" smtClean="0">
                <a:latin typeface="Trebuchet MS" panose="020B0603020202020204" pitchFamily="34" charset="0"/>
              </a:rPr>
              <a:t>whichshould</a:t>
            </a:r>
            <a:r>
              <a:rPr lang="en-US" sz="2400" dirty="0" smtClean="0">
                <a:latin typeface="Trebuchet MS" panose="020B0603020202020204" pitchFamily="34" charset="0"/>
              </a:rPr>
              <a:t> be customized for your business and role.</a:t>
            </a:r>
          </a:p>
          <a:p>
            <a:endParaRPr lang="en-US" sz="2400" dirty="0">
              <a:latin typeface="Trebuchet MS" panose="020B0603020202020204" pitchFamily="34" charset="0"/>
            </a:endParaRPr>
          </a:p>
          <a:p>
            <a:r>
              <a:rPr lang="en-US" sz="2400" dirty="0" smtClean="0">
                <a:latin typeface="Trebuchet MS" panose="020B0603020202020204" pitchFamily="34" charset="0"/>
              </a:rPr>
              <a:t>Use formulas and charts: Use formulas and charts to calculate average </a:t>
            </a:r>
            <a:r>
              <a:rPr lang="en-US" sz="2400" dirty="0" err="1" smtClean="0">
                <a:latin typeface="Trebuchet MS" panose="020B0603020202020204" pitchFamily="34" charset="0"/>
              </a:rPr>
              <a:t>scores,identify</a:t>
            </a:r>
            <a:r>
              <a:rPr lang="en-US" sz="2400" dirty="0" smtClean="0">
                <a:latin typeface="Trebuchet MS" panose="020B0603020202020204" pitchFamily="34" charset="0"/>
              </a:rPr>
              <a:t> top </a:t>
            </a:r>
            <a:r>
              <a:rPr lang="en-US" sz="2400" dirty="0" err="1" smtClean="0">
                <a:latin typeface="Trebuchet MS" panose="020B0603020202020204" pitchFamily="34" charset="0"/>
              </a:rPr>
              <a:t>performer,and</a:t>
            </a:r>
            <a:r>
              <a:rPr lang="en-US" sz="2400" dirty="0" smtClean="0">
                <a:latin typeface="Trebuchet MS" panose="020B0603020202020204" pitchFamily="34" charset="0"/>
              </a:rPr>
              <a:t> </a:t>
            </a:r>
            <a:r>
              <a:rPr lang="en-US" sz="2400" dirty="0" err="1" smtClean="0">
                <a:latin typeface="Trebuchet MS" panose="020B0603020202020204" pitchFamily="34" charset="0"/>
              </a:rPr>
              <a:t>hightlightsarea</a:t>
            </a:r>
            <a:r>
              <a:rPr lang="en-US" sz="2400" dirty="0" smtClean="0">
                <a:latin typeface="Trebuchet MS" panose="020B0603020202020204" pitchFamily="34" charset="0"/>
              </a:rPr>
              <a:t> for improvements</a:t>
            </a:r>
          </a:p>
          <a:p>
            <a:endParaRPr lang="en-US" sz="2400" dirty="0">
              <a:latin typeface="Trebuchet MS" panose="020B0603020202020204" pitchFamily="34" charset="0"/>
            </a:endParaRPr>
          </a:p>
          <a:p>
            <a:r>
              <a:rPr lang="en-US" sz="2400" dirty="0" smtClean="0">
                <a:latin typeface="Trebuchet MS" panose="020B0603020202020204" pitchFamily="34" charset="0"/>
              </a:rPr>
              <a:t>Provide feedback: Provide feedback to employee.</a:t>
            </a:r>
          </a:p>
          <a:p>
            <a:r>
              <a:rPr lang="en-US" sz="2400" dirty="0" smtClean="0">
                <a:latin typeface="Trebuchet MS" panose="020B0603020202020204" pitchFamily="34" charset="0"/>
              </a:rPr>
              <a:t>Monitor </a:t>
            </a:r>
            <a:r>
              <a:rPr lang="en-US" sz="2400" dirty="0" err="1" smtClean="0">
                <a:latin typeface="Trebuchet MS" panose="020B0603020202020204" pitchFamily="34" charset="0"/>
              </a:rPr>
              <a:t>prograss</a:t>
            </a:r>
            <a:r>
              <a:rPr lang="en-US" sz="2400" dirty="0" smtClean="0">
                <a:latin typeface="Trebuchet MS" panose="020B0603020202020204" pitchFamily="34" charset="0"/>
              </a:rPr>
              <a:t>: </a:t>
            </a:r>
            <a:r>
              <a:rPr lang="en-US" sz="2400" dirty="0" err="1" smtClean="0">
                <a:latin typeface="Trebuchet MS" panose="020B0603020202020204" pitchFamily="34" charset="0"/>
              </a:rPr>
              <a:t>Monitorthe</a:t>
            </a:r>
            <a:r>
              <a:rPr lang="en-US" sz="2400" dirty="0" smtClean="0">
                <a:latin typeface="Trebuchet MS" panose="020B0603020202020204" pitchFamily="34" charset="0"/>
              </a:rPr>
              <a:t> </a:t>
            </a:r>
            <a:r>
              <a:rPr lang="en-US" sz="2400" dirty="0" err="1" smtClean="0">
                <a:latin typeface="Trebuchet MS" panose="020B0603020202020204" pitchFamily="34" charset="0"/>
              </a:rPr>
              <a:t>prograss</a:t>
            </a:r>
            <a:r>
              <a:rPr lang="en-US" sz="2400" dirty="0" smtClean="0">
                <a:latin typeface="Trebuchet MS" panose="020B0603020202020204" pitchFamily="34" charset="0"/>
              </a:rPr>
              <a:t> of your employee</a:t>
            </a:r>
            <a:r>
              <a:rPr lang="en-US" sz="2800" dirty="0" smtClean="0">
                <a:latin typeface="Trebuchet MS" panose="020B0603020202020204" pitchFamily="34" charset="0"/>
              </a:rPr>
              <a:t>.</a:t>
            </a:r>
          </a:p>
          <a:p>
            <a:endParaRPr lang="en-US" sz="2800" dirty="0">
              <a:latin typeface="Trebuchet MS" panose="020B0603020202020204" pitchFamily="34" charset="0"/>
            </a:endParaRPr>
          </a:p>
          <a:p>
            <a:endParaRPr lang="en-US" sz="2800" dirty="0" smtClean="0">
              <a:latin typeface="Trebuchet MS" panose="020B0603020202020204" pitchFamily="34" charset="0"/>
            </a:endParaRPr>
          </a:p>
          <a:p>
            <a:endParaRPr lang="en-US" sz="2800" dirty="0" smtClean="0">
              <a:latin typeface="Trebuchet MS" panose="020B0603020202020204" pitchFamily="34" charset="0"/>
            </a:endParaRPr>
          </a:p>
          <a:p>
            <a:endParaRPr lang="en-US" sz="2800" dirty="0">
              <a:latin typeface="Trebuchet MS" panose="020B0603020202020204" pitchFamily="34" charset="0"/>
            </a:endParaRPr>
          </a:p>
          <a:p>
            <a:endParaRPr lang="en-US" sz="2800" dirty="0" smtClean="0">
              <a:latin typeface="Trebuchet MS" panose="020B0603020202020204" pitchFamily="34" charset="0"/>
            </a:endParaRP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772400" y="44196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2362200" y="26200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906000" y="608171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247654"/>
            <a:ext cx="10706100" cy="10850406"/>
          </a:xfrm>
          <a:prstGeom prst="rect">
            <a:avLst/>
          </a:prstGeom>
        </p:spPr>
        <p:txBody>
          <a:bodyPr vert="horz" wrap="square" lIns="0" tIns="16510" rIns="0" bIns="0" rtlCol="0">
            <a:spAutoFit/>
          </a:bodyPr>
          <a:lstStyle/>
          <a:p>
            <a:pPr marL="12700" algn="ctr">
              <a:lnSpc>
                <a:spcPct val="100000"/>
              </a:lnSpc>
              <a:spcBef>
                <a:spcPts val="130"/>
              </a:spcBef>
            </a:pPr>
            <a:r>
              <a:rPr sz="4000" spc="25" dirty="0"/>
              <a:t>W</a:t>
            </a:r>
            <a:r>
              <a:rPr sz="4000" spc="-20" dirty="0"/>
              <a:t>H</a:t>
            </a:r>
            <a:r>
              <a:rPr sz="4000" spc="20" dirty="0"/>
              <a:t>O</a:t>
            </a:r>
            <a:r>
              <a:rPr sz="4000" spc="-235" dirty="0"/>
              <a:t> </a:t>
            </a:r>
            <a:r>
              <a:rPr sz="4000" spc="-10" dirty="0"/>
              <a:t>AR</a:t>
            </a:r>
            <a:r>
              <a:rPr sz="4000" spc="15" dirty="0"/>
              <a:t>E</a:t>
            </a:r>
            <a:r>
              <a:rPr sz="4000" spc="-35" dirty="0"/>
              <a:t> </a:t>
            </a:r>
            <a:r>
              <a:rPr sz="4000" spc="-10" dirty="0"/>
              <a:t>T</a:t>
            </a:r>
            <a:r>
              <a:rPr sz="4000" spc="-15" dirty="0"/>
              <a:t>H</a:t>
            </a:r>
            <a:r>
              <a:rPr sz="4000" spc="15" dirty="0"/>
              <a:t>E</a:t>
            </a:r>
            <a:r>
              <a:rPr sz="4000" spc="-35" dirty="0"/>
              <a:t> </a:t>
            </a:r>
            <a:r>
              <a:rPr sz="4000" spc="-20" dirty="0"/>
              <a:t>E</a:t>
            </a:r>
            <a:r>
              <a:rPr sz="4000" spc="30" dirty="0"/>
              <a:t>N</a:t>
            </a:r>
            <a:r>
              <a:rPr sz="4000" spc="15" dirty="0"/>
              <a:t>D</a:t>
            </a:r>
            <a:r>
              <a:rPr sz="4000" spc="-45" dirty="0"/>
              <a:t> </a:t>
            </a:r>
            <a:r>
              <a:rPr sz="4000" dirty="0"/>
              <a:t>U</a:t>
            </a:r>
            <a:r>
              <a:rPr sz="4000" spc="10" dirty="0"/>
              <a:t>S</a:t>
            </a:r>
            <a:r>
              <a:rPr sz="4000" spc="-25" dirty="0"/>
              <a:t>E</a:t>
            </a:r>
            <a:r>
              <a:rPr sz="4000" spc="-10" dirty="0"/>
              <a:t>R</a:t>
            </a:r>
            <a:r>
              <a:rPr sz="4000" spc="5" dirty="0"/>
              <a:t>S</a:t>
            </a:r>
            <a:r>
              <a:rPr sz="4000" spc="5" dirty="0" smtClean="0"/>
              <a:t>?</a:t>
            </a:r>
            <a:r>
              <a:rPr lang="en-US" sz="4000" spc="5" dirty="0" smtClean="0"/>
              <a:t/>
            </a:r>
            <a:br>
              <a:rPr lang="en-US" sz="4000" spc="5" dirty="0" smtClean="0"/>
            </a:br>
            <a:r>
              <a:rPr lang="x-none" spc="5" smtClean="0">
                <a:latin typeface="Trebuchet MS" panose="020B0603020202020204" pitchFamily="34" charset="0"/>
              </a:rPr>
              <a:t>•</a:t>
            </a:r>
            <a:r>
              <a:rPr lang="en-US" sz="2400" spc="5" dirty="0">
                <a:latin typeface="Trebuchet MS" panose="020B0603020202020204" pitchFamily="34" charset="0"/>
              </a:rPr>
              <a:t>M</a:t>
            </a:r>
            <a:r>
              <a:rPr lang="en-US" sz="2400" spc="5" dirty="0" smtClean="0">
                <a:latin typeface="Trebuchet MS" panose="020B0603020202020204" pitchFamily="34" charset="0"/>
              </a:rPr>
              <a:t>anager</a:t>
            </a:r>
            <a:br>
              <a:rPr lang="en-US" sz="2400" spc="5" dirty="0" smtClean="0">
                <a:latin typeface="Trebuchet MS" panose="020B0603020202020204" pitchFamily="34" charset="0"/>
              </a:rPr>
            </a:br>
            <a:r>
              <a:rPr lang="en-US" sz="2400" spc="5" dirty="0" smtClean="0">
                <a:latin typeface="Trebuchet MS" panose="020B0603020202020204" pitchFamily="34" charset="0"/>
              </a:rPr>
              <a:t/>
            </a:r>
            <a:br>
              <a:rPr lang="en-US" sz="2400" spc="5" dirty="0" smtClean="0">
                <a:latin typeface="Trebuchet MS" panose="020B0603020202020204" pitchFamily="34" charset="0"/>
              </a:rPr>
            </a:br>
            <a:r>
              <a:rPr lang="en-US" sz="2400" spc="5" dirty="0" smtClean="0">
                <a:latin typeface="Trebuchet MS" panose="020B0603020202020204" pitchFamily="34" charset="0"/>
              </a:rPr>
              <a:t>● Employee</a:t>
            </a:r>
            <a:br>
              <a:rPr lang="en-US" sz="2400" spc="5" dirty="0" smtClean="0">
                <a:latin typeface="Trebuchet MS" panose="020B0603020202020204" pitchFamily="34" charset="0"/>
              </a:rPr>
            </a:br>
            <a:r>
              <a:rPr lang="en-US" sz="2400" spc="5" dirty="0">
                <a:latin typeface="Trebuchet MS" panose="020B0603020202020204" pitchFamily="34" charset="0"/>
              </a:rPr>
              <a:t/>
            </a:r>
            <a:br>
              <a:rPr lang="en-US" sz="2400" spc="5" dirty="0">
                <a:latin typeface="Trebuchet MS" panose="020B0603020202020204" pitchFamily="34" charset="0"/>
              </a:rPr>
            </a:br>
            <a:r>
              <a:rPr lang="en-US" sz="2400" spc="5" dirty="0" smtClean="0">
                <a:latin typeface="Trebuchet MS" panose="020B0603020202020204" pitchFamily="34" charset="0"/>
              </a:rPr>
              <a:t>● Employer</a:t>
            </a:r>
            <a:br>
              <a:rPr lang="en-US" sz="2400" spc="5" dirty="0" smtClean="0">
                <a:latin typeface="Trebuchet MS" panose="020B0603020202020204" pitchFamily="34" charset="0"/>
              </a:rPr>
            </a:br>
            <a:r>
              <a:rPr lang="en-US" sz="2400" spc="5" dirty="0">
                <a:latin typeface="Trebuchet MS" panose="020B0603020202020204" pitchFamily="34" charset="0"/>
              </a:rPr>
              <a:t/>
            </a:r>
            <a:br>
              <a:rPr lang="en-US" sz="2400" spc="5" dirty="0">
                <a:latin typeface="Trebuchet MS" panose="020B0603020202020204" pitchFamily="34" charset="0"/>
              </a:rPr>
            </a:br>
            <a:r>
              <a:rPr lang="en-US" sz="2400" spc="5" dirty="0" smtClean="0">
                <a:latin typeface="Trebuchet MS" panose="020B0603020202020204" pitchFamily="34" charset="0"/>
              </a:rPr>
              <a:t>● Organization</a:t>
            </a:r>
            <a:br>
              <a:rPr lang="en-US" sz="2400" spc="5" dirty="0" smtClean="0">
                <a:latin typeface="Trebuchet MS" panose="020B0603020202020204" pitchFamily="34" charset="0"/>
              </a:rPr>
            </a:br>
            <a:r>
              <a:rPr lang="en-US" sz="2400" spc="5" dirty="0">
                <a:latin typeface="Trebuchet MS" panose="020B0603020202020204" pitchFamily="34" charset="0"/>
              </a:rPr>
              <a:t/>
            </a:r>
            <a:br>
              <a:rPr lang="en-US" sz="2400" spc="5" dirty="0">
                <a:latin typeface="Trebuchet MS" panose="020B0603020202020204" pitchFamily="34" charset="0"/>
              </a:rPr>
            </a:br>
            <a:r>
              <a:rPr lang="en-US" sz="2400" spc="5" dirty="0" smtClean="0">
                <a:latin typeface="Trebuchet MS" panose="020B0603020202020204" pitchFamily="34" charset="0"/>
              </a:rPr>
              <a:t>● IT sectors</a:t>
            </a:r>
            <a:br>
              <a:rPr lang="en-US" sz="2400" spc="5" dirty="0" smtClean="0">
                <a:latin typeface="Trebuchet MS" panose="020B0603020202020204" pitchFamily="34" charset="0"/>
              </a:rPr>
            </a:br>
            <a:r>
              <a:rPr lang="en-US" sz="2400" spc="5" dirty="0">
                <a:latin typeface="Trebuchet MS" panose="020B0603020202020204" pitchFamily="34" charset="0"/>
              </a:rPr>
              <a:t/>
            </a:r>
            <a:br>
              <a:rPr lang="en-US" sz="2400" spc="5" dirty="0">
                <a:latin typeface="Trebuchet MS" panose="020B0603020202020204" pitchFamily="34" charset="0"/>
              </a:rPr>
            </a:br>
            <a:r>
              <a:rPr lang="en-US" sz="2400" spc="5" dirty="0" smtClean="0">
                <a:latin typeface="Trebuchet MS" panose="020B0603020202020204" pitchFamily="34" charset="0"/>
              </a:rPr>
              <a:t>● Industries</a:t>
            </a:r>
            <a:br>
              <a:rPr lang="en-US" sz="2400" spc="5" dirty="0" smtClean="0">
                <a:latin typeface="Trebuchet MS" panose="020B0603020202020204" pitchFamily="34" charset="0"/>
              </a:rPr>
            </a:br>
            <a:r>
              <a:rPr lang="en-US" sz="2400" spc="5" dirty="0">
                <a:latin typeface="Trebuchet MS" panose="020B0603020202020204" pitchFamily="34" charset="0"/>
              </a:rPr>
              <a:t/>
            </a:r>
            <a:br>
              <a:rPr lang="en-US" sz="2400" spc="5" dirty="0">
                <a:latin typeface="Trebuchet MS" panose="020B0603020202020204" pitchFamily="34" charset="0"/>
              </a:rPr>
            </a:br>
            <a:r>
              <a:rPr lang="en-US" sz="2000" spc="5" dirty="0" smtClean="0">
                <a:latin typeface="Trebuchet MS" panose="020B0603020202020204" pitchFamily="34" charset="0"/>
              </a:rPr>
              <a:t/>
            </a:r>
            <a:br>
              <a:rPr lang="en-US" sz="2000" spc="5" dirty="0" smtClean="0">
                <a:latin typeface="Trebuchet MS" panose="020B0603020202020204" pitchFamily="34" charset="0"/>
              </a:rPr>
            </a:br>
            <a:r>
              <a:rPr lang="en-US" sz="3200" spc="5" dirty="0" smtClean="0">
                <a:latin typeface="Trebuchet MS" panose="020B0603020202020204" pitchFamily="34" charset="0"/>
              </a:rPr>
              <a:t/>
            </a:r>
            <a:br>
              <a:rPr lang="en-US" sz="3200" spc="5" dirty="0" smtClean="0">
                <a:latin typeface="Trebuchet MS" panose="020B0603020202020204" pitchFamily="34" charset="0"/>
              </a:rPr>
            </a:br>
            <a:r>
              <a:rPr lang="en-US" sz="3200" spc="5" dirty="0"/>
              <a:t/>
            </a:r>
            <a:br>
              <a:rPr lang="en-US" sz="3200" spc="5" dirty="0"/>
            </a:br>
            <a:r>
              <a:rPr lang="en-US" sz="3200" spc="5" dirty="0" smtClean="0"/>
              <a:t/>
            </a:r>
            <a:br>
              <a:rPr lang="en-US" sz="3200" spc="5" dirty="0" smtClean="0"/>
            </a:br>
            <a:r>
              <a:rPr lang="en-US" sz="3200" spc="5" dirty="0"/>
              <a:t/>
            </a:r>
            <a:br>
              <a:rPr lang="en-US" sz="3200" spc="5" dirty="0"/>
            </a:br>
            <a:r>
              <a:rPr lang="en-US" sz="3200" spc="5" dirty="0" smtClean="0"/>
              <a:t/>
            </a:r>
            <a:br>
              <a:rPr lang="en-US" sz="3200" spc="5" dirty="0" smtClean="0"/>
            </a:br>
            <a:r>
              <a:rPr lang="en-US" sz="3200" spc="5" dirty="0"/>
              <a:t/>
            </a:r>
            <a:br>
              <a:rPr lang="en-US" sz="3200" spc="5" dirty="0"/>
            </a:br>
            <a:r>
              <a:rPr lang="en-US" sz="3200" spc="5" dirty="0" smtClean="0"/>
              <a:t/>
            </a:r>
            <a:br>
              <a:rPr lang="en-US" sz="3200" spc="5" dirty="0" smtClean="0"/>
            </a:br>
            <a:r>
              <a:rPr lang="en-US" sz="3200" spc="5" dirty="0"/>
              <a:t/>
            </a:r>
            <a:br>
              <a:rPr lang="en-US" sz="3200" spc="5" dirty="0"/>
            </a:br>
            <a:r>
              <a:rPr lang="en-US" sz="3200" spc="5" dirty="0" smtClean="0"/>
              <a:t/>
            </a:r>
            <a:br>
              <a:rPr lang="en-US" sz="3200" spc="5" dirty="0" smtClean="0"/>
            </a:br>
            <a:r>
              <a:rPr lang="en-US" sz="3200" spc="5" dirty="0"/>
              <a:t/>
            </a:r>
            <a:br>
              <a:rPr lang="en-US" sz="3200" spc="5" dirty="0"/>
            </a:b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51180" y="426208"/>
            <a:ext cx="457200" cy="335792"/>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a:effectLst>
            <a:glow rad="63500">
              <a:schemeClr val="accent2">
                <a:satMod val="175000"/>
                <a:alpha val="40000"/>
              </a:schemeClr>
            </a:glow>
          </a:effectLst>
        </p:spPr>
        <p:txBody>
          <a:bodyPr wrap="square" lIns="0" tIns="0" rIns="0" bIns="0" rtlCol="0"/>
          <a:lstStyle/>
          <a:p>
            <a:endParaRPr/>
          </a:p>
        </p:txBody>
      </p:sp>
      <p:sp>
        <p:nvSpPr>
          <p:cNvPr id="4" name="object 4"/>
          <p:cNvSpPr/>
          <p:nvPr/>
        </p:nvSpPr>
        <p:spPr>
          <a:xfrm>
            <a:off x="519112" y="54292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a:ln>
            <a:noFill/>
          </a:ln>
          <a:effectLst/>
          <a:scene3d>
            <a:camera prst="orthographicFront">
              <a:rot lat="0" lon="0" rev="0"/>
            </a:camera>
            <a:lightRig rig="glow" dir="t">
              <a:rot lat="0" lon="0" rev="14100000"/>
            </a:lightRig>
          </a:scene3d>
          <a:sp3d prstMaterial="softEdge">
            <a:bevelT w="127000" prst="artDeco"/>
          </a:sp3d>
        </p:spPr>
        <p:txBody>
          <a:bodyPr wrap="square" lIns="0" tIns="0" rIns="0" bIns="0" rtlCol="0"/>
          <a:lstStyle/>
          <a:p>
            <a:endParaRPr/>
          </a:p>
        </p:txBody>
      </p:sp>
      <p:sp>
        <p:nvSpPr>
          <p:cNvPr id="5" name="object 5"/>
          <p:cNvSpPr/>
          <p:nvPr/>
        </p:nvSpPr>
        <p:spPr>
          <a:xfrm>
            <a:off x="9982200" y="4876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19112" y="463001"/>
            <a:ext cx="10758488" cy="9739205"/>
          </a:xfrm>
          <a:prstGeom prst="rect">
            <a:avLst/>
          </a:prstGeom>
        </p:spPr>
        <p:txBody>
          <a:bodyPr vert="horz" wrap="square" lIns="0" tIns="13335" rIns="0" bIns="0" rtlCol="0">
            <a:spAutoFit/>
          </a:bodyPr>
          <a:lstStyle/>
          <a:p>
            <a:pPr marL="12700">
              <a:lnSpc>
                <a:spcPct val="100000"/>
              </a:lnSpc>
              <a:spcBef>
                <a:spcPts val="105"/>
              </a:spcBef>
            </a:pPr>
            <a:r>
              <a:rPr sz="4000" spc="10" dirty="0"/>
              <a:t>O</a:t>
            </a:r>
            <a:r>
              <a:rPr sz="4000" spc="25" dirty="0"/>
              <a:t>U</a:t>
            </a:r>
            <a:r>
              <a:rPr sz="4000" dirty="0"/>
              <a:t>R</a:t>
            </a:r>
            <a:r>
              <a:rPr sz="4000" spc="5" dirty="0"/>
              <a:t> </a:t>
            </a:r>
            <a:r>
              <a:rPr sz="4000" spc="25" dirty="0"/>
              <a:t>S</a:t>
            </a:r>
            <a:r>
              <a:rPr sz="4000" spc="10" dirty="0"/>
              <a:t>O</a:t>
            </a:r>
            <a:r>
              <a:rPr sz="4000" spc="25" dirty="0"/>
              <a:t>LU</a:t>
            </a:r>
            <a:r>
              <a:rPr sz="4000" spc="-35" dirty="0"/>
              <a:t>T</a:t>
            </a:r>
            <a:r>
              <a:rPr sz="4000" spc="-30" dirty="0"/>
              <a:t>I</a:t>
            </a:r>
            <a:r>
              <a:rPr sz="4000" spc="10" dirty="0"/>
              <a:t>O</a:t>
            </a:r>
            <a:r>
              <a:rPr sz="4000" dirty="0"/>
              <a:t>N</a:t>
            </a:r>
            <a:r>
              <a:rPr sz="4000" spc="-345" dirty="0"/>
              <a:t> </a:t>
            </a:r>
            <a:r>
              <a:rPr sz="4000" spc="-35" dirty="0"/>
              <a:t>A</a:t>
            </a:r>
            <a:r>
              <a:rPr sz="4000" spc="-5" dirty="0"/>
              <a:t>N</a:t>
            </a:r>
            <a:r>
              <a:rPr sz="4000" dirty="0"/>
              <a:t>D</a:t>
            </a:r>
            <a:r>
              <a:rPr sz="4000" spc="35" dirty="0"/>
              <a:t> </a:t>
            </a:r>
            <a:r>
              <a:rPr sz="4000" spc="-30" dirty="0"/>
              <a:t>I</a:t>
            </a:r>
            <a:r>
              <a:rPr sz="4000" spc="-35" dirty="0"/>
              <a:t>T</a:t>
            </a:r>
            <a:r>
              <a:rPr sz="4000" dirty="0"/>
              <a:t>S</a:t>
            </a:r>
            <a:r>
              <a:rPr sz="4000" spc="60" dirty="0"/>
              <a:t> </a:t>
            </a:r>
            <a:r>
              <a:rPr sz="4000" spc="-295" dirty="0" smtClean="0"/>
              <a:t>V</a:t>
            </a:r>
            <a:r>
              <a:rPr sz="4000" spc="-35" dirty="0" smtClean="0"/>
              <a:t>A</a:t>
            </a:r>
            <a:r>
              <a:rPr sz="4000" spc="25" dirty="0" smtClean="0"/>
              <a:t>LU</a:t>
            </a:r>
            <a:r>
              <a:rPr sz="4000" dirty="0" smtClean="0"/>
              <a:t>E</a:t>
            </a:r>
            <a:r>
              <a:rPr lang="en-US" sz="4000" dirty="0" smtClean="0"/>
              <a:t> </a:t>
            </a:r>
            <a:r>
              <a:rPr sz="4000" spc="-15" dirty="0" smtClean="0"/>
              <a:t>P</a:t>
            </a:r>
            <a:r>
              <a:rPr sz="4000" spc="-30" dirty="0" smtClean="0"/>
              <a:t>R</a:t>
            </a:r>
            <a:r>
              <a:rPr sz="4000" spc="10" dirty="0" smtClean="0"/>
              <a:t>O</a:t>
            </a:r>
            <a:r>
              <a:rPr sz="4000" spc="-15" dirty="0" smtClean="0"/>
              <a:t>P</a:t>
            </a:r>
            <a:r>
              <a:rPr sz="4000" spc="10" dirty="0" smtClean="0"/>
              <a:t>O</a:t>
            </a:r>
            <a:r>
              <a:rPr sz="4000" spc="25" dirty="0" smtClean="0"/>
              <a:t>S</a:t>
            </a:r>
            <a:r>
              <a:rPr sz="4000" spc="-30" dirty="0" smtClean="0"/>
              <a:t>I</a:t>
            </a:r>
            <a:r>
              <a:rPr sz="4000" spc="-35" dirty="0" smtClean="0"/>
              <a:t>T</a:t>
            </a:r>
            <a:r>
              <a:rPr sz="4000" spc="-30" dirty="0" smtClean="0"/>
              <a:t>I</a:t>
            </a:r>
            <a:r>
              <a:rPr sz="4000" spc="10" dirty="0" smtClean="0"/>
              <a:t>O</a:t>
            </a:r>
            <a:r>
              <a:rPr sz="4000" dirty="0" smtClean="0"/>
              <a:t>N</a:t>
            </a:r>
            <a:r>
              <a:rPr lang="en-US" sz="3600" dirty="0" smtClean="0"/>
              <a:t/>
            </a:r>
            <a:br>
              <a:rPr lang="en-US" sz="3600" dirty="0" smtClean="0"/>
            </a:br>
            <a:r>
              <a:rPr lang="en-US" sz="3600" dirty="0" smtClean="0"/>
              <a:t>                 </a:t>
            </a:r>
            <a:br>
              <a:rPr lang="en-US" sz="3600" dirty="0" smtClean="0"/>
            </a:br>
            <a:r>
              <a:rPr lang="en-US" sz="3600" dirty="0"/>
              <a:t> </a:t>
            </a:r>
            <a:r>
              <a:rPr lang="en-US" sz="3600" dirty="0" smtClean="0"/>
              <a:t>                              </a:t>
            </a:r>
            <a:r>
              <a:rPr lang="en-US" sz="2400" dirty="0" smtClean="0">
                <a:latin typeface="Trebuchet MS" panose="020B0603020202020204" pitchFamily="34" charset="0"/>
              </a:rPr>
              <a:t>Conditional formatting missing.</a:t>
            </a:r>
            <a:br>
              <a:rPr lang="en-US" sz="2400" dirty="0" smtClean="0">
                <a:latin typeface="Trebuchet MS" panose="020B0603020202020204" pitchFamily="34" charset="0"/>
              </a:rPr>
            </a:br>
            <a:r>
              <a:rPr lang="en-US" sz="2400" dirty="0">
                <a:latin typeface="Trebuchet MS" panose="020B0603020202020204" pitchFamily="34" charset="0"/>
              </a:rPr>
              <a:t> </a:t>
            </a:r>
            <a:r>
              <a:rPr lang="en-US" sz="2400" dirty="0" smtClean="0">
                <a:latin typeface="Trebuchet MS" panose="020B0603020202020204" pitchFamily="34" charset="0"/>
              </a:rPr>
              <a:t>          </a:t>
            </a:r>
            <a:br>
              <a:rPr lang="en-US" sz="2400" dirty="0" smtClean="0">
                <a:latin typeface="Trebuchet MS" panose="020B0603020202020204" pitchFamily="34" charset="0"/>
              </a:rPr>
            </a:br>
            <a:r>
              <a:rPr lang="en-US" sz="2400" dirty="0" smtClean="0">
                <a:latin typeface="Trebuchet MS" panose="020B0603020202020204" pitchFamily="34" charset="0"/>
              </a:rPr>
              <a:t>                                       Filter removed.</a:t>
            </a:r>
            <a:br>
              <a:rPr lang="en-US" sz="2400" dirty="0" smtClean="0">
                <a:latin typeface="Trebuchet MS" panose="020B0603020202020204" pitchFamily="34" charset="0"/>
              </a:rPr>
            </a:br>
            <a:r>
              <a:rPr lang="en-US" sz="2400" dirty="0">
                <a:latin typeface="Trebuchet MS" panose="020B0603020202020204" pitchFamily="34" charset="0"/>
              </a:rPr>
              <a:t/>
            </a:r>
            <a:br>
              <a:rPr lang="en-US" sz="2400" dirty="0">
                <a:latin typeface="Trebuchet MS" panose="020B0603020202020204" pitchFamily="34" charset="0"/>
              </a:rPr>
            </a:br>
            <a:r>
              <a:rPr lang="en-US" sz="2400" dirty="0" smtClean="0">
                <a:latin typeface="Trebuchet MS" panose="020B0603020202020204" pitchFamily="34" charset="0"/>
              </a:rPr>
              <a:t>             </a:t>
            </a:r>
            <a:r>
              <a:rPr lang="en-US" sz="2400" dirty="0">
                <a:latin typeface="Trebuchet MS" panose="020B0603020202020204" pitchFamily="34" charset="0"/>
              </a:rPr>
              <a:t>             </a:t>
            </a:r>
            <a:r>
              <a:rPr lang="en-US" sz="2400" dirty="0" smtClean="0">
                <a:latin typeface="Trebuchet MS" panose="020B0603020202020204" pitchFamily="34" charset="0"/>
              </a:rPr>
              <a:t>             Formula performance.</a:t>
            </a:r>
            <a:br>
              <a:rPr lang="en-US" sz="2400" dirty="0" smtClean="0">
                <a:latin typeface="Trebuchet MS" panose="020B0603020202020204" pitchFamily="34" charset="0"/>
              </a:rPr>
            </a:br>
            <a:r>
              <a:rPr lang="en-US" sz="2400" dirty="0">
                <a:latin typeface="Trebuchet MS" panose="020B0603020202020204" pitchFamily="34" charset="0"/>
              </a:rPr>
              <a:t/>
            </a:r>
            <a:br>
              <a:rPr lang="en-US" sz="2400" dirty="0">
                <a:latin typeface="Trebuchet MS" panose="020B0603020202020204" pitchFamily="34" charset="0"/>
              </a:rPr>
            </a:br>
            <a:r>
              <a:rPr lang="en-US" sz="2400" dirty="0" smtClean="0">
                <a:latin typeface="Trebuchet MS" panose="020B0603020202020204" pitchFamily="34" charset="0"/>
              </a:rPr>
              <a:t>                                       Pivot table.</a:t>
            </a:r>
            <a:br>
              <a:rPr lang="en-US" sz="2400" dirty="0" smtClean="0">
                <a:latin typeface="Trebuchet MS" panose="020B0603020202020204" pitchFamily="34" charset="0"/>
              </a:rPr>
            </a:br>
            <a:r>
              <a:rPr lang="en-US" sz="2400" dirty="0">
                <a:latin typeface="Trebuchet MS" panose="020B0603020202020204" pitchFamily="34" charset="0"/>
              </a:rPr>
              <a:t> </a:t>
            </a:r>
            <a:r>
              <a:rPr lang="en-US" sz="2400" dirty="0" smtClean="0">
                <a:latin typeface="Trebuchet MS" panose="020B0603020202020204" pitchFamily="34" charset="0"/>
              </a:rPr>
              <a:t>                </a:t>
            </a:r>
            <a:br>
              <a:rPr lang="en-US" sz="2400" dirty="0" smtClean="0">
                <a:latin typeface="Trebuchet MS" panose="020B0603020202020204" pitchFamily="34" charset="0"/>
              </a:rPr>
            </a:br>
            <a:r>
              <a:rPr lang="en-US" sz="2400" dirty="0">
                <a:latin typeface="Trebuchet MS" panose="020B0603020202020204" pitchFamily="34" charset="0"/>
              </a:rPr>
              <a:t> </a:t>
            </a:r>
            <a:r>
              <a:rPr lang="en-US" sz="2400" dirty="0" smtClean="0">
                <a:latin typeface="Trebuchet MS" panose="020B0603020202020204" pitchFamily="34" charset="0"/>
              </a:rPr>
              <a:t>                                      Graph data </a:t>
            </a:r>
            <a:r>
              <a:rPr lang="en-US" sz="2400" dirty="0" err="1" smtClean="0">
                <a:latin typeface="Trebuchet MS" panose="020B0603020202020204" pitchFamily="34" charset="0"/>
              </a:rPr>
              <a:t>visualisation</a:t>
            </a:r>
            <a:r>
              <a:rPr lang="en-US" sz="2400" dirty="0">
                <a:latin typeface="Trebuchet MS" panose="020B0603020202020204" pitchFamily="34" charset="0"/>
              </a:rPr>
              <a:t>.</a:t>
            </a:r>
            <a:r>
              <a:rPr lang="en-US" sz="2400" dirty="0" smtClean="0">
                <a:latin typeface="Trebuchet MS" panose="020B0603020202020204" pitchFamily="34" charset="0"/>
              </a:rPr>
              <a:t/>
            </a:r>
            <a:br>
              <a:rPr lang="en-US" sz="2400" dirty="0" smtClean="0">
                <a:latin typeface="Trebuchet MS" panose="020B0603020202020204" pitchFamily="34" charset="0"/>
              </a:rPr>
            </a:br>
            <a:r>
              <a:rPr lang="en-US" sz="2400" dirty="0">
                <a:latin typeface="Trebuchet MS" panose="020B0603020202020204" pitchFamily="34" charset="0"/>
              </a:rPr>
              <a:t/>
            </a:r>
            <a:br>
              <a:rPr lang="en-US" sz="2400" dirty="0">
                <a:latin typeface="Trebuchet MS" panose="020B0603020202020204" pitchFamily="34" charset="0"/>
              </a:rPr>
            </a:br>
            <a:r>
              <a:rPr lang="en-US" sz="2400" dirty="0" smtClean="0">
                <a:latin typeface="Trebuchet MS" panose="020B0603020202020204" pitchFamily="34" charset="0"/>
              </a:rPr>
              <a:t> </a:t>
            </a:r>
            <a:br>
              <a:rPr lang="en-US" sz="2400" dirty="0" smtClean="0">
                <a:latin typeface="Trebuchet MS" panose="020B0603020202020204" pitchFamily="34" charset="0"/>
              </a:rPr>
            </a:br>
            <a:r>
              <a:rPr lang="en-US" dirty="0" smtClean="0">
                <a:latin typeface="Trebuchet MS" panose="020B0603020202020204" pitchFamily="34" charset="0"/>
              </a:rPr>
              <a:t>                 </a:t>
            </a:r>
            <a:br>
              <a:rPr lang="en-US" dirty="0" smtClean="0">
                <a:latin typeface="Trebuchet MS" panose="020B0603020202020204" pitchFamily="34" charset="0"/>
              </a:rPr>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r>
              <a:rPr lang="en-US" sz="3600" dirty="0"/>
              <a:t/>
            </a:r>
            <a:br>
              <a:rPr lang="en-US" sz="3600" dirty="0"/>
            </a:br>
            <a:r>
              <a:rPr lang="en-US" sz="3600" dirty="0" smtClean="0"/>
              <a:t/>
            </a:r>
            <a:br>
              <a:rPr lang="en-US" sz="3600" dirty="0" smtClean="0"/>
            </a:b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0" y="0"/>
            <a:ext cx="12192000" cy="17340977"/>
          </a:xfrm>
        </p:spPr>
        <p:txBody>
          <a:bodyPr/>
          <a:lstStyle/>
          <a:p>
            <a:pPr algn="ctr"/>
            <a:r>
              <a:rPr lang="en-IN" sz="4000" dirty="0" smtClean="0"/>
              <a:t>DATA DESCRIPTION</a:t>
            </a:r>
            <a:br>
              <a:rPr lang="en-IN" sz="4000" dirty="0" smtClean="0"/>
            </a:br>
            <a:r>
              <a:rPr lang="en-IN" sz="2400" dirty="0" smtClean="0"/>
              <a:t>•</a:t>
            </a:r>
            <a:r>
              <a:rPr lang="en-IN" sz="2400" dirty="0" smtClean="0">
                <a:latin typeface="Trebuchet MS" panose="020B0603020202020204" pitchFamily="34" charset="0"/>
              </a:rPr>
              <a:t>Employee ID</a:t>
            </a:r>
            <a:br>
              <a:rPr lang="en-IN" sz="2400" dirty="0" smtClean="0">
                <a:latin typeface="Trebuchet MS" panose="020B0603020202020204" pitchFamily="34" charset="0"/>
              </a:rPr>
            </a:br>
            <a:r>
              <a:rPr lang="en-IN" sz="2400" dirty="0" smtClean="0">
                <a:latin typeface="Trebuchet MS" panose="020B0603020202020204" pitchFamily="34" charset="0"/>
              </a:rPr>
              <a:t/>
            </a:r>
            <a:br>
              <a:rPr lang="en-IN" sz="2400" dirty="0" smtClean="0">
                <a:latin typeface="Trebuchet MS" panose="020B0603020202020204" pitchFamily="34" charset="0"/>
              </a:rPr>
            </a:br>
            <a:r>
              <a:rPr lang="en-IN" sz="2400" dirty="0" smtClean="0">
                <a:latin typeface="Trebuchet MS" panose="020B0603020202020204" pitchFamily="34" charset="0"/>
              </a:rPr>
              <a:t> •Name</a:t>
            </a:r>
            <a:br>
              <a:rPr lang="en-IN" sz="2400" dirty="0" smtClean="0">
                <a:latin typeface="Trebuchet MS" panose="020B0603020202020204" pitchFamily="34" charset="0"/>
              </a:rPr>
            </a:br>
            <a:r>
              <a:rPr lang="en-IN" sz="2400" dirty="0">
                <a:latin typeface="Trebuchet MS" panose="020B0603020202020204" pitchFamily="34" charset="0"/>
              </a:rPr>
              <a:t/>
            </a:r>
            <a:br>
              <a:rPr lang="en-IN" sz="2400" dirty="0">
                <a:latin typeface="Trebuchet MS" panose="020B0603020202020204" pitchFamily="34" charset="0"/>
              </a:rPr>
            </a:br>
            <a:r>
              <a:rPr lang="en-IN" sz="2400" dirty="0" smtClean="0">
                <a:latin typeface="Trebuchet MS" panose="020B0603020202020204" pitchFamily="34" charset="0"/>
              </a:rPr>
              <a:t>•  Gender</a:t>
            </a:r>
            <a:br>
              <a:rPr lang="en-IN" sz="2400" dirty="0" smtClean="0">
                <a:latin typeface="Trebuchet MS" panose="020B0603020202020204" pitchFamily="34" charset="0"/>
              </a:rPr>
            </a:br>
            <a:r>
              <a:rPr lang="en-IN" sz="2400" dirty="0">
                <a:latin typeface="Trebuchet MS" panose="020B0603020202020204" pitchFamily="34" charset="0"/>
              </a:rPr>
              <a:t/>
            </a:r>
            <a:br>
              <a:rPr lang="en-IN" sz="2400" dirty="0">
                <a:latin typeface="Trebuchet MS" panose="020B0603020202020204" pitchFamily="34" charset="0"/>
              </a:rPr>
            </a:br>
            <a:r>
              <a:rPr lang="en-IN" sz="2400" dirty="0">
                <a:latin typeface="Trebuchet MS" panose="020B0603020202020204" pitchFamily="34" charset="0"/>
              </a:rPr>
              <a:t>•</a:t>
            </a:r>
            <a:r>
              <a:rPr lang="en-IN" sz="2400" dirty="0" smtClean="0">
                <a:latin typeface="Trebuchet MS" panose="020B0603020202020204" pitchFamily="34" charset="0"/>
              </a:rPr>
              <a:t> Department</a:t>
            </a:r>
            <a:br>
              <a:rPr lang="en-IN" sz="2400" dirty="0" smtClean="0">
                <a:latin typeface="Trebuchet MS" panose="020B0603020202020204" pitchFamily="34" charset="0"/>
              </a:rPr>
            </a:br>
            <a:r>
              <a:rPr lang="en-IN" sz="2400" dirty="0">
                <a:latin typeface="Trebuchet MS" panose="020B0603020202020204" pitchFamily="34" charset="0"/>
              </a:rPr>
              <a:t/>
            </a:r>
            <a:br>
              <a:rPr lang="en-IN" sz="2400" dirty="0">
                <a:latin typeface="Trebuchet MS" panose="020B0603020202020204" pitchFamily="34" charset="0"/>
              </a:rPr>
            </a:br>
            <a:r>
              <a:rPr lang="en-IN" sz="2400" dirty="0" smtClean="0">
                <a:latin typeface="Trebuchet MS" panose="020B0603020202020204" pitchFamily="34" charset="0"/>
              </a:rPr>
              <a:t>•  salary</a:t>
            </a:r>
            <a:br>
              <a:rPr lang="en-IN" sz="2400" dirty="0" smtClean="0">
                <a:latin typeface="Trebuchet MS" panose="020B0603020202020204" pitchFamily="34" charset="0"/>
              </a:rPr>
            </a:br>
            <a:r>
              <a:rPr lang="en-IN" sz="2400" dirty="0">
                <a:latin typeface="Trebuchet MS" panose="020B0603020202020204" pitchFamily="34" charset="0"/>
              </a:rPr>
              <a:t/>
            </a:r>
            <a:br>
              <a:rPr lang="en-IN" sz="2400" dirty="0">
                <a:latin typeface="Trebuchet MS" panose="020B0603020202020204" pitchFamily="34" charset="0"/>
              </a:rPr>
            </a:br>
            <a:r>
              <a:rPr lang="en-IN" sz="2400" dirty="0" smtClean="0">
                <a:latin typeface="Trebuchet MS" panose="020B0603020202020204" pitchFamily="34" charset="0"/>
              </a:rPr>
              <a:t>•  Start date</a:t>
            </a:r>
            <a:br>
              <a:rPr lang="en-IN" sz="2400" dirty="0" smtClean="0">
                <a:latin typeface="Trebuchet MS" panose="020B0603020202020204" pitchFamily="34" charset="0"/>
              </a:rPr>
            </a:br>
            <a:r>
              <a:rPr lang="en-IN" sz="2400" dirty="0">
                <a:latin typeface="Trebuchet MS" panose="020B0603020202020204" pitchFamily="34" charset="0"/>
              </a:rPr>
              <a:t/>
            </a:r>
            <a:br>
              <a:rPr lang="en-IN" sz="2400" dirty="0">
                <a:latin typeface="Trebuchet MS" panose="020B0603020202020204" pitchFamily="34" charset="0"/>
              </a:rPr>
            </a:br>
            <a:r>
              <a:rPr lang="en-IN" sz="2400" dirty="0">
                <a:latin typeface="Trebuchet MS" panose="020B0603020202020204" pitchFamily="34" charset="0"/>
              </a:rPr>
              <a:t>•</a:t>
            </a:r>
            <a:r>
              <a:rPr lang="en-IN" sz="2400" dirty="0" smtClean="0">
                <a:latin typeface="Trebuchet MS" panose="020B0603020202020204" pitchFamily="34" charset="0"/>
              </a:rPr>
              <a:t>  FTE</a:t>
            </a:r>
            <a:br>
              <a:rPr lang="en-IN" sz="2400" dirty="0" smtClean="0">
                <a:latin typeface="Trebuchet MS" panose="020B0603020202020204" pitchFamily="34" charset="0"/>
              </a:rPr>
            </a:br>
            <a:r>
              <a:rPr lang="en-IN" sz="2400" dirty="0" smtClean="0">
                <a:latin typeface="Trebuchet MS" panose="020B0603020202020204" pitchFamily="34" charset="0"/>
              </a:rPr>
              <a:t/>
            </a:r>
            <a:br>
              <a:rPr lang="en-IN" sz="2400" dirty="0" smtClean="0">
                <a:latin typeface="Trebuchet MS" panose="020B0603020202020204" pitchFamily="34" charset="0"/>
              </a:rPr>
            </a:br>
            <a:r>
              <a:rPr lang="en-IN" sz="2400" dirty="0" smtClean="0">
                <a:latin typeface="Trebuchet MS" panose="020B0603020202020204" pitchFamily="34" charset="0"/>
              </a:rPr>
              <a:t>•  Employee TYPE</a:t>
            </a:r>
            <a:br>
              <a:rPr lang="en-IN" sz="2400" dirty="0" smtClean="0">
                <a:latin typeface="Trebuchet MS" panose="020B0603020202020204" pitchFamily="34" charset="0"/>
              </a:rPr>
            </a:br>
            <a:r>
              <a:rPr lang="en-IN" sz="2400" dirty="0" smtClean="0">
                <a:latin typeface="Trebuchet MS" panose="020B0603020202020204" pitchFamily="34" charset="0"/>
              </a:rPr>
              <a:t>•Work location</a:t>
            </a:r>
            <a:br>
              <a:rPr lang="en-IN" sz="2400" dirty="0" smtClean="0">
                <a:latin typeface="Trebuchet MS" panose="020B0603020202020204" pitchFamily="34" charset="0"/>
              </a:rPr>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t>
            </a:r>
            <a:br>
              <a:rPr lang="en-IN" sz="2400" dirty="0" smtClean="0"/>
            </a:br>
            <a:r>
              <a:rPr lang="en-IN" sz="2400" dirty="0"/>
              <a:t/>
            </a:r>
            <a:br>
              <a:rPr lang="en-IN" sz="2400" dirty="0"/>
            </a:br>
            <a:r>
              <a:rPr lang="en-IN" sz="2400" dirty="0" smtClean="0"/>
              <a:t/>
            </a:r>
            <a:br>
              <a:rPr lang="en-IN" sz="2400" dirty="0" smtClean="0"/>
            </a:br>
            <a:r>
              <a:rPr lang="en-IN" sz="2400" dirty="0" smtClean="0"/>
              <a:t> </a:t>
            </a:r>
            <a:br>
              <a:rPr lang="en-IN" sz="2400" dirty="0" smtClean="0"/>
            </a:br>
            <a:r>
              <a:rPr lang="en-IN" sz="2400" dirty="0" smtClean="0"/>
              <a:t/>
            </a:r>
            <a:br>
              <a:rPr lang="en-IN" sz="2400" dirty="0" smtClean="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endParaRPr lang="en-IN"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162918" y="49053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52475"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353550" y="2476500"/>
            <a:ext cx="2466975" cy="3419475"/>
          </a:xfrm>
          <a:prstGeom prst="rect">
            <a:avLst/>
          </a:prstGeom>
        </p:spPr>
      </p:pic>
      <p:sp>
        <p:nvSpPr>
          <p:cNvPr id="7" name="object 7"/>
          <p:cNvSpPr txBox="1">
            <a:spLocks noGrp="1"/>
          </p:cNvSpPr>
          <p:nvPr>
            <p:ph type="title"/>
          </p:nvPr>
        </p:nvSpPr>
        <p:spPr>
          <a:xfrm>
            <a:off x="349226" y="530479"/>
            <a:ext cx="10204829" cy="3833101"/>
          </a:xfrm>
          <a:prstGeom prst="rect">
            <a:avLst/>
          </a:prstGeom>
        </p:spPr>
        <p:txBody>
          <a:bodyPr vert="horz" wrap="square" lIns="0" tIns="16510" rIns="0" bIns="0" rtlCol="0">
            <a:spAutoFit/>
          </a:bodyPr>
          <a:lstStyle/>
          <a:p>
            <a:pPr marL="12700">
              <a:lnSpc>
                <a:spcPct val="100000"/>
              </a:lnSpc>
              <a:spcBef>
                <a:spcPts val="130"/>
              </a:spcBef>
            </a:pPr>
            <a:r>
              <a:rPr lang="en-US" sz="4000" spc="15" dirty="0"/>
              <a:t> </a:t>
            </a:r>
            <a:r>
              <a:rPr lang="en-US" sz="4000" spc="15" dirty="0" smtClean="0"/>
              <a:t>       the </a:t>
            </a:r>
            <a:r>
              <a:rPr lang="en-US" sz="4000" spc="20" dirty="0" smtClean="0"/>
              <a:t>"</a:t>
            </a:r>
            <a:r>
              <a:rPr sz="4000" spc="10" dirty="0"/>
              <a:t>WOW</a:t>
            </a:r>
            <a:r>
              <a:rPr lang="en-US" sz="4000" spc="10" dirty="0"/>
              <a:t>"</a:t>
            </a:r>
            <a:r>
              <a:rPr sz="4000" spc="85" dirty="0"/>
              <a:t> </a:t>
            </a:r>
            <a:r>
              <a:rPr sz="4000" spc="10" dirty="0"/>
              <a:t>IN</a:t>
            </a:r>
            <a:r>
              <a:rPr sz="4000" spc="-5" dirty="0"/>
              <a:t> </a:t>
            </a:r>
            <a:r>
              <a:rPr sz="4000" spc="15" dirty="0"/>
              <a:t>OUR</a:t>
            </a:r>
            <a:r>
              <a:rPr sz="4000" spc="-10" dirty="0"/>
              <a:t> </a:t>
            </a:r>
            <a:r>
              <a:rPr sz="4000" spc="20" dirty="0" smtClean="0"/>
              <a:t>SOLUTI</a:t>
            </a:r>
            <a:r>
              <a:rPr lang="en-US" sz="4000" spc="20" dirty="0" smtClean="0"/>
              <a:t>ON</a:t>
            </a:r>
            <a:br>
              <a:rPr lang="en-US" sz="4000" spc="20" dirty="0" smtClean="0"/>
            </a:br>
            <a:r>
              <a:rPr lang="en-US" sz="4000" spc="20" dirty="0" smtClean="0"/>
              <a:t/>
            </a:r>
            <a:br>
              <a:rPr lang="en-US" sz="4000" spc="20" dirty="0" smtClean="0"/>
            </a:br>
            <a:r>
              <a:rPr lang="en-US" sz="2400" spc="20" dirty="0" smtClean="0">
                <a:latin typeface="Trebuchet MS" panose="020B0603020202020204" pitchFamily="34" charset="0"/>
              </a:rPr>
              <a:t>1.Interactive</a:t>
            </a:r>
            <a:r>
              <a:rPr lang="en-US" sz="2400" spc="20" dirty="0" smtClean="0"/>
              <a:t> dashboard for </a:t>
            </a:r>
            <a:r>
              <a:rPr lang="en-US" sz="2400" spc="20" dirty="0" err="1" smtClean="0"/>
              <a:t>realtime</a:t>
            </a:r>
            <a:r>
              <a:rPr lang="en-US" sz="2400" spc="20" dirty="0" smtClean="0"/>
              <a:t> data exploration</a:t>
            </a:r>
            <a:br>
              <a:rPr lang="en-US" sz="2400" spc="20" dirty="0" smtClean="0"/>
            </a:br>
            <a:r>
              <a:rPr lang="en-US" sz="2400" spc="20" dirty="0" smtClean="0"/>
              <a:t>2.regression analysis for identifying factors impacting           performance</a:t>
            </a:r>
            <a:br>
              <a:rPr lang="en-US" sz="2400" spc="20" dirty="0" smtClean="0"/>
            </a:br>
            <a:r>
              <a:rPr lang="en-US" sz="2400" spc="20" dirty="0" smtClean="0"/>
              <a:t>3.text analysis for feedback and survey analysis.</a:t>
            </a:r>
            <a:br>
              <a:rPr lang="en-US" sz="2400" spc="20" dirty="0" smtClean="0"/>
            </a:br>
            <a:r>
              <a:rPr lang="en-US" sz="2400" spc="20" dirty="0" smtClean="0"/>
              <a:t>4.efficient workforce planning.</a:t>
            </a:r>
            <a:br>
              <a:rPr lang="en-US" sz="2400" spc="20" dirty="0" smtClean="0"/>
            </a:br>
            <a:r>
              <a:rPr lang="en-US" sz="2400" spc="20" dirty="0" smtClean="0"/>
              <a:t>5.targeted retention strategies.</a:t>
            </a:r>
            <a:br>
              <a:rPr lang="en-US" sz="2400" spc="20" dirty="0" smtClean="0"/>
            </a:br>
            <a:r>
              <a:rPr lang="en-US" sz="2400" spc="20" dirty="0" smtClean="0"/>
              <a:t>6.succession planning identifying future leader.</a:t>
            </a:r>
            <a:endParaRPr sz="24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132844" y="2392234"/>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528</TotalTime>
  <Words>327</Words>
  <Application>Microsoft Office PowerPoint</Application>
  <PresentationFormat>Custom</PresentationFormat>
  <Paragraphs>115</Paragraphs>
  <Slides>12</Slides>
  <Notes>5</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Angles</vt:lpstr>
      <vt:lpstr>EMPLOYEE Data  Analysis using Excel  </vt:lpstr>
      <vt:lpstr>PROJECT TITLE</vt:lpstr>
      <vt:lpstr>AGENDA</vt:lpstr>
      <vt:lpstr>PROBLEM STATEMENT  Employee performance growth is an good performer to increase a salaries,promotion and appreciation.  A lower performer employee we will motivate in better manar and affective manar.       </vt:lpstr>
      <vt:lpstr>PowerPoint Presentation</vt:lpstr>
      <vt:lpstr>WHO ARE THE END USERS? •Manager  ● Employee  ● Employer  ● Organization  ● IT sectors  ● Industries             </vt:lpstr>
      <vt:lpstr>OUR SOLUTION AND ITS VALUE PROPOSITION                                                  Conditional formatting missing.                                                    Filter removed.                                         Formula performance.                                         Pivot table.                                                          Graph data visualisation.                            </vt:lpstr>
      <vt:lpstr>DATA DESCRIPTION •Employee ID   •Name  •  Gender  • Department  •  salary  •  Start date  •  FTE  •  Employee TYPE •Work location                               </vt:lpstr>
      <vt:lpstr>        the "WOW" IN OUR SOLUTION  1.Interactive dashboard for realtime data exploration 2.regression analysis for identifying factors impacting           performance 3.text analysis for feedback and survey analysis. 4.efficient workforce planning. 5.targeted retention strategies. 6.succession planning identifying future leader.</vt:lpstr>
      <vt:lpstr>PowerPoint Presentation</vt:lpstr>
      <vt:lpstr>                        </vt:lpstr>
      <vt:lpstr>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ACER</cp:lastModifiedBy>
  <cp:revision>48</cp:revision>
  <dcterms:created xsi:type="dcterms:W3CDTF">2024-03-29T15:07:22Z</dcterms:created>
  <dcterms:modified xsi:type="dcterms:W3CDTF">2024-09-17T07:16:06Z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