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75" r:id="rId2"/>
    <p:sldId id="276" r:id="rId3"/>
    <p:sldId id="287" r:id="rId4"/>
    <p:sldId id="302" r:id="rId5"/>
    <p:sldId id="271" r:id="rId6"/>
    <p:sldId id="279" r:id="rId7"/>
    <p:sldId id="297" r:id="rId8"/>
    <p:sldId id="291" r:id="rId9"/>
    <p:sldId id="296" r:id="rId10"/>
    <p:sldId id="301" r:id="rId11"/>
    <p:sldId id="258" r:id="rId12"/>
    <p:sldId id="286" r:id="rId13"/>
    <p:sldId id="278" r:id="rId14"/>
    <p:sldId id="273" r:id="rId15"/>
    <p:sldId id="277" r:id="rId16"/>
    <p:sldId id="303" r:id="rId17"/>
    <p:sldId id="316" r:id="rId18"/>
    <p:sldId id="317" r:id="rId19"/>
    <p:sldId id="307" r:id="rId20"/>
    <p:sldId id="311" r:id="rId21"/>
    <p:sldId id="312" r:id="rId22"/>
    <p:sldId id="313" r:id="rId23"/>
    <p:sldId id="314" r:id="rId24"/>
    <p:sldId id="315" r:id="rId25"/>
    <p:sldId id="304" r:id="rId26"/>
    <p:sldId id="308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355" y="6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77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32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0498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393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9426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254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217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72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79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85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23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31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63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2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01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10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55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777436"/>
            <a:ext cx="8610600" cy="7522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SMART ENERGY MONITORING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7416" y="2105900"/>
            <a:ext cx="4123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BY: 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(BATCH 1)	  	 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Preethi.S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-  211417104200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Shanmugam Mithra  -  211417104253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Sangavi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Priyaa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M  -  211417104237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US" b="1" dirty="0" err="1"/>
              <a:t>Dr.L.Jaba</a:t>
            </a:r>
            <a:r>
              <a:rPr lang="en-US" b="1" dirty="0"/>
              <a:t> </a:t>
            </a:r>
            <a:r>
              <a:rPr lang="en-US" b="1" dirty="0" err="1"/>
              <a:t>Sheela</a:t>
            </a:r>
            <a:r>
              <a:rPr lang="en-US" b="1" dirty="0"/>
              <a:t>,</a:t>
            </a:r>
            <a:endParaRPr lang="en-GB" b="1" dirty="0"/>
          </a:p>
          <a:p>
            <a:r>
              <a:rPr lang="en-US" b="1" dirty="0"/>
              <a:t>Professor, Department of CSE,</a:t>
            </a:r>
            <a:endParaRPr lang="en-GB" b="1" dirty="0"/>
          </a:p>
          <a:p>
            <a:r>
              <a:rPr lang="en-US" b="1" dirty="0" err="1"/>
              <a:t>Panimalar</a:t>
            </a:r>
            <a:r>
              <a:rPr lang="en-US" b="1" dirty="0"/>
              <a:t> Engineering College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089" y="4392904"/>
            <a:ext cx="5755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B.E – FINAL  YEAR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COMPUTER SCIENCE &amp; ENGINEERING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PANIMALAR ENGINEERING COLLEGE , CHENNAI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6" y="191347"/>
            <a:ext cx="10911840" cy="1051560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SEQUENCE DIAGRAM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/>
          </a:p>
        </p:txBody>
      </p:sp>
      <p:pic>
        <p:nvPicPr>
          <p:cNvPr id="4" name="Content Placeholder 3" descr="sequenc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75" y="1131216"/>
            <a:ext cx="10568089" cy="5535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751" y="418745"/>
            <a:ext cx="45986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Modules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2751" y="1640705"/>
            <a:ext cx="96788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Real Time Statistics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Power Consumption Recorder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Overload Production Service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Schedule Time Module</a:t>
            </a: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30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60575" y="1083306"/>
            <a:ext cx="10131425" cy="8905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/>
              <a:t>Monitor current, voltage and power for appliances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700" dirty="0"/>
              <a:t/>
            </a:r>
            <a:br>
              <a:rPr lang="en-US" sz="700" dirty="0"/>
            </a:b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599444" y="406586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Real Time Statistics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092" y="1991203"/>
            <a:ext cx="4379230" cy="44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03654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Power Consumption Recorder</a:t>
            </a: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Displays entire power (i.e. voltage, current)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Avoid data loss during power cut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Records are synchronized to an EEPROM chip/SD card mounted to the</a:t>
            </a:r>
            <a:br>
              <a:rPr lang="en-US" sz="2400" dirty="0"/>
            </a:br>
            <a:r>
              <a:rPr lang="en-US" sz="2400" dirty="0"/>
              <a:t>microcontroller board.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power consumption is monitored and Stored as data logs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can be imported  over Wi-Fi network/4G into MS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1" y="485058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Overload Production </a:t>
            </a:r>
            <a:r>
              <a:rPr lang="en-US" sz="3200" b="1" dirty="0" smtClean="0"/>
              <a:t>Service</a:t>
            </a:r>
          </a:p>
          <a:p>
            <a:pPr>
              <a:buNone/>
            </a:pP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maximum current, maximum power, minimum power values to protect the loads.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OPS module executes its function before operating the relays. 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relays switch according to the set value 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safety limit for the running appliances can be set.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 over voltage occurs ,OPS will send command to </a:t>
            </a:r>
            <a:r>
              <a:rPr lang="en-US" sz="2000" dirty="0" smtClean="0"/>
              <a:t>shutdown </a:t>
            </a:r>
            <a:r>
              <a:rPr lang="en-US" sz="2000" dirty="0"/>
              <a:t>the appliances</a:t>
            </a:r>
          </a:p>
        </p:txBody>
      </p:sp>
    </p:spTree>
    <p:extLst>
      <p:ext uri="{BB962C8B-B14F-4D97-AF65-F5344CB8AC3E}">
        <p14:creationId xmlns="" xmlns:p14="http://schemas.microsoft.com/office/powerpoint/2010/main" val="5703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5723" y="1244748"/>
            <a:ext cx="10131425" cy="7367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78032" y="259892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Schedule Time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509" y="2289204"/>
            <a:ext cx="5686655" cy="400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21C98-27AB-494B-A165-661F43B9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33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42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Testing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8698" y="2020888"/>
          <a:ext cx="9474200" cy="41259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94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4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94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4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94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61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DEVICE/          FACTORS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THRESHOLD</a:t>
                      </a:r>
                      <a:endParaRPr lang="en-GB" sz="1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        RANGE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EXISTING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PROPOSED</a:t>
                      </a:r>
                      <a:endParaRPr lang="en-GB" sz="1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OPS CIRCUIT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1.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Dektop PC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230 V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230+/-20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230+/-1V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2.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Device 1/Fan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150 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150+/-30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150+/-2W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3.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Device 2/ AC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Min 1500W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1500+/-100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1500+/-3W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4.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Jet Motor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15+/-2A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15+/-0.2A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01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Testing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295" y="1303866"/>
            <a:ext cx="9621383" cy="50969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n-GB" sz="2000" dirty="0" smtClean="0"/>
              <a:t>It is possible to include many devices in our project but we have used four devices as sample.</a:t>
            </a:r>
          </a:p>
          <a:p>
            <a:pPr>
              <a:lnSpc>
                <a:spcPct val="210000"/>
              </a:lnSpc>
            </a:pPr>
            <a:r>
              <a:rPr lang="en-GB" sz="2000" dirty="0" smtClean="0"/>
              <a:t> As we can see from table 7.1, we can use devices like desktop PC, fan, AC and jet motor. </a:t>
            </a:r>
          </a:p>
          <a:p>
            <a:pPr>
              <a:lnSpc>
                <a:spcPct val="210000"/>
              </a:lnSpc>
            </a:pPr>
            <a:r>
              <a:rPr lang="en-GB" sz="2000" dirty="0" smtClean="0"/>
              <a:t>There is a threshold range for every device and we can set this value.</a:t>
            </a:r>
          </a:p>
          <a:p>
            <a:pPr>
              <a:lnSpc>
                <a:spcPct val="210000"/>
              </a:lnSpc>
            </a:pPr>
            <a:r>
              <a:rPr lang="en-GB" sz="2000" dirty="0" smtClean="0"/>
              <a:t> If the device voltage exceeds this limit then the device will shut down immediately. </a:t>
            </a:r>
          </a:p>
          <a:p>
            <a:pPr>
              <a:lnSpc>
                <a:spcPct val="210000"/>
              </a:lnSpc>
            </a:pPr>
            <a:r>
              <a:rPr lang="en-GB" sz="2000" dirty="0" smtClean="0"/>
              <a:t>Our project acts in such a way that even if the power exceeds by 1W, the device will shutdown automatically.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 - HARDWARE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6028" y="6281738"/>
            <a:ext cx="5299248" cy="576262"/>
          </a:xfrm>
        </p:spPr>
        <p:txBody>
          <a:bodyPr/>
          <a:lstStyle/>
          <a:p>
            <a:pPr marL="0" lvl="2"/>
            <a:r>
              <a:rPr lang="en-US" sz="2400" b="0" dirty="0" smtClean="0">
                <a:latin typeface="Arial" pitchFamily="34" charset="0"/>
                <a:cs typeface="Arial" pitchFamily="34" charset="0"/>
              </a:rPr>
              <a:t>MICROCONTROLLER-MSP8266</a:t>
            </a:r>
            <a:endParaRPr lang="en-GB" sz="2400" b="0" dirty="0" smtClean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97486" y="5790360"/>
            <a:ext cx="5094514" cy="576262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EMMC Flash Memory W25Q32JV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31.jpe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98960" y="2146754"/>
            <a:ext cx="3360420" cy="3352800"/>
          </a:xfrm>
          <a:prstGeom prst="rect">
            <a:avLst/>
          </a:prstGeom>
        </p:spPr>
      </p:pic>
      <p:pic>
        <p:nvPicPr>
          <p:cNvPr id="10" name="image33.jpe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845537" y="2333397"/>
            <a:ext cx="3236119" cy="3414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69C3F-A6C8-4DD9-A415-A5A17570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SCREENSHOTS-SOFTWARE</a:t>
            </a:r>
            <a:endParaRPr lang="en-IN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013" y="1256907"/>
            <a:ext cx="3350276" cy="5461190"/>
          </a:xfrm>
        </p:spPr>
      </p:pic>
      <p:sp>
        <p:nvSpPr>
          <p:cNvPr id="5" name="TextBox 4"/>
          <p:cNvSpPr txBox="1"/>
          <p:nvPr/>
        </p:nvSpPr>
        <p:spPr>
          <a:xfrm>
            <a:off x="6664752" y="3393649"/>
            <a:ext cx="342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This Option enables to track down entire machine load details for a specified set time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36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1652" y="239284"/>
            <a:ext cx="37224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INTRODUCTION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6" y="1336430"/>
            <a:ext cx="9561522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Internet of Things (IoT) is revolutionizing Industries faster than ever.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IoT is the network of physical objects or things embedded with electronics and sensors.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Real –time  monitor of power consumption in buildings.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Take intelligent decisions using concept of  IoT.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powerful  systems and applications by using  wi-fi devices and LTE modems.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Mainly uses the concept of </a:t>
            </a:r>
            <a:r>
              <a:rPr lang="en-US" sz="2000" dirty="0" smtClean="0"/>
              <a:t>IOT </a:t>
            </a:r>
            <a:r>
              <a:rPr lang="en-US" sz="2000" dirty="0"/>
              <a:t>to monitor real time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7933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70828" y="4779390"/>
            <a:ext cx="4573790" cy="2379282"/>
          </a:xfrm>
        </p:spPr>
        <p:txBody>
          <a:bodyPr/>
          <a:lstStyle/>
          <a:p>
            <a:pPr lvl="0"/>
            <a:r>
              <a:rPr lang="en-US" sz="1800" dirty="0" smtClean="0"/>
              <a:t>This enables administrator to set power scheduling of department. it can be programmed.</a:t>
            </a:r>
            <a:endParaRPr lang="en-GB" sz="1800" dirty="0" smtClean="0"/>
          </a:p>
          <a:p>
            <a:endParaRPr lang="en-GB" dirty="0"/>
          </a:p>
        </p:txBody>
      </p:sp>
      <p:pic>
        <p:nvPicPr>
          <p:cNvPr id="9" name="Content Placeholder 8" descr="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8781" y="156088"/>
            <a:ext cx="3158060" cy="492429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107811" y="5382705"/>
            <a:ext cx="4378966" cy="1320252"/>
          </a:xfrm>
        </p:spPr>
        <p:txBody>
          <a:bodyPr/>
          <a:lstStyle/>
          <a:p>
            <a:pPr lvl="0"/>
            <a:r>
              <a:rPr lang="en-US" sz="1800" dirty="0" smtClean="0"/>
              <a:t>Tested load power details for 5hours 8 minutes</a:t>
            </a:r>
            <a:endParaRPr lang="en-GB" sz="1800" dirty="0" smtClean="0"/>
          </a:p>
          <a:p>
            <a:endParaRPr lang="en-GB" dirty="0"/>
          </a:p>
        </p:txBody>
      </p:sp>
      <p:pic>
        <p:nvPicPr>
          <p:cNvPr id="10" name="Content Placeholder 9" descr="3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69654" y="302769"/>
            <a:ext cx="3199451" cy="49970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824" y="3115560"/>
            <a:ext cx="6429081" cy="4138366"/>
          </a:xfrm>
        </p:spPr>
        <p:txBody>
          <a:bodyPr/>
          <a:lstStyle/>
          <a:p>
            <a:r>
              <a:rPr lang="en-US" sz="2000" dirty="0" smtClean="0"/>
              <a:t>This enables </a:t>
            </a:r>
            <a:r>
              <a:rPr lang="en-US" sz="2000" dirty="0" err="1" smtClean="0"/>
              <a:t>IoT</a:t>
            </a:r>
            <a:r>
              <a:rPr lang="en-US" sz="2000" dirty="0" smtClean="0"/>
              <a:t> controller to run for a predefined countdown timer.eg if </a:t>
            </a:r>
            <a:r>
              <a:rPr lang="en-US" sz="2000" dirty="0" err="1" smtClean="0"/>
              <a:t>IoT</a:t>
            </a:r>
            <a:r>
              <a:rPr lang="en-US" sz="2000" dirty="0" smtClean="0"/>
              <a:t> clock timer is turned on at 9am and set countdown timer for normal work time 8 hours      then      this      module      triggers</a:t>
            </a:r>
            <a:endParaRPr lang="en-GB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Content Placeholder 11" descr="5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27995" y="123661"/>
            <a:ext cx="3031683" cy="4768427"/>
          </a:xfrm>
        </p:spPr>
      </p:pic>
      <p:pic>
        <p:nvPicPr>
          <p:cNvPr id="11" name="Content Placeholder 10" descr="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3215" y="0"/>
            <a:ext cx="3207832" cy="52178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56" y="5997949"/>
            <a:ext cx="5205385" cy="576262"/>
          </a:xfrm>
        </p:spPr>
        <p:txBody>
          <a:bodyPr/>
          <a:lstStyle/>
          <a:p>
            <a:r>
              <a:rPr lang="en-US" b="1" dirty="0" smtClean="0"/>
              <a:t>OPS-Overload Protection Service</a:t>
            </a:r>
            <a:endParaRPr lang="en-GB" b="1" dirty="0" smtClean="0"/>
          </a:p>
          <a:p>
            <a:endParaRPr lang="en-GB" dirty="0"/>
          </a:p>
        </p:txBody>
      </p:sp>
      <p:pic>
        <p:nvPicPr>
          <p:cNvPr id="7" name="Content Placeholder 6" descr="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26388" y="164544"/>
            <a:ext cx="3052242" cy="51292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2272" y="5358639"/>
            <a:ext cx="4355184" cy="1537069"/>
          </a:xfrm>
        </p:spPr>
        <p:txBody>
          <a:bodyPr/>
          <a:lstStyle/>
          <a:p>
            <a:r>
              <a:rPr lang="en-US" sz="2000" dirty="0" smtClean="0"/>
              <a:t>This Image showing 8 hour standard employee working hours.</a:t>
            </a:r>
            <a:endParaRPr lang="en-GB" sz="2000" dirty="0" smtClean="0"/>
          </a:p>
          <a:p>
            <a:endParaRPr lang="en-GB" dirty="0"/>
          </a:p>
        </p:txBody>
      </p:sp>
      <p:pic>
        <p:nvPicPr>
          <p:cNvPr id="8" name="Content Placeholder 7" descr="7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7150" y="293342"/>
            <a:ext cx="3411320" cy="5083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8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7690" y="211677"/>
            <a:ext cx="3732281" cy="553277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4176" y="2545738"/>
            <a:ext cx="5137609" cy="33540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In OPS module safety limit for the running Appliances can be set. </a:t>
            </a:r>
            <a:r>
              <a:rPr lang="en-US" dirty="0" err="1" smtClean="0"/>
              <a:t>Eg</a:t>
            </a:r>
            <a:r>
              <a:rPr lang="en-US" dirty="0" smtClean="0"/>
              <a:t>. If volt limit is 250v AC then if any sudden overvoltage comes in power line this module sends immediate command to </a:t>
            </a:r>
            <a:r>
              <a:rPr lang="en-US" dirty="0" err="1" smtClean="0"/>
              <a:t>IoT</a:t>
            </a:r>
            <a:r>
              <a:rPr lang="en-US" dirty="0" smtClean="0"/>
              <a:t> main board relays to shut down the plant. Likewise safety amps and safety power threshold can be set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936" y="6281738"/>
            <a:ext cx="6525138" cy="576262"/>
          </a:xfrm>
        </p:spPr>
        <p:txBody>
          <a:bodyPr/>
          <a:lstStyle/>
          <a:p>
            <a:r>
              <a:rPr lang="en-US" b="1" dirty="0" smtClean="0"/>
              <a:t>PCR-Power Consumption Recorder</a:t>
            </a:r>
            <a:endParaRPr lang="en-GB" b="1" dirty="0" smtClean="0"/>
          </a:p>
          <a:p>
            <a:endParaRPr lang="en-GB" dirty="0"/>
          </a:p>
        </p:txBody>
      </p:sp>
      <p:pic>
        <p:nvPicPr>
          <p:cNvPr id="7" name="Content Placeholder 6" descr="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0224" y="654737"/>
            <a:ext cx="3318980" cy="487310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10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5959" y="180222"/>
            <a:ext cx="2984353" cy="5052402"/>
          </a:xfrm>
        </p:spPr>
      </p:pic>
      <p:sp>
        <p:nvSpPr>
          <p:cNvPr id="9" name="TextBox 8"/>
          <p:cNvSpPr txBox="1"/>
          <p:nvPr/>
        </p:nvSpPr>
        <p:spPr>
          <a:xfrm>
            <a:off x="7532017" y="5178003"/>
            <a:ext cx="444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PCR module entire power details are displayed in </a:t>
            </a:r>
            <a:r>
              <a:rPr lang="en-US" dirty="0" err="1" smtClean="0"/>
              <a:t>kwh</a:t>
            </a:r>
            <a:r>
              <a:rPr lang="en-US" dirty="0" smtClean="0"/>
              <a:t> and to avoid data loss during </a:t>
            </a:r>
            <a:r>
              <a:rPr lang="en-US" dirty="0" err="1" smtClean="0"/>
              <a:t>powercut</a:t>
            </a:r>
            <a:r>
              <a:rPr lang="en-US" dirty="0" smtClean="0"/>
              <a:t> this entire records are synced to a EEEPROM chip/SD card mounted to the sub PCB.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0E8345-3E98-4F1E-A032-F3D4925C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B440F8-0741-4EC1-81B9-22AC0565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3" y="1640264"/>
            <a:ext cx="11241011" cy="477746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proposed system thus helps us to easily monitor the energy by a single application.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becomes more convenient in the future world of digital India and all over the world.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reduces energy consumption and also detects an abnormality in consumption.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is a better way to optimize cost.</a:t>
            </a:r>
          </a:p>
          <a:p>
            <a:pPr algn="just">
              <a:lnSpc>
                <a:spcPct val="200000"/>
              </a:lnSpc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real-time energy insights. 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reduces manpower which also reduces operational costs. 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Helps in boosting the facility of performance and predicts future energy needs.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04470" indent="0" algn="just">
              <a:lnSpc>
                <a:spcPct val="200000"/>
              </a:lnSpc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0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81" y="166910"/>
            <a:ext cx="8911687" cy="1280890"/>
          </a:xfrm>
        </p:spPr>
        <p:txBody>
          <a:bodyPr/>
          <a:lstStyle/>
          <a:p>
            <a:r>
              <a:rPr lang="en-IN" b="1" dirty="0" smtClean="0"/>
              <a:t>REFERENCES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69284" y="1175658"/>
            <a:ext cx="5651274" cy="4985657"/>
          </a:xfrm>
        </p:spPr>
        <p:txBody>
          <a:bodyPr>
            <a:no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[1] Marco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Casini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“Internet of things for Energy efficiency of buildings,” International Scientific Journal Architecture and Engineering. – 2013 </a:t>
            </a:r>
            <a:endParaRPr lang="en-IN" sz="1600" dirty="0" smtClean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[2]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Shu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-ping Le, Hong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Zeng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Jian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Qiu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Song Zhang “Design and Implementation of Wireless Power Monitoring System for Public Buildings” - 2013 (IEEE Paper) </a:t>
            </a:r>
            <a:endParaRPr lang="en-IN" sz="1600" dirty="0" smtClean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[3] S. Kumar and S. R. Lee, "Android-based smart home system with control via Bluetooth and internet connectivity," The 18th IEEE International Symposium on Consumer Electronics (ISCE 2014),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Jeju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Island, 2014, pp. 1-2. </a:t>
            </a:r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4]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Heiko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Koziolek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Andreas Burger; Jens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Doppelhamer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“Self-Commissioning Industrial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-Systems in Process Automation: Reference Architecture” – 2018 (IEEE Paper)</a:t>
            </a:r>
          </a:p>
          <a:p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31429" y="406262"/>
            <a:ext cx="5660571" cy="6321092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[5]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Satyendra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K.Vishwakarma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Prashant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Upadhyaya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Babita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Kumari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Arun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Kumar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Mishra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Smart Energy Efficient Home Automation System Using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” -2019 (IEEE Paper)</a:t>
            </a: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[6] S.L.S. Sri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Harsha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S.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Chakrapani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Reddy; S. Prince Mary,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“Enhanced Home Automation System using Internet of  Things”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2017 (IEEE Paper)</a:t>
            </a:r>
          </a:p>
          <a:p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[7] Harsh Kumar Singh;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Saurabh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Verma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Shashank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Pal;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KavitaPandey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A step towards Home Automation using IOT”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-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2019( IEEE Paper)</a:t>
            </a: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[8]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Majid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Kuwari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Abdulrhman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Ramadan,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Yousef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Ismael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Laith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Sughair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Adel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Gastli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</a:t>
            </a:r>
            <a:r>
              <a:rPr lang="en-US" sz="1600" kern="1800" dirty="0" smtClean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Smart-home automation using </a:t>
            </a:r>
            <a:r>
              <a:rPr lang="en-US" sz="1600" kern="1800" dirty="0" err="1" smtClean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IoT</a:t>
            </a:r>
            <a:r>
              <a:rPr lang="en-US" sz="1600" kern="1800" dirty="0" smtClean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-based sensing and monitoring platform”-2019(IEEE Paper)</a:t>
            </a:r>
          </a:p>
          <a:p>
            <a:pPr algn="just"/>
            <a:endParaRPr lang="en-US" sz="1600" kern="1800" dirty="0" smtClean="0">
              <a:solidFill>
                <a:schemeClr val="tx1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[9]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Sheela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L. J., R.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Hemamalini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M.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Rejendran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"Cell phone  the  primary  personal  mobile   computing devices." International Journal of Computer Trends and Technology 1.2 (2011): 87-90</a:t>
            </a:r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endParaRPr lang="en-IN" sz="1600" dirty="0" smtClean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7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741" y="1423359"/>
            <a:ext cx="4406691" cy="44066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530064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LITERATURE SURVEY</a:t>
            </a:r>
            <a:r>
              <a:rPr lang="en-GB" sz="3200" b="1" dirty="0"/>
              <a:t/>
            </a:r>
            <a:br>
              <a:rPr lang="en-GB" sz="3200" b="1" dirty="0"/>
            </a:br>
            <a:endParaRPr lang="en-GB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4903816"/>
              </p:ext>
            </p:extLst>
          </p:nvPr>
        </p:nvGraphicFramePr>
        <p:xfrm>
          <a:off x="0" y="352434"/>
          <a:ext cx="12192000" cy="65164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2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77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47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010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455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2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YEAR OF PUBLISHING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AUTHOR NAME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TITLE OF THE PAPER</a:t>
                      </a:r>
                      <a:endParaRPr lang="en-GB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41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2019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Satyendra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K.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Vishwakarma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Prashant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Upadhyaya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Babita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Kumari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Arun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Kumar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Mishra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Smart Energy Efficient Home Automation System Using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advantage of  Google assistance and  web based application can be helpful in controlling the appliance of the system.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Thus, the proposed model is designed to provide better flexibility and making the system more robust.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 There is no EEPROM chip used to store critical machine data’s during power failures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Instead of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wifi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Bluetooth technology is used which leads to limited device controlling </a:t>
                      </a:r>
                      <a:r>
                        <a:rPr lang="en-US" sz="1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distance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Harsh Kumar Singh;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Saurabh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Verma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Shashank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Pal;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Kavita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Pandey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step towards Home Automation using IOT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 using  microcontroller.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NodeMCU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(ESP8266) microcontroller along with Relays is used to control electrical switches remotely from the server which is built on Node.js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 can control switches using a Web Application after authenticating.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protection circuit added to connected devices to prevent voltage spikes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MOSFET used for fast switching and endurance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 device can control only home appliance only and incompatible for sensitive devices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59824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Majid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Kuwari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Abdulrhman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Ramadan,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Yousef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Ismael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Laith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Sughair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Adel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Gastli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Smart-home automation using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-based sensing and monitoring platform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sensing of different variables inside the house is conducted using the NodeMCU-ESP8266 microcontroller 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board.</a:t>
                      </a:r>
                      <a:endParaRPr lang="en-GB" sz="10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Realtime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sensing, processing and uploading/downloading to/from the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EmonCMS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cloud server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system can be set to monitor these parameters to help maintain them within an acceptable </a:t>
                      </a:r>
                      <a:r>
                        <a:rPr lang="en-US" sz="10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range.</a:t>
                      </a:r>
                      <a:endParaRPr lang="en-US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 be used for monitoring small homes only. Not suitable for large buildings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 secured Authentication over controlling via </a:t>
                      </a:r>
                      <a:r>
                        <a:rPr lang="en-US" sz="10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3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2018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Heiko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Koziolek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Andreas Burger; Jens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Doppelhamer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Self-Commissioning Industrial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-Systems in Process Automation: Reference Architecture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PnP in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systems, which is based on OPC UA and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PLCopen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standards and can reduce industrial device commissioning times across vendor products to a few seconds. </a:t>
                      </a:r>
                      <a:endParaRPr lang="en-GB" sz="10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 handle more than 500 signals per millisecond during runtime, sufficient for most application scenarios.</a:t>
                      </a:r>
                      <a:b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Since cable is used as interface between the  IOT chip and Controller. Each and every time we need to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plugin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making any changes in coding.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 Devices can be controlled using laptop only. No provision given for controlling devices via android </a:t>
                      </a:r>
                      <a:r>
                        <a:rPr lang="en-US" sz="1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mobiles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2017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S.L.S. Sri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Harsha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S.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Chakrapani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Reddy; S. Prince Mary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/>
                      </a:r>
                      <a:b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Enhanced Home Automation System using Internet of  Things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 make the application more user friendly,  smart energy efficient home automation system is proposed that can access and control the home equipments from every corner of the world.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this system, Internet connectivity module is attached to the main supply unit of the home system which can be accessed through the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Complex wiring method used which leads to more maintenance if any wire fault occurs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Unable to export data’s to other devices for Report generation</a:t>
                      </a:r>
                      <a:r>
                        <a:rPr lang="en-US" sz="10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4E91D0-930F-4C25-9D5B-9B9893CC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74" y="100328"/>
            <a:ext cx="8911687" cy="128089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0537E2-1472-4705-BBA7-144B140F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33" y="1401932"/>
            <a:ext cx="9259409" cy="520305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Can be used for monitoring small homes only. Not suitable for large buildings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Cannot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deal with simultaneous Real-time monitoring of the machines and data upload to cloud server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Bluetooth technology is used which leads to limited device controlling distance</a:t>
            </a:r>
          </a:p>
          <a:p>
            <a:pPr>
              <a:lnSpc>
                <a:spcPct val="200000"/>
              </a:lnSpc>
            </a:pPr>
            <a:r>
              <a:rPr lang="en-US" sz="1800" b="0" u="none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 MOSFET used for fast switching and endurance</a:t>
            </a:r>
          </a:p>
          <a:p>
            <a:pPr>
              <a:lnSpc>
                <a:spcPct val="200000"/>
              </a:lnSpc>
            </a:pPr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Unable to export data’s to other devices for Report generation.</a:t>
            </a:r>
            <a:endParaRPr lang="en-GB" sz="1800" b="0" u="none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GB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830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652" y="239284"/>
            <a:ext cx="5234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/>
              <a:t>TECHNOLOGY STACK </a:t>
            </a:r>
            <a:endParaRPr lang="en-US" sz="3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306" y="1037066"/>
            <a:ext cx="10085387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6A51396-7E58-4926-99AC-C6FAB4D15851}"/>
              </a:ext>
            </a:extLst>
          </p:cNvPr>
          <p:cNvSpPr/>
          <p:nvPr/>
        </p:nvSpPr>
        <p:spPr>
          <a:xfrm>
            <a:off x="7896225" y="5353050"/>
            <a:ext cx="1371600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29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552" y="0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System Architecture</a:t>
            </a:r>
          </a:p>
        </p:txBody>
      </p:sp>
      <p:pic>
        <p:nvPicPr>
          <p:cNvPr id="6" name="Content Placeholder 5" descr="system archi ia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200" y="571500"/>
            <a:ext cx="5041900" cy="6286500"/>
          </a:xfrm>
        </p:spPr>
      </p:pic>
      <p:sp>
        <p:nvSpPr>
          <p:cNvPr id="8" name="Rectangle 7"/>
          <p:cNvSpPr/>
          <p:nvPr/>
        </p:nvSpPr>
        <p:spPr>
          <a:xfrm>
            <a:off x="9207500" y="2794000"/>
            <a:ext cx="2921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46" y="0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SYSTEM DESIGN-ER </a:t>
            </a:r>
            <a:r>
              <a:rPr lang="en-GB" b="1" dirty="0"/>
              <a:t>DIAGRAM</a:t>
            </a:r>
          </a:p>
        </p:txBody>
      </p:sp>
      <p:pic>
        <p:nvPicPr>
          <p:cNvPr id="6" name="Picture 5" descr="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86" y="904973"/>
            <a:ext cx="10554846" cy="5703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8200" y="25781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100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95662-4AF4-4F6F-A1BA-CA9F4C4F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USECASE </a:t>
            </a:r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5" name="Picture 4" descr="useca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42" y="923827"/>
            <a:ext cx="8630074" cy="55995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9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82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CLASS DIAGRAM</a:t>
            </a:r>
          </a:p>
        </p:txBody>
      </p:sp>
      <p:pic>
        <p:nvPicPr>
          <p:cNvPr id="7" name="Picture 6" descr="ClassDiagra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9" y="367645"/>
            <a:ext cx="8738647" cy="6598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739</TotalTime>
  <Words>1410</Words>
  <Application>Microsoft Office PowerPoint</Application>
  <PresentationFormat>Custom</PresentationFormat>
  <Paragraphs>207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Wisp</vt:lpstr>
      <vt:lpstr>SMART ENERGY MONITORING APPLICATION</vt:lpstr>
      <vt:lpstr>Slide 2</vt:lpstr>
      <vt:lpstr> LITERATURE SURVEY </vt:lpstr>
      <vt:lpstr>PROBLEM STATEMENT</vt:lpstr>
      <vt:lpstr>Slide 5</vt:lpstr>
      <vt:lpstr>Slide 6</vt:lpstr>
      <vt:lpstr>SYSTEM DESIGN-ER DIAGRAM</vt:lpstr>
      <vt:lpstr>USECASE DIAGRAM</vt:lpstr>
      <vt:lpstr>CLASS DIAGRAM</vt:lpstr>
      <vt:lpstr>SEQUENCE DIAGRAM </vt:lpstr>
      <vt:lpstr>Slide 11</vt:lpstr>
      <vt:lpstr>Slide 12</vt:lpstr>
      <vt:lpstr>Slide 13</vt:lpstr>
      <vt:lpstr>Slide 14</vt:lpstr>
      <vt:lpstr>Slide 15</vt:lpstr>
      <vt:lpstr> Testing    </vt:lpstr>
      <vt:lpstr>Testing</vt:lpstr>
      <vt:lpstr>SCREENSHOTS - HARDWARE</vt:lpstr>
      <vt:lpstr>SCREENSHOTS-SOFTWARE</vt:lpstr>
      <vt:lpstr>Slide 20</vt:lpstr>
      <vt:lpstr>Slide 21</vt:lpstr>
      <vt:lpstr>Slide 22</vt:lpstr>
      <vt:lpstr>Slide 23</vt:lpstr>
      <vt:lpstr>Slide 24</vt:lpstr>
      <vt:lpstr>CONCLUSION</vt:lpstr>
      <vt:lpstr>REFERENCES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Windows User</cp:lastModifiedBy>
  <cp:revision>124</cp:revision>
  <dcterms:created xsi:type="dcterms:W3CDTF">2018-12-06T16:53:05Z</dcterms:created>
  <dcterms:modified xsi:type="dcterms:W3CDTF">2021-08-04T03:48:34Z</dcterms:modified>
</cp:coreProperties>
</file>