
<file path=[Content_Types].xml><?xml version="1.0" encoding="utf-8"?>
<Types xmlns="http://schemas.openxmlformats.org/package/2006/content-types">
  <Override PartName="/ppt/slides/slide5.xml" ContentType="application/vnd.openxmlformats-officedocument.presentationml.slide+xml"/>
  <Override PartName="/ppt/slides/slide6.xml" ContentType="application/vnd.openxmlformats-officedocument.presentationml.slide+xml"/>
  <Override PartName="/ppt/notesSlides/notesSlide1.xml" ContentType="application/vnd.openxmlformats-officedocument.presentationml.notesSlide+xml"/>
  <Default Extension="png" ContentType="image/png"/>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revisionInfo.xml" ContentType="application/vnd.ms-powerpoint.revisioninfo+xml"/>
  <Override PartName="/ppt/slides/slide1.xml" ContentType="application/vnd.openxmlformats-officedocument.presentationml.slide+xml"/>
  <Override PartName="/ppt/slides/slide2.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notesMasters/notesMaster1.xml" ContentType="application/vnd.openxmlformats-officedocument.presentationml.notesMaster+xml"/>
  <Override PartName="/ppt/slideLayouts/slideLayout1.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docProps/custom.xml" ContentType="application/vnd.openxmlformats-officedocument.custom-properties+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docProps/core.xml" ContentType="application/vnd.openxmlformats-package.core-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15"/>
  </p:notesMasterIdLst>
  <p:sldIdLst>
    <p:sldId id="256" r:id="rId2"/>
    <p:sldId id="257" r:id="rId3"/>
    <p:sldId id="258" r:id="rId4"/>
    <p:sldId id="259" r:id="rId5"/>
    <p:sldId id="260" r:id="rId6"/>
    <p:sldId id="261" r:id="rId7"/>
    <p:sldId id="262" r:id="rId8"/>
    <p:sldId id="264" r:id="rId9"/>
    <p:sldId id="270" r:id="rId10"/>
    <p:sldId id="269" r:id="rId11"/>
    <p:sldId id="263" r:id="rId12"/>
    <p:sldId id="271" r:id="rId13"/>
    <p:sldId id="272" r:id="rId14"/>
  </p:sldIdLst>
  <p:sldSz cx="12192000" cy="6858000"/>
  <p:notesSz cx="12192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xmlns="">
        <p15:guide id="1" orient="horz" pos="2880">
          <p15:clr>
            <a:srgbClr val="A4A3A4"/>
          </p15:clr>
        </p15:guide>
        <p15:guide id="2" pos="216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xmlns="">
          <a:srgbClr val="FF0000"/>
        </p14:laserClr>
      </p:ext>
      <p:ext uri="{2FDB2607-1784-4EEB-B798-7EB5836EED8A}">
        <p14:showMediaCtrls xmlns:p14="http://schemas.microsoft.com/office/powerpoint/2010/main" xmlns="" val="1"/>
      </p:ext>
    </p:extLst>
  </p:showPr>
  <p:clrMru>
    <a:srgbClr val="FF66CC"/>
  </p:clrMru>
  <p:extLst>
    <p:ext uri="{E76CE94A-603C-4142-B9EB-6D1370010A27}">
      <p14:discardImageEditData xmlns:p14="http://schemas.microsoft.com/office/powerpoint/2010/main" xmlns="" val="0"/>
    </p:ext>
    <p:ext uri="{D31A062A-798A-4329-ABDD-BBA856620510}">
      <p14:defaultImageDpi xmlns:p14="http://schemas.microsoft.com/office/powerpoint/2010/main" xmlns="" val="220"/>
    </p:ext>
    <p:ext uri="{FD5EFAAD-0ECE-453E-9831-46B23BE46B34}">
      <p15:chartTrackingRefBased xmlns:p15="http://schemas.microsoft.com/office/powerpoint/2012/main" xmlns=""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5830CC7-8040-4162-8342-BB180D82127D}" v="17" dt="2024-08-20T06:41:39.573"/>
  </p1510:revLst>
</p1510:revInfo>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showOutlineIcons="0" horzBarState="maximized">
    <p:restoredLeft sz="34559" autoAdjust="0"/>
    <p:restoredTop sz="86349" autoAdjust="0"/>
  </p:normalViewPr>
  <p:slideViewPr>
    <p:cSldViewPr>
      <p:cViewPr varScale="1">
        <p:scale>
          <a:sx n="73" d="100"/>
          <a:sy n="73" d="100"/>
        </p:scale>
        <p:origin x="-126" y="-252"/>
      </p:cViewPr>
      <p:guideLst>
        <p:guide orient="horz" pos="2880"/>
        <p:guide pos="2160"/>
      </p:guideLst>
    </p:cSldViewPr>
  </p:slideViewPr>
  <p:outlineViewPr>
    <p:cViewPr>
      <p:scale>
        <a:sx n="33" d="100"/>
        <a:sy n="33" d="100"/>
      </p:scale>
      <p:origin x="0" y="0"/>
    </p:cViewPr>
  </p:outlin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presProps" Target="pres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pPr/>
              <a:t>23-08-2025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pPr/>
              <a:t>‹#›</a:t>
            </a:fld>
            <a:endParaRPr lang="en-IN"/>
          </a:p>
        </p:txBody>
      </p:sp>
    </p:spTree>
    <p:extLst>
      <p:ext uri="{BB962C8B-B14F-4D97-AF65-F5344CB8AC3E}">
        <p14:creationId xmlns:p14="http://schemas.microsoft.com/office/powerpoint/2010/main" xmlns=""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pPr/>
              <a:t>1</a:t>
            </a:fld>
            <a:endParaRPr lang="en-IN"/>
          </a:p>
        </p:txBody>
      </p:sp>
    </p:spTree>
    <p:extLst>
      <p:ext uri="{BB962C8B-B14F-4D97-AF65-F5344CB8AC3E}">
        <p14:creationId xmlns:p14="http://schemas.microsoft.com/office/powerpoint/2010/main" xmlns="" val="40435350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pPr/>
              <a:t>8/23/2025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pPr marL="38100">
                <a:lnSpc>
                  <a:spcPct val="100000"/>
                </a:lnSpc>
                <a:spcBef>
                  <a:spcPts val="55"/>
                </a:spcBef>
              </a:pPr>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3" Type="http://schemas.openxmlformats.org/officeDocument/2006/relationships/image" Target="../media/image11.jpeg"/><Relationship Id="rId2" Type="http://schemas.openxmlformats.org/officeDocument/2006/relationships/image" Target="../media/image10.jpeg"/><Relationship Id="rId1" Type="http://schemas.openxmlformats.org/officeDocument/2006/relationships/slideLayout" Target="../slideLayouts/slideLayout4.xml"/><Relationship Id="rId6" Type="http://schemas.openxmlformats.org/officeDocument/2006/relationships/image" Target="../media/image14.jpeg"/><Relationship Id="rId5" Type="http://schemas.openxmlformats.org/officeDocument/2006/relationships/image" Target="../media/image13.jpeg"/><Relationship Id="rId4" Type="http://schemas.openxmlformats.org/officeDocument/2006/relationships/image" Target="../media/image12.jpeg"/></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13.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eg"/></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5.png"/><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8.jpeg"/><Relationship Id="rId1"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3" Type="http://schemas.openxmlformats.org/officeDocument/2006/relationships/hyperlink" Target="mailto:preethitherebel@gmail.com" TargetMode="External"/><Relationship Id="rId2" Type="http://schemas.openxmlformats.org/officeDocument/2006/relationships/image" Target="../media/image9.png"/><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76299" y="990600"/>
            <a:ext cx="1743075" cy="1333500"/>
            <a:chOff x="742950" y="1104900"/>
            <a:chExt cx="1743075" cy="1333500"/>
          </a:xfrm>
        </p:grpSpPr>
        <p:sp>
          <p:nvSpPr>
            <p:cNvPr id="3" name="object 3"/>
            <p:cNvSpPr/>
            <p:nvPr/>
          </p:nvSpPr>
          <p:spPr>
            <a:xfrm>
              <a:off x="742950" y="1381125"/>
              <a:ext cx="1228725" cy="1057275"/>
            </a:xfrm>
            <a:custGeom>
              <a:avLst/>
              <a:gdLst/>
              <a:ahLst/>
              <a:cxn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wrap="square" lIns="0" tIns="0" rIns="0" bIns="0" rtlCol="0"/>
            <a:lstStyle/>
            <a:p>
              <a:endParaRPr/>
            </a:p>
          </p:txBody>
        </p:sp>
        <p:sp>
          <p:nvSpPr>
            <p:cNvPr id="4" name="object 4"/>
            <p:cNvSpPr/>
            <p:nvPr/>
          </p:nvSpPr>
          <p:spPr>
            <a:xfrm>
              <a:off x="1838325" y="1104900"/>
              <a:ext cx="647700" cy="561975"/>
            </a:xfrm>
            <a:custGeom>
              <a:avLst/>
              <a:gdLst/>
              <a:ahLst/>
              <a:cxn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wrap="square" lIns="0" tIns="0" rIns="0" bIns="0" rtlCol="0"/>
            <a:lstStyle/>
            <a:p>
              <a:endParaRPr/>
            </a:p>
          </p:txBody>
        </p:sp>
      </p:grpSp>
      <p:sp>
        <p:nvSpPr>
          <p:cNvPr id="5" name="object 5"/>
          <p:cNvSpPr/>
          <p:nvPr/>
        </p:nvSpPr>
        <p:spPr>
          <a:xfrm>
            <a:off x="3952860" y="1571612"/>
            <a:ext cx="1666875" cy="1438275"/>
          </a:xfrm>
          <a:custGeom>
            <a:avLst/>
            <a:gdLst/>
            <a:ahLst/>
            <a:cxn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wrap="square" lIns="0" tIns="0" rIns="0" bIns="0" rtlCol="0"/>
          <a:lstStyle/>
          <a:p>
            <a:endParaRPr/>
          </a:p>
        </p:txBody>
      </p:sp>
      <p:sp>
        <p:nvSpPr>
          <p:cNvPr id="6" name="object 6"/>
          <p:cNvSpPr/>
          <p:nvPr/>
        </p:nvSpPr>
        <p:spPr>
          <a:xfrm>
            <a:off x="3800475" y="5229225"/>
            <a:ext cx="723900" cy="619125"/>
          </a:xfrm>
          <a:custGeom>
            <a:avLst/>
            <a:gdLst/>
            <a:ahLst/>
            <a:cxn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wrap="square" lIns="0" tIns="0" rIns="0" bIns="0" rtlCol="0"/>
          <a:lstStyle/>
          <a:p>
            <a:endParaRPr/>
          </a:p>
        </p:txBody>
      </p:sp>
      <p:sp>
        <p:nvSpPr>
          <p:cNvPr id="7" name="object 7"/>
          <p:cNvSpPr txBox="1">
            <a:spLocks noGrp="1"/>
          </p:cNvSpPr>
          <p:nvPr>
            <p:ph type="ctrTitle"/>
          </p:nvPr>
        </p:nvSpPr>
        <p:spPr>
          <a:xfrm>
            <a:off x="1523999" y="19665"/>
            <a:ext cx="7629525" cy="1001556"/>
          </a:xfrm>
          <a:prstGeom prst="rect">
            <a:avLst/>
          </a:prstGeom>
        </p:spPr>
        <p:txBody>
          <a:bodyPr vert="horz" wrap="square" lIns="0" tIns="16510" rIns="0" bIns="0" rtlCol="0">
            <a:spAutoFit/>
          </a:bodyPr>
          <a:lstStyle/>
          <a:p>
            <a:pPr marL="3213735">
              <a:spcBef>
                <a:spcPts val="130"/>
              </a:spcBef>
            </a:pPr>
            <a:r>
              <a:rPr lang="en-US" b="1" i="0" dirty="0">
                <a:solidFill>
                  <a:srgbClr val="0F0F0F"/>
                </a:solidFill>
                <a:effectLst/>
                <a:latin typeface="Times New Roman" panose="02020603050405020304" pitchFamily="18" charset="0"/>
                <a:cs typeface="Times New Roman" panose="02020603050405020304" pitchFamily="18" charset="0"/>
              </a:rPr>
              <a:t>Digital Portfolio </a:t>
            </a:r>
            <a:r>
              <a:rPr lang="en-US" b="1" i="0" dirty="0">
                <a:solidFill>
                  <a:srgbClr val="0F0F0F"/>
                </a:solidFill>
                <a:effectLst/>
                <a:latin typeface="Roboto" panose="020F0502020204030204" pitchFamily="2" charset="0"/>
              </a:rPr>
              <a:t/>
            </a:r>
            <a:br>
              <a:rPr lang="en-US" b="1" i="0" dirty="0">
                <a:solidFill>
                  <a:srgbClr val="0F0F0F"/>
                </a:solidFill>
                <a:effectLst/>
                <a:latin typeface="Roboto" panose="020F0502020204030204" pitchFamily="2" charset="0"/>
              </a:rPr>
            </a:br>
            <a:endParaRPr spc="15" dirty="0"/>
          </a:p>
        </p:txBody>
      </p:sp>
      <p:pic>
        <p:nvPicPr>
          <p:cNvPr id="9" name="object 9"/>
          <p:cNvPicPr/>
          <p:nvPr/>
        </p:nvPicPr>
        <p:blipFill>
          <a:blip r:embed="rId3" cstate="print"/>
          <a:stretch>
            <a:fillRect/>
          </a:stretch>
        </p:blipFill>
        <p:spPr>
          <a:xfrm>
            <a:off x="676275" y="6467475"/>
            <a:ext cx="2143125" cy="200025"/>
          </a:xfrm>
          <a:prstGeom prst="rect">
            <a:avLst/>
          </a:prstGeom>
        </p:spPr>
      </p:pic>
      <p:sp>
        <p:nvSpPr>
          <p:cNvPr id="11" name="object 11"/>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1</a:t>
            </a:fld>
            <a:endParaRPr spc="10" dirty="0"/>
          </a:p>
        </p:txBody>
      </p:sp>
      <p:sp>
        <p:nvSpPr>
          <p:cNvPr id="14" name="TextBox 13">
            <a:extLst>
              <a:ext uri="{FF2B5EF4-FFF2-40B4-BE49-F238E27FC236}">
                <a16:creationId xmlns:a16="http://schemas.microsoft.com/office/drawing/2014/main" xmlns="" id="{D55ADE35-C35B-07C1-F5AA-C33B3DDB802E}"/>
              </a:ext>
            </a:extLst>
          </p:cNvPr>
          <p:cNvSpPr txBox="1"/>
          <p:nvPr/>
        </p:nvSpPr>
        <p:spPr>
          <a:xfrm>
            <a:off x="2554542" y="3314150"/>
            <a:ext cx="8610600" cy="2677656"/>
          </a:xfrm>
          <a:prstGeom prst="rect">
            <a:avLst/>
          </a:prstGeom>
          <a:noFill/>
        </p:spPr>
        <p:txBody>
          <a:bodyPr wrap="square" lIns="91440" tIns="45720" rIns="91440" bIns="45720" rtlCol="0" anchor="t">
            <a:spAutoFit/>
          </a:bodyPr>
          <a:lstStyle/>
          <a:p>
            <a:r>
              <a:rPr lang="en-US" sz="2400" dirty="0" smtClean="0"/>
              <a:t>STUDENT NAME: </a:t>
            </a:r>
            <a:r>
              <a:rPr lang="en-US" sz="2400" dirty="0" err="1" smtClean="0">
                <a:solidFill>
                  <a:schemeClr val="accent1">
                    <a:lumMod val="75000"/>
                  </a:schemeClr>
                </a:solidFill>
              </a:rPr>
              <a:t>A.Preethi</a:t>
            </a:r>
            <a:endParaRPr lang="en-US" sz="2400" dirty="0">
              <a:solidFill>
                <a:schemeClr val="accent1">
                  <a:lumMod val="75000"/>
                </a:schemeClr>
              </a:solidFill>
            </a:endParaRPr>
          </a:p>
          <a:p>
            <a:r>
              <a:rPr lang="en-US" sz="2400" dirty="0"/>
              <a:t>REGISTER NO AND NMID: </a:t>
            </a:r>
            <a:r>
              <a:rPr lang="en-US" sz="2400" dirty="0" smtClean="0">
                <a:solidFill>
                  <a:schemeClr val="accent1">
                    <a:lumMod val="75000"/>
                  </a:schemeClr>
                </a:solidFill>
              </a:rPr>
              <a:t>30924ucs028</a:t>
            </a:r>
            <a:endParaRPr lang="en-US" sz="2400" dirty="0">
              <a:solidFill>
                <a:schemeClr val="accent1">
                  <a:lumMod val="75000"/>
                </a:schemeClr>
              </a:solidFill>
              <a:cs typeface="Calibri"/>
            </a:endParaRPr>
          </a:p>
          <a:p>
            <a:r>
              <a:rPr lang="en-US" sz="2400" dirty="0"/>
              <a:t>DEPARTMENT: </a:t>
            </a:r>
            <a:r>
              <a:rPr lang="en-US" sz="2400" dirty="0" smtClean="0">
                <a:solidFill>
                  <a:schemeClr val="accent1">
                    <a:lumMod val="75000"/>
                  </a:schemeClr>
                </a:solidFill>
              </a:rPr>
              <a:t>Computer Science </a:t>
            </a:r>
            <a:endParaRPr lang="en-US" sz="2400" dirty="0">
              <a:solidFill>
                <a:schemeClr val="accent1">
                  <a:lumMod val="75000"/>
                </a:schemeClr>
              </a:solidFill>
            </a:endParaRPr>
          </a:p>
          <a:p>
            <a:r>
              <a:rPr lang="en-US" sz="2400" dirty="0"/>
              <a:t>COLLEGE: </a:t>
            </a:r>
            <a:r>
              <a:rPr lang="en-US" sz="2400" dirty="0" smtClean="0">
                <a:solidFill>
                  <a:schemeClr val="accent1">
                    <a:lumMod val="75000"/>
                  </a:schemeClr>
                </a:solidFill>
              </a:rPr>
              <a:t>Jawaharlal Nehru College for Women , </a:t>
            </a:r>
            <a:r>
              <a:rPr lang="en-US" sz="2400" dirty="0" err="1" smtClean="0">
                <a:solidFill>
                  <a:schemeClr val="accent1">
                    <a:lumMod val="75000"/>
                  </a:schemeClr>
                </a:solidFill>
              </a:rPr>
              <a:t>Annamalai</a:t>
            </a:r>
            <a:r>
              <a:rPr lang="en-US" sz="2400" dirty="0" smtClean="0">
                <a:solidFill>
                  <a:schemeClr val="accent1">
                    <a:lumMod val="75000"/>
                  </a:schemeClr>
                </a:solidFill>
              </a:rPr>
              <a:t> University</a:t>
            </a:r>
          </a:p>
          <a:p>
            <a:endParaRPr lang="en-US" sz="2400" dirty="0"/>
          </a:p>
          <a:p>
            <a:r>
              <a:rPr lang="en-US" sz="2400" dirty="0"/>
              <a:t>           </a:t>
            </a:r>
            <a:endParaRPr lang="en-IN" sz="24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xmlns="" id="{6E06195E-16D6-79D8-7A9F-F8EB1FE9E212}"/>
              </a:ext>
            </a:extLst>
          </p:cNvPr>
          <p:cNvSpPr>
            <a:spLocks noGrp="1"/>
          </p:cNvSpPr>
          <p:nvPr>
            <p:ph type="title"/>
          </p:nvPr>
        </p:nvSpPr>
        <p:spPr/>
        <p:txBody>
          <a:bodyPr/>
          <a:lstStyle/>
          <a:p>
            <a:r>
              <a:rPr lang="en-IN" dirty="0"/>
              <a:t>FEATURES AND FUNCTIONALITY</a:t>
            </a:r>
          </a:p>
        </p:txBody>
      </p:sp>
      <p:sp>
        <p:nvSpPr>
          <p:cNvPr id="3" name="Rectangle 2"/>
          <p:cNvSpPr/>
          <p:nvPr/>
        </p:nvSpPr>
        <p:spPr>
          <a:xfrm>
            <a:off x="1952596" y="1285860"/>
            <a:ext cx="8120098" cy="4524315"/>
          </a:xfrm>
          <a:prstGeom prst="rect">
            <a:avLst/>
          </a:prstGeom>
          <a:noFill/>
        </p:spPr>
        <p:txBody>
          <a:bodyPr wrap="square">
            <a:spAutoFit/>
          </a:bodyPr>
          <a:lstStyle/>
          <a:p>
            <a:r>
              <a:rPr lang="en-US" dirty="0" smtClean="0">
                <a:solidFill>
                  <a:srgbClr val="002060"/>
                </a:solidFill>
                <a:latin typeface="Bernard MT Condensed" pitchFamily="18" charset="0"/>
              </a:rPr>
              <a:t>Responsive Design </a:t>
            </a:r>
            <a:r>
              <a:rPr lang="en-US" dirty="0" smtClean="0">
                <a:latin typeface="Bernard MT Condensed" pitchFamily="18" charset="0"/>
              </a:rPr>
              <a:t>– </a:t>
            </a:r>
            <a:r>
              <a:rPr lang="en-US" dirty="0" smtClean="0"/>
              <a:t>Works on mobile and desktop screens.</a:t>
            </a:r>
          </a:p>
          <a:p>
            <a:r>
              <a:rPr lang="en-US" dirty="0" smtClean="0">
                <a:solidFill>
                  <a:schemeClr val="bg1"/>
                </a:solidFill>
              </a:rPr>
              <a:t/>
            </a:r>
            <a:br>
              <a:rPr lang="en-US" dirty="0" smtClean="0">
                <a:solidFill>
                  <a:schemeClr val="bg1"/>
                </a:solidFill>
              </a:rPr>
            </a:br>
            <a:endParaRPr lang="en-US" dirty="0" smtClean="0">
              <a:solidFill>
                <a:schemeClr val="bg1"/>
              </a:solidFill>
            </a:endParaRPr>
          </a:p>
          <a:p>
            <a:r>
              <a:rPr lang="en-US" dirty="0" smtClean="0">
                <a:solidFill>
                  <a:srgbClr val="002060"/>
                </a:solidFill>
                <a:latin typeface="Bernard MT Condensed" pitchFamily="18" charset="0"/>
              </a:rPr>
              <a:t>Simple &amp; Clean UI </a:t>
            </a:r>
            <a:r>
              <a:rPr lang="en-US" dirty="0" smtClean="0"/>
              <a:t>– Easy navigation with minimal distractions.</a:t>
            </a:r>
          </a:p>
          <a:p>
            <a:r>
              <a:rPr lang="en-US" dirty="0" smtClean="0"/>
              <a:t/>
            </a:r>
            <a:br>
              <a:rPr lang="en-US" dirty="0" smtClean="0"/>
            </a:br>
            <a:endParaRPr lang="en-US" dirty="0" smtClean="0"/>
          </a:p>
          <a:p>
            <a:r>
              <a:rPr lang="en-US" dirty="0" smtClean="0">
                <a:solidFill>
                  <a:srgbClr val="002060"/>
                </a:solidFill>
                <a:latin typeface="Bernard MT Condensed" pitchFamily="18" charset="0"/>
              </a:rPr>
              <a:t>Profile Image Integration </a:t>
            </a:r>
            <a:r>
              <a:rPr lang="en-US" dirty="0" smtClean="0"/>
              <a:t>– Image hosted online (</a:t>
            </a:r>
            <a:r>
              <a:rPr lang="en-US" dirty="0" err="1" smtClean="0"/>
              <a:t>postimg</a:t>
            </a:r>
            <a:r>
              <a:rPr lang="en-US" dirty="0" smtClean="0"/>
              <a:t> link) displayed in the hero section.</a:t>
            </a:r>
          </a:p>
          <a:p>
            <a:r>
              <a:rPr lang="en-US" dirty="0" smtClean="0"/>
              <a:t/>
            </a:r>
            <a:br>
              <a:rPr lang="en-US" dirty="0" smtClean="0"/>
            </a:br>
            <a:endParaRPr lang="en-US" dirty="0" smtClean="0"/>
          </a:p>
          <a:p>
            <a:r>
              <a:rPr lang="en-US" dirty="0" smtClean="0">
                <a:solidFill>
                  <a:srgbClr val="002060"/>
                </a:solidFill>
                <a:latin typeface="Bernard MT Condensed" pitchFamily="18" charset="0"/>
              </a:rPr>
              <a:t>Card-Based Project Display </a:t>
            </a:r>
            <a:r>
              <a:rPr lang="en-US" dirty="0" smtClean="0"/>
              <a:t>– Projects shown in a clean layout with descriptions.</a:t>
            </a:r>
          </a:p>
          <a:p>
            <a:r>
              <a:rPr lang="en-US" dirty="0" smtClean="0"/>
              <a:t/>
            </a:r>
            <a:br>
              <a:rPr lang="en-US" dirty="0" smtClean="0"/>
            </a:br>
            <a:endParaRPr lang="en-US" dirty="0" smtClean="0"/>
          </a:p>
          <a:p>
            <a:r>
              <a:rPr lang="en-US" dirty="0" smtClean="0">
                <a:solidFill>
                  <a:srgbClr val="002060"/>
                </a:solidFill>
                <a:latin typeface="Bernard MT Condensed" pitchFamily="18" charset="0"/>
              </a:rPr>
              <a:t>Direct Contact Info </a:t>
            </a:r>
            <a:r>
              <a:rPr lang="en-US" dirty="0" smtClean="0">
                <a:latin typeface="Bernard MT Condensed" pitchFamily="18" charset="0"/>
              </a:rPr>
              <a:t>– </a:t>
            </a:r>
            <a:r>
              <a:rPr lang="en-US" dirty="0" smtClean="0"/>
              <a:t>Recruiters/visitors can connect via Gmail .</a:t>
            </a:r>
          </a:p>
          <a:p>
            <a:r>
              <a:rPr lang="en-US" dirty="0" smtClean="0"/>
              <a:t/>
            </a:r>
            <a:br>
              <a:rPr lang="en-US" dirty="0" smtClean="0"/>
            </a:br>
            <a:endParaRPr lang="en-US" dirty="0"/>
          </a:p>
        </p:txBody>
      </p:sp>
    </p:spTree>
    <p:extLst>
      <p:ext uri="{BB962C8B-B14F-4D97-AF65-F5344CB8AC3E}">
        <p14:creationId xmlns:p14="http://schemas.microsoft.com/office/powerpoint/2010/main" xmlns="" val="272066061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5524496" y="185736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66675" y="3381373"/>
            <a:ext cx="2466975" cy="3419475"/>
          </a:xfrm>
          <a:prstGeom prst="rect">
            <a:avLst/>
          </a:prstGeom>
        </p:spPr>
      </p:pic>
      <p:sp>
        <p:nvSpPr>
          <p:cNvPr id="7" name="object 7"/>
          <p:cNvSpPr txBox="1">
            <a:spLocks noGrp="1"/>
          </p:cNvSpPr>
          <p:nvPr>
            <p:ph type="title"/>
          </p:nvPr>
        </p:nvSpPr>
        <p:spPr>
          <a:xfrm>
            <a:off x="881026" y="285728"/>
            <a:ext cx="8480425" cy="670696"/>
          </a:xfrm>
          <a:prstGeom prst="rect">
            <a:avLst/>
          </a:prstGeom>
        </p:spPr>
        <p:txBody>
          <a:bodyPr vert="horz" wrap="square" lIns="0" tIns="16510" rIns="0" bIns="0" rtlCol="0">
            <a:spAutoFit/>
          </a:bodyPr>
          <a:lstStyle/>
          <a:p>
            <a:pPr marL="12700">
              <a:lnSpc>
                <a:spcPct val="100000"/>
              </a:lnSpc>
              <a:spcBef>
                <a:spcPts val="130"/>
              </a:spcBef>
            </a:pPr>
            <a:r>
              <a:rPr lang="en-IN" sz="4250" spc="15" dirty="0"/>
              <a:t>RESULTS AND SCREENSHOTS</a:t>
            </a:r>
            <a:endParaRPr sz="4250" dirty="0"/>
          </a:p>
        </p:txBody>
      </p:sp>
      <p:sp>
        <p:nvSpPr>
          <p:cNvPr id="8" name="object 8"/>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11</a:t>
            </a:fld>
            <a:endParaRPr sz="1100">
              <a:latin typeface="Trebuchet MS"/>
              <a:cs typeface="Trebuchet MS"/>
            </a:endParaRPr>
          </a:p>
        </p:txBody>
      </p:sp>
      <p:sp>
        <p:nvSpPr>
          <p:cNvPr id="9" name="TextBox 8">
            <a:extLst>
              <a:ext uri="{FF2B5EF4-FFF2-40B4-BE49-F238E27FC236}">
                <a16:creationId xmlns:a16="http://schemas.microsoft.com/office/drawing/2014/main" xmlns="" id="{FAD9CEB2-36E1-0550-426B-2FAF97882044}"/>
              </a:ext>
            </a:extLst>
          </p:cNvPr>
          <p:cNvSpPr txBox="1"/>
          <p:nvPr/>
        </p:nvSpPr>
        <p:spPr>
          <a:xfrm>
            <a:off x="2743200" y="2354703"/>
            <a:ext cx="8534018" cy="954107"/>
          </a:xfrm>
          <a:prstGeom prst="rect">
            <a:avLst/>
          </a:prstGeom>
          <a:noFill/>
        </p:spPr>
        <p:txBody>
          <a:bodyPr wrap="square" rtlCol="0">
            <a:spAutoFit/>
          </a:bodyPr>
          <a:lstStyle/>
          <a:p>
            <a:pPr algn="l">
              <a:buFont typeface="Arial" panose="020B0604020202020204" pitchFamily="34" charset="0"/>
              <a:buChar char="•"/>
            </a:pP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pic>
        <p:nvPicPr>
          <p:cNvPr id="10" name="Picture 9" descr="IMG_20250823_120324.jpg"/>
          <p:cNvPicPr>
            <a:picLocks noChangeAspect="1"/>
          </p:cNvPicPr>
          <p:nvPr/>
        </p:nvPicPr>
        <p:blipFill>
          <a:blip r:embed="rId3" cstate="print"/>
          <a:stretch>
            <a:fillRect/>
          </a:stretch>
        </p:blipFill>
        <p:spPr>
          <a:xfrm>
            <a:off x="738149" y="1000108"/>
            <a:ext cx="3709281" cy="2143140"/>
          </a:xfrm>
          <a:prstGeom prst="rect">
            <a:avLst/>
          </a:prstGeom>
        </p:spPr>
      </p:pic>
      <p:pic>
        <p:nvPicPr>
          <p:cNvPr id="11" name="Picture 10" descr="IMG_20250823_120312.jpg"/>
          <p:cNvPicPr>
            <a:picLocks noChangeAspect="1"/>
          </p:cNvPicPr>
          <p:nvPr/>
        </p:nvPicPr>
        <p:blipFill>
          <a:blip r:embed="rId4"/>
          <a:stretch>
            <a:fillRect/>
          </a:stretch>
        </p:blipFill>
        <p:spPr>
          <a:xfrm>
            <a:off x="7024694" y="1214422"/>
            <a:ext cx="5167306" cy="2928958"/>
          </a:xfrm>
          <a:prstGeom prst="rect">
            <a:avLst/>
          </a:prstGeom>
        </p:spPr>
      </p:pic>
      <p:pic>
        <p:nvPicPr>
          <p:cNvPr id="12" name="Picture 11" descr="IMG_20250823_120242.jpg"/>
          <p:cNvPicPr>
            <a:picLocks noChangeAspect="1"/>
          </p:cNvPicPr>
          <p:nvPr/>
        </p:nvPicPr>
        <p:blipFill>
          <a:blip r:embed="rId5" cstate="print"/>
          <a:stretch>
            <a:fillRect/>
          </a:stretch>
        </p:blipFill>
        <p:spPr>
          <a:xfrm>
            <a:off x="3595670" y="3143248"/>
            <a:ext cx="3786214" cy="2226790"/>
          </a:xfrm>
          <a:prstGeom prst="rect">
            <a:avLst/>
          </a:prstGeom>
        </p:spPr>
      </p:pic>
      <p:pic>
        <p:nvPicPr>
          <p:cNvPr id="13" name="Picture 12" descr="IMG_20250823_120257.jpg"/>
          <p:cNvPicPr>
            <a:picLocks noChangeAspect="1"/>
          </p:cNvPicPr>
          <p:nvPr/>
        </p:nvPicPr>
        <p:blipFill>
          <a:blip r:embed="rId6"/>
          <a:stretch>
            <a:fillRect/>
          </a:stretch>
        </p:blipFill>
        <p:spPr>
          <a:xfrm>
            <a:off x="3667108" y="5238519"/>
            <a:ext cx="7572428" cy="1619481"/>
          </a:xfrm>
          <a:prstGeom prst="rect">
            <a:avLst/>
          </a:prstGeom>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a:t>CONCLUSION</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12</a:t>
            </a:fld>
            <a:endParaRPr sz="1100">
              <a:latin typeface="Trebuchet MS"/>
              <a:cs typeface="Trebuchet MS"/>
            </a:endParaRPr>
          </a:p>
        </p:txBody>
      </p:sp>
      <p:sp>
        <p:nvSpPr>
          <p:cNvPr id="8" name="Rectangle 7"/>
          <p:cNvSpPr/>
          <p:nvPr/>
        </p:nvSpPr>
        <p:spPr>
          <a:xfrm>
            <a:off x="1095340" y="2000240"/>
            <a:ext cx="9644130" cy="1200329"/>
          </a:xfrm>
          <a:prstGeom prst="rect">
            <a:avLst/>
          </a:prstGeom>
        </p:spPr>
        <p:txBody>
          <a:bodyPr wrap="square">
            <a:spAutoFit/>
          </a:bodyPr>
          <a:lstStyle/>
          <a:p>
            <a:r>
              <a:rPr lang="en-US" dirty="0" smtClean="0"/>
              <a:t> </a:t>
            </a:r>
            <a:r>
              <a:rPr lang="en-US" dirty="0" smtClean="0">
                <a:solidFill>
                  <a:srgbClr val="00B0F0"/>
                </a:solidFill>
                <a:latin typeface="Bookman Old Style" pitchFamily="18" charset="0"/>
              </a:rPr>
              <a:t>This project has given me the opportunity to apply my theoretical knowledge in a practical way, and it stands as a step forward in my journey of becoming a professional software developer.</a:t>
            </a:r>
            <a:br>
              <a:rPr lang="en-US" dirty="0" smtClean="0">
                <a:solidFill>
                  <a:srgbClr val="00B0F0"/>
                </a:solidFill>
                <a:latin typeface="Bookman Old Style" pitchFamily="18" charset="0"/>
              </a:rPr>
            </a:br>
            <a:endParaRPr lang="en-US" dirty="0">
              <a:solidFill>
                <a:srgbClr val="00B0F0"/>
              </a:solidFill>
              <a:latin typeface="Bookman Old Style" pitchFamily="18" charset="0"/>
            </a:endParaRPr>
          </a:p>
        </p:txBody>
      </p:sp>
    </p:spTree>
  </p:cSld>
  <p:clrMapOvr>
    <a:masterClrMapping/>
  </p:clrMapOvr>
  <p:transition>
    <p:wipe dir="d"/>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7" name="object 7"/>
          <p:cNvSpPr txBox="1">
            <a:spLocks noGrp="1"/>
          </p:cNvSpPr>
          <p:nvPr>
            <p:ph type="title"/>
          </p:nvPr>
        </p:nvSpPr>
        <p:spPr>
          <a:xfrm>
            <a:off x="755332" y="385444"/>
            <a:ext cx="4578668" cy="752129"/>
          </a:xfrm>
          <a:prstGeom prst="rect">
            <a:avLst/>
          </a:prstGeom>
        </p:spPr>
        <p:txBody>
          <a:bodyPr vert="horz" wrap="square" lIns="0" tIns="13335" rIns="0" bIns="0" rtlCol="0">
            <a:spAutoFit/>
          </a:bodyPr>
          <a:lstStyle/>
          <a:p>
            <a:pPr marL="12700">
              <a:lnSpc>
                <a:spcPct val="100000"/>
              </a:lnSpc>
              <a:spcBef>
                <a:spcPts val="105"/>
              </a:spcBef>
            </a:pPr>
            <a:r>
              <a:rPr lang="en-IN" dirty="0" smtClean="0"/>
              <a:t>GITHUB LINK :</a:t>
            </a:r>
            <a:endParaRPr dirty="0"/>
          </a:p>
        </p:txBody>
      </p:sp>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13</a:t>
            </a:fld>
            <a:endParaRPr sz="1100">
              <a:latin typeface="Trebuchet MS"/>
              <a:cs typeface="Trebuchet MS"/>
            </a:endParaRPr>
          </a:p>
        </p:txBody>
      </p:sp>
      <p:sp>
        <p:nvSpPr>
          <p:cNvPr id="8" name="Rectangle 7"/>
          <p:cNvSpPr/>
          <p:nvPr/>
        </p:nvSpPr>
        <p:spPr>
          <a:xfrm>
            <a:off x="1095340" y="2000240"/>
            <a:ext cx="9644130" cy="646331"/>
          </a:xfrm>
          <a:prstGeom prst="rect">
            <a:avLst/>
          </a:prstGeom>
        </p:spPr>
        <p:txBody>
          <a:bodyPr wrap="square">
            <a:spAutoFit/>
          </a:bodyPr>
          <a:lstStyle/>
          <a:p>
            <a:r>
              <a:rPr lang="en-US" dirty="0" smtClean="0">
                <a:solidFill>
                  <a:srgbClr val="00B0F0"/>
                </a:solidFill>
                <a:latin typeface="Bookman Old Style" pitchFamily="18" charset="0"/>
              </a:rPr>
              <a:t/>
            </a:r>
            <a:br>
              <a:rPr lang="en-US" dirty="0" smtClean="0">
                <a:solidFill>
                  <a:srgbClr val="00B0F0"/>
                </a:solidFill>
                <a:latin typeface="Bookman Old Style" pitchFamily="18" charset="0"/>
              </a:rPr>
            </a:br>
            <a:endParaRPr lang="en-US" dirty="0">
              <a:solidFill>
                <a:srgbClr val="00B0F0"/>
              </a:solidFill>
              <a:latin typeface="Bookman Old Style" pitchFamily="18" charset="0"/>
            </a:endParaRPr>
          </a:p>
        </p:txBody>
      </p:sp>
    </p:spTree>
  </p:cSld>
  <p:clrMapOvr>
    <a:masterClrMapping/>
  </p:clrMapOvr>
  <p:transition>
    <p:wipe dir="d"/>
  </p:transition>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238084" y="0"/>
            <a:ext cx="12192000"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latin typeface="Times New Roman" panose="02020603050405020304" pitchFamily="18" charset="0"/>
              <a:cs typeface="Times New Roman" panose="02020603050405020304" pitchFamily="18" charset="0"/>
            </a:endParaRPr>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15" name="object 15"/>
          <p:cNvSpPr/>
          <p:nvPr/>
        </p:nvSpPr>
        <p:spPr>
          <a:xfrm>
            <a:off x="6696075" y="169545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16" name="object 16"/>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17" name="object 17"/>
          <p:cNvSpPr txBox="1">
            <a:spLocks noGrp="1"/>
          </p:cNvSpPr>
          <p:nvPr>
            <p:ph type="title"/>
          </p:nvPr>
        </p:nvSpPr>
        <p:spPr>
          <a:xfrm>
            <a:off x="0" y="571480"/>
            <a:ext cx="12025354" cy="2632772"/>
          </a:xfrm>
          <a:prstGeom prst="rect">
            <a:avLst/>
          </a:prstGeom>
        </p:spPr>
        <p:txBody>
          <a:bodyPr vert="horz" wrap="square" lIns="0" tIns="16510" rIns="0" bIns="0" rtlCol="0">
            <a:spAutoFit/>
          </a:bodyPr>
          <a:lstStyle/>
          <a:p>
            <a:pPr marL="12700">
              <a:lnSpc>
                <a:spcPct val="100000"/>
              </a:lnSpc>
              <a:spcBef>
                <a:spcPts val="130"/>
              </a:spcBef>
            </a:pPr>
            <a:r>
              <a:rPr sz="4250" spc="5"/>
              <a:t>PROJECT</a:t>
            </a:r>
            <a:r>
              <a:rPr sz="4250" spc="-85"/>
              <a:t> </a:t>
            </a:r>
            <a:r>
              <a:rPr sz="4250" spc="25" smtClean="0"/>
              <a:t>TITLE</a:t>
            </a:r>
            <a:r>
              <a:rPr lang="en-US" sz="4250" spc="25" dirty="0" smtClean="0"/>
              <a:t> </a:t>
            </a:r>
            <a:br>
              <a:rPr lang="en-US" sz="4250" spc="25" dirty="0" smtClean="0"/>
            </a:br>
            <a:r>
              <a:rPr lang="en-US" sz="4250" spc="25" dirty="0" smtClean="0"/>
              <a:t>   </a:t>
            </a:r>
            <a:br>
              <a:rPr lang="en-US" sz="4250" spc="25" dirty="0" smtClean="0"/>
            </a:br>
            <a:r>
              <a:rPr lang="en-US" sz="4250" spc="25" dirty="0" smtClean="0"/>
              <a:t/>
            </a:r>
            <a:br>
              <a:rPr lang="en-US" sz="4250" spc="25" dirty="0" smtClean="0"/>
            </a:br>
            <a:r>
              <a:rPr lang="en-US" sz="4250" spc="25" dirty="0" smtClean="0"/>
              <a:t>       </a:t>
            </a:r>
            <a:r>
              <a:rPr lang="en-US" sz="4250" u="sng" spc="25" dirty="0" smtClean="0">
                <a:solidFill>
                  <a:schemeClr val="accent4">
                    <a:lumMod val="75000"/>
                  </a:schemeClr>
                </a:solidFill>
                <a:latin typeface="SimSun" pitchFamily="2" charset="-122"/>
                <a:ea typeface="SimSun" pitchFamily="2" charset="-122"/>
              </a:rPr>
              <a:t>CODE AND CREATIVITY : MY PORTFOLIO </a:t>
            </a:r>
            <a:endParaRPr sz="4250" u="sng">
              <a:solidFill>
                <a:schemeClr val="accent4">
                  <a:lumMod val="75000"/>
                </a:schemeClr>
              </a:solidFill>
              <a:latin typeface="SimSun" pitchFamily="2" charset="-122"/>
              <a:ea typeface="SimSun" pitchFamily="2" charset="-122"/>
            </a:endParaRPr>
          </a:p>
        </p:txBody>
      </p:sp>
      <p:grpSp>
        <p:nvGrpSpPr>
          <p:cNvPr id="18" name="object 18"/>
          <p:cNvGrpSpPr/>
          <p:nvPr/>
        </p:nvGrpSpPr>
        <p:grpSpPr>
          <a:xfrm>
            <a:off x="466725" y="6410325"/>
            <a:ext cx="3705225" cy="295275"/>
            <a:chOff x="466725" y="6410325"/>
            <a:chExt cx="3705225" cy="295275"/>
          </a:xfrm>
        </p:grpSpPr>
        <p:pic>
          <p:nvPicPr>
            <p:cNvPr id="19" name="object 19"/>
            <p:cNvPicPr/>
            <p:nvPr/>
          </p:nvPicPr>
          <p:blipFill>
            <a:blip r:embed="rId2" cstate="print"/>
            <a:stretch>
              <a:fillRect/>
            </a:stretch>
          </p:blipFill>
          <p:spPr>
            <a:xfrm>
              <a:off x="676275" y="6467475"/>
              <a:ext cx="2143125" cy="200025"/>
            </a:xfrm>
            <a:prstGeom prst="rect">
              <a:avLst/>
            </a:prstGeom>
          </p:spPr>
        </p:pic>
        <p:pic>
          <p:nvPicPr>
            <p:cNvPr id="20" name="object 20"/>
            <p:cNvPicPr/>
            <p:nvPr/>
          </p:nvPicPr>
          <p:blipFill>
            <a:blip r:embed="rId3" cstate="print"/>
            <a:stretch>
              <a:fillRect/>
            </a:stretch>
          </p:blipFill>
          <p:spPr>
            <a:xfrm>
              <a:off x="466725" y="6410325"/>
              <a:ext cx="3705225" cy="295275"/>
            </a:xfrm>
            <a:prstGeom prst="rect">
              <a:avLst/>
            </a:prstGeom>
          </p:spPr>
        </p:pic>
      </p:gr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2</a:t>
            </a:fld>
            <a:endParaRPr spc="1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3</a:t>
            </a:fld>
            <a:endParaRPr spc="10" dirty="0"/>
          </a:p>
        </p:txBody>
      </p:sp>
      <p:sp>
        <p:nvSpPr>
          <p:cNvPr id="23" name="TextBox 22">
            <a:extLst>
              <a:ext uri="{FF2B5EF4-FFF2-40B4-BE49-F238E27FC236}">
                <a16:creationId xmlns:a16="http://schemas.microsoft.com/office/drawing/2014/main" xmlns=""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9810776" y="4214818"/>
            <a:ext cx="2762250" cy="2400294"/>
            <a:chOff x="7991475" y="2933700"/>
            <a:chExt cx="2762250" cy="325755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7991475" y="2933700"/>
              <a:ext cx="2762250" cy="3257550"/>
            </a:xfrm>
            <a:prstGeom prst="rect">
              <a:avLst/>
            </a:prstGeom>
          </p:spPr>
        </p:pic>
      </p:grpSp>
      <p:sp>
        <p:nvSpPr>
          <p:cNvPr id="6" name="object 6"/>
          <p:cNvSpPr/>
          <p:nvPr/>
        </p:nvSpPr>
        <p:spPr>
          <a:xfrm>
            <a:off x="6881818" y="714356"/>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834072" y="575055"/>
            <a:ext cx="5636895" cy="678180"/>
          </a:xfrm>
          <a:prstGeom prst="rect">
            <a:avLst/>
          </a:prstGeom>
        </p:spPr>
        <p:txBody>
          <a:bodyPr vert="horz" wrap="square" lIns="0" tIns="16510" rIns="0" bIns="0" rtlCol="0">
            <a:spAutoFit/>
          </a:bodyPr>
          <a:lstStyle/>
          <a:p>
            <a:pPr marL="12700">
              <a:lnSpc>
                <a:spcPct val="100000"/>
              </a:lnSpc>
              <a:spcBef>
                <a:spcPts val="130"/>
              </a:spcBef>
              <a:tabLst>
                <a:tab pos="2727960" algn="l"/>
              </a:tabLst>
            </a:pPr>
            <a:r>
              <a:rPr sz="4250" spc="-20" dirty="0"/>
              <a:t>P</a:t>
            </a:r>
            <a:r>
              <a:rPr sz="4250" spc="15" dirty="0"/>
              <a:t>ROB</a:t>
            </a:r>
            <a:r>
              <a:rPr sz="4250" spc="55" dirty="0"/>
              <a:t>L</a:t>
            </a:r>
            <a:r>
              <a:rPr sz="4250" spc="-20" dirty="0"/>
              <a:t>E</a:t>
            </a:r>
            <a:r>
              <a:rPr sz="4250" spc="20" dirty="0"/>
              <a:t>M</a:t>
            </a:r>
            <a:r>
              <a:rPr sz="4250" dirty="0"/>
              <a:t>	</a:t>
            </a:r>
            <a:r>
              <a:rPr sz="4250" spc="10" dirty="0"/>
              <a:t>S</a:t>
            </a:r>
            <a:r>
              <a:rPr sz="4250" spc="-370" dirty="0"/>
              <a:t>T</a:t>
            </a:r>
            <a:r>
              <a:rPr sz="4250" spc="-375" dirty="0"/>
              <a:t>A</a:t>
            </a:r>
            <a:r>
              <a:rPr sz="4250" spc="15" dirty="0"/>
              <a:t>T</a:t>
            </a:r>
            <a:r>
              <a:rPr sz="4250" spc="-10" dirty="0"/>
              <a:t>E</a:t>
            </a:r>
            <a:r>
              <a:rPr sz="4250" spc="-20" dirty="0"/>
              <a:t>ME</a:t>
            </a:r>
            <a:r>
              <a:rPr sz="4250" spc="10" dirty="0"/>
              <a:t>NT</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4</a:t>
            </a:fld>
            <a:endParaRPr spc="10" dirty="0"/>
          </a:p>
        </p:txBody>
      </p:sp>
      <p:sp>
        <p:nvSpPr>
          <p:cNvPr id="11" name="Rectangle 10"/>
          <p:cNvSpPr/>
          <p:nvPr/>
        </p:nvSpPr>
        <p:spPr>
          <a:xfrm>
            <a:off x="0" y="1643050"/>
            <a:ext cx="12192000" cy="4524315"/>
          </a:xfrm>
          <a:prstGeom prst="rect">
            <a:avLst/>
          </a:prstGeom>
        </p:spPr>
        <p:txBody>
          <a:bodyPr wrap="square">
            <a:spAutoFit/>
          </a:bodyPr>
          <a:lstStyle/>
          <a:p>
            <a:r>
              <a:rPr lang="en-US" dirty="0" smtClean="0">
                <a:solidFill>
                  <a:schemeClr val="accent3">
                    <a:lumMod val="50000"/>
                  </a:schemeClr>
                </a:solidFill>
                <a:latin typeface="Algerian" pitchFamily="82" charset="0"/>
              </a:rPr>
              <a:t>In today’s competitive environment, students and job seekers often struggle to effectively showcase their skills, projects, and achievements in a way that is accessible to recruiters and collaborators. Traditional resumes and CVs provide only limited insight into a candidate’s abilities and do not offer an interactive experience</a:t>
            </a:r>
            <a:r>
              <a:rPr lang="en-US" dirty="0" smtClean="0"/>
              <a:t>.</a:t>
            </a:r>
          </a:p>
          <a:p>
            <a:endParaRPr lang="en-US" dirty="0" smtClean="0"/>
          </a:p>
          <a:p>
            <a:r>
              <a:rPr lang="en-US" dirty="0" smtClean="0">
                <a:latin typeface="Arial Black" pitchFamily="34" charset="0"/>
              </a:rPr>
              <a:t>The lack of a personalized, digital portfolio makes it difficult for individuals to:</a:t>
            </a:r>
          </a:p>
          <a:p>
            <a:endParaRPr lang="en-US" dirty="0" smtClean="0"/>
          </a:p>
          <a:p>
            <a:r>
              <a:rPr lang="en-US" dirty="0" smtClean="0"/>
              <a:t>1</a:t>
            </a:r>
            <a:r>
              <a:rPr lang="en-US" u="sng" dirty="0" smtClean="0"/>
              <a:t>. </a:t>
            </a:r>
            <a:r>
              <a:rPr lang="en-US" u="sng" dirty="0" smtClean="0">
                <a:solidFill>
                  <a:schemeClr val="bg2">
                    <a:lumMod val="10000"/>
                  </a:schemeClr>
                </a:solidFill>
              </a:rPr>
              <a:t>Highlight their technical skills and practical work.</a:t>
            </a:r>
          </a:p>
          <a:p>
            <a:r>
              <a:rPr lang="en-US" u="sng" dirty="0" smtClean="0">
                <a:solidFill>
                  <a:schemeClr val="bg2">
                    <a:lumMod val="10000"/>
                  </a:schemeClr>
                </a:solidFill>
              </a:rPr>
              <a:t>2. Provide recruiters with an easy way to explore their projects and achievements.</a:t>
            </a:r>
          </a:p>
          <a:p>
            <a:r>
              <a:rPr lang="en-US" u="sng" dirty="0" smtClean="0">
                <a:solidFill>
                  <a:schemeClr val="bg2">
                    <a:lumMod val="10000"/>
                  </a:schemeClr>
                </a:solidFill>
              </a:rPr>
              <a:t>3. Establish an online presence that reflects professionalism and credibility.</a:t>
            </a:r>
          </a:p>
          <a:p>
            <a:r>
              <a:rPr lang="en-US" u="sng" dirty="0" smtClean="0">
                <a:solidFill>
                  <a:schemeClr val="bg2">
                    <a:lumMod val="10000"/>
                  </a:schemeClr>
                </a:solidFill>
              </a:rPr>
              <a:t>To address this problem, I developed a Portfolio Website using HTML, CSS, and JavaScript, where all my academic experiences, skills, and projects are showcased in one accessible platform</a:t>
            </a:r>
            <a:r>
              <a:rPr lang="en-US" u="sng" dirty="0" smtClean="0"/>
              <a:t>.</a:t>
            </a:r>
          </a:p>
          <a:p>
            <a:r>
              <a:rPr lang="en-US" dirty="0" smtClean="0"/>
              <a:t/>
            </a:r>
            <a:br>
              <a:rPr lang="en-US" dirty="0" smtClean="0"/>
            </a:br>
            <a:endParaRPr lang="en-US" dirty="0" smtClean="0"/>
          </a:p>
          <a:p>
            <a:r>
              <a:rPr lang="en-US" dirty="0" smtClean="0"/>
              <a:t/>
            </a:r>
            <a:br>
              <a:rPr lang="en-US" dirty="0" smtClean="0"/>
            </a:b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 name="object 2"/>
          <p:cNvGrpSpPr/>
          <p:nvPr/>
        </p:nvGrpSpPr>
        <p:grpSpPr>
          <a:xfrm>
            <a:off x="8658225" y="2647950"/>
            <a:ext cx="3533775" cy="3810000"/>
            <a:chOff x="8658225" y="2647950"/>
            <a:chExt cx="3533775" cy="3810000"/>
          </a:xfrm>
        </p:grpSpPr>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5" name="object 5"/>
            <p:cNvPicPr/>
            <p:nvPr/>
          </p:nvPicPr>
          <p:blipFill>
            <a:blip r:embed="rId2" cstate="print"/>
            <a:stretch>
              <a:fillRect/>
            </a:stretch>
          </p:blipFill>
          <p:spPr>
            <a:xfrm>
              <a:off x="8658225" y="2647950"/>
              <a:ext cx="3533775" cy="3810000"/>
            </a:xfrm>
            <a:prstGeom prst="rect">
              <a:avLst/>
            </a:prstGeom>
          </p:spPr>
        </p:pic>
      </p:grpSp>
      <p:sp>
        <p:nvSpPr>
          <p:cNvPr id="6" name="object 6"/>
          <p:cNvSpPr/>
          <p:nvPr/>
        </p:nvSpPr>
        <p:spPr>
          <a:xfrm>
            <a:off x="6810380" y="785794"/>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7" name="object 7"/>
          <p:cNvSpPr txBox="1">
            <a:spLocks noGrp="1"/>
          </p:cNvSpPr>
          <p:nvPr>
            <p:ph type="title"/>
          </p:nvPr>
        </p:nvSpPr>
        <p:spPr>
          <a:xfrm>
            <a:off x="739775" y="829627"/>
            <a:ext cx="5263515" cy="678180"/>
          </a:xfrm>
          <a:prstGeom prst="rect">
            <a:avLst/>
          </a:prstGeom>
        </p:spPr>
        <p:txBody>
          <a:bodyPr vert="horz" wrap="square" lIns="0" tIns="16510" rIns="0" bIns="0" rtlCol="0">
            <a:spAutoFit/>
          </a:bodyPr>
          <a:lstStyle/>
          <a:p>
            <a:pPr marL="12700">
              <a:lnSpc>
                <a:spcPct val="100000"/>
              </a:lnSpc>
              <a:spcBef>
                <a:spcPts val="130"/>
              </a:spcBef>
              <a:tabLst>
                <a:tab pos="2642870" algn="l"/>
              </a:tabLst>
            </a:pPr>
            <a:r>
              <a:rPr sz="4250" spc="5" dirty="0"/>
              <a:t>PROJECT	</a:t>
            </a:r>
            <a:r>
              <a:rPr sz="4250" spc="-20" dirty="0"/>
              <a:t>OVERVIEW</a:t>
            </a:r>
            <a:endParaRPr sz="4250"/>
          </a:p>
        </p:txBody>
      </p:sp>
      <p:pic>
        <p:nvPicPr>
          <p:cNvPr id="8" name="object 8"/>
          <p:cNvPicPr/>
          <p:nvPr/>
        </p:nvPicPr>
        <p:blipFill>
          <a:blip r:embed="rId3" cstate="print"/>
          <a:stretch>
            <a:fillRect/>
          </a:stretch>
        </p:blipFill>
        <p:spPr>
          <a:xfrm>
            <a:off x="676275" y="6467475"/>
            <a:ext cx="2143125" cy="200025"/>
          </a:xfrm>
          <a:prstGeom prst="rect">
            <a:avLst/>
          </a:prstGeom>
        </p:spPr>
      </p:pic>
      <p:sp>
        <p:nvSpPr>
          <p:cNvPr id="10" name="object 10"/>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5</a:t>
            </a:fld>
            <a:endParaRPr spc="10" dirty="0"/>
          </a:p>
        </p:txBody>
      </p:sp>
      <p:sp>
        <p:nvSpPr>
          <p:cNvPr id="11" name="Rectangle 10"/>
          <p:cNvSpPr/>
          <p:nvPr/>
        </p:nvSpPr>
        <p:spPr>
          <a:xfrm>
            <a:off x="476168" y="1785926"/>
            <a:ext cx="11715832" cy="4524315"/>
          </a:xfrm>
          <a:prstGeom prst="rect">
            <a:avLst/>
          </a:prstGeom>
        </p:spPr>
        <p:txBody>
          <a:bodyPr wrap="square">
            <a:spAutoFit/>
          </a:bodyPr>
          <a:lstStyle/>
          <a:p>
            <a:r>
              <a:rPr lang="en-US" dirty="0" smtClean="0">
                <a:solidFill>
                  <a:srgbClr val="7030A0"/>
                </a:solidFill>
                <a:latin typeface="Arial" pitchFamily="34" charset="0"/>
                <a:cs typeface="Arial" pitchFamily="34" charset="0"/>
              </a:rPr>
              <a:t>The Portfolio Website is a personal web-based platform developed as part of the </a:t>
            </a:r>
            <a:r>
              <a:rPr lang="en-US" dirty="0" err="1" smtClean="0">
                <a:solidFill>
                  <a:srgbClr val="7030A0"/>
                </a:solidFill>
                <a:latin typeface="Arial" pitchFamily="34" charset="0"/>
                <a:cs typeface="Arial" pitchFamily="34" charset="0"/>
              </a:rPr>
              <a:t>Naanmudhalvan</a:t>
            </a:r>
            <a:r>
              <a:rPr lang="en-US" dirty="0" smtClean="0">
                <a:solidFill>
                  <a:srgbClr val="7030A0"/>
                </a:solidFill>
                <a:latin typeface="Arial" pitchFamily="34" charset="0"/>
                <a:cs typeface="Arial" pitchFamily="34" charset="0"/>
              </a:rPr>
              <a:t> Project. It is designed to showcase my skills, academic achievements, and projects in an organized and visually appealing way. The portfolio highlights my journey as a student, my technical expertise in HTML, CSS, and JavaScript, and my ability to create responsive and user-friendly interfaces.</a:t>
            </a:r>
          </a:p>
          <a:p>
            <a:r>
              <a:rPr lang="en-US" dirty="0" smtClean="0">
                <a:solidFill>
                  <a:srgbClr val="7030A0"/>
                </a:solidFill>
                <a:latin typeface="Arial" pitchFamily="34" charset="0"/>
                <a:cs typeface="Arial" pitchFamily="34" charset="0"/>
              </a:rPr>
              <a:t/>
            </a:r>
            <a:br>
              <a:rPr lang="en-US" dirty="0" smtClean="0">
                <a:solidFill>
                  <a:srgbClr val="7030A0"/>
                </a:solidFill>
                <a:latin typeface="Arial" pitchFamily="34" charset="0"/>
                <a:cs typeface="Arial" pitchFamily="34" charset="0"/>
              </a:rPr>
            </a:br>
            <a:endParaRPr lang="en-US" dirty="0" smtClean="0">
              <a:solidFill>
                <a:srgbClr val="7030A0"/>
              </a:solidFill>
              <a:latin typeface="Arial" pitchFamily="34" charset="0"/>
              <a:cs typeface="Arial" pitchFamily="34" charset="0"/>
            </a:endParaRPr>
          </a:p>
          <a:p>
            <a:r>
              <a:rPr lang="en-US" dirty="0" smtClean="0">
                <a:solidFill>
                  <a:srgbClr val="7030A0"/>
                </a:solidFill>
                <a:latin typeface="Arial" pitchFamily="34" charset="0"/>
                <a:cs typeface="Arial" pitchFamily="34" charset="0"/>
              </a:rPr>
              <a:t>The website contains key sections such as About Me, Skills, Projects, and Contact Information, ensuring that visitors such as recruiters, peers, and collaborators can easily understand my background and connect with me. The inclusion of a hosted profile image, clean navigation, and responsive layout ensures that the site works seamlessly across devices.</a:t>
            </a:r>
          </a:p>
          <a:p>
            <a:r>
              <a:rPr lang="en-US" dirty="0" smtClean="0">
                <a:solidFill>
                  <a:srgbClr val="7030A0"/>
                </a:solidFill>
                <a:latin typeface="Arial" pitchFamily="34" charset="0"/>
                <a:cs typeface="Arial" pitchFamily="34" charset="0"/>
              </a:rPr>
              <a:t/>
            </a:r>
            <a:br>
              <a:rPr lang="en-US" dirty="0" smtClean="0">
                <a:solidFill>
                  <a:srgbClr val="7030A0"/>
                </a:solidFill>
                <a:latin typeface="Arial" pitchFamily="34" charset="0"/>
                <a:cs typeface="Arial" pitchFamily="34" charset="0"/>
              </a:rPr>
            </a:br>
            <a:endParaRPr lang="en-US" dirty="0" smtClean="0">
              <a:solidFill>
                <a:srgbClr val="7030A0"/>
              </a:solidFill>
              <a:latin typeface="Arial" pitchFamily="34" charset="0"/>
              <a:cs typeface="Arial" pitchFamily="34" charset="0"/>
            </a:endParaRPr>
          </a:p>
          <a:p>
            <a:r>
              <a:rPr lang="en-US" dirty="0" smtClean="0">
                <a:solidFill>
                  <a:srgbClr val="7030A0"/>
                </a:solidFill>
                <a:latin typeface="Arial" pitchFamily="34" charset="0"/>
                <a:cs typeface="Arial" pitchFamily="34" charset="0"/>
              </a:rPr>
              <a:t>This project serves both as a demonstration of my web development skills and as a personal branding tool that helps me present myself professionally in academic and career opportunities.</a:t>
            </a:r>
          </a:p>
          <a:p>
            <a:r>
              <a:rPr lang="en-US" dirty="0" smtClean="0">
                <a:solidFill>
                  <a:srgbClr val="7030A0"/>
                </a:solidFill>
                <a:latin typeface="Arial" pitchFamily="34" charset="0"/>
                <a:cs typeface="Arial" pitchFamily="34" charset="0"/>
              </a:rPr>
              <a:t/>
            </a:r>
            <a:br>
              <a:rPr lang="en-US" dirty="0" smtClean="0">
                <a:solidFill>
                  <a:srgbClr val="7030A0"/>
                </a:solidFill>
                <a:latin typeface="Arial" pitchFamily="34" charset="0"/>
                <a:cs typeface="Arial" pitchFamily="34" charset="0"/>
              </a:rPr>
            </a:br>
            <a:endParaRPr lang="en-US" dirty="0">
              <a:solidFill>
                <a:srgbClr val="7030A0"/>
              </a:solidFill>
              <a:latin typeface="Arial" pitchFamily="34" charset="0"/>
              <a:cs typeface="Arial"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3" name="object 3"/>
          <p:cNvSpPr/>
          <p:nvPr/>
        </p:nvSpPr>
        <p:spPr>
          <a:xfrm>
            <a:off x="6881818" y="1285860"/>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4" name="object 4"/>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5" name="object 5"/>
          <p:cNvSpPr txBox="1">
            <a:spLocks noGrp="1"/>
          </p:cNvSpPr>
          <p:nvPr>
            <p:ph type="title"/>
          </p:nvPr>
        </p:nvSpPr>
        <p:spPr>
          <a:xfrm>
            <a:off x="699452" y="891793"/>
            <a:ext cx="5014595" cy="518159"/>
          </a:xfrm>
          <a:prstGeom prst="rect">
            <a:avLst/>
          </a:prstGeom>
        </p:spPr>
        <p:txBody>
          <a:bodyPr vert="horz" wrap="square" lIns="0" tIns="16510" rIns="0" bIns="0" rtlCol="0">
            <a:spAutoFit/>
          </a:bodyPr>
          <a:lstStyle/>
          <a:p>
            <a:pPr marL="12700">
              <a:lnSpc>
                <a:spcPct val="100000"/>
              </a:lnSpc>
              <a:spcBef>
                <a:spcPts val="130"/>
              </a:spcBef>
            </a:pPr>
            <a:r>
              <a:rPr sz="3200" spc="25" dirty="0"/>
              <a:t>W</a:t>
            </a:r>
            <a:r>
              <a:rPr sz="3200" spc="-20" dirty="0"/>
              <a:t>H</a:t>
            </a:r>
            <a:r>
              <a:rPr sz="3200" spc="20" dirty="0"/>
              <a:t>O</a:t>
            </a:r>
            <a:r>
              <a:rPr sz="3200" spc="-235" dirty="0"/>
              <a:t> </a:t>
            </a:r>
            <a:r>
              <a:rPr sz="3200" spc="-10" dirty="0"/>
              <a:t>AR</a:t>
            </a:r>
            <a:r>
              <a:rPr sz="3200" spc="15" dirty="0"/>
              <a:t>E</a:t>
            </a:r>
            <a:r>
              <a:rPr sz="3200" spc="-35" dirty="0"/>
              <a:t> </a:t>
            </a:r>
            <a:r>
              <a:rPr sz="3200" spc="-10" dirty="0"/>
              <a:t>T</a:t>
            </a:r>
            <a:r>
              <a:rPr sz="3200" spc="-15" dirty="0"/>
              <a:t>H</a:t>
            </a:r>
            <a:r>
              <a:rPr sz="3200" spc="15" dirty="0"/>
              <a:t>E</a:t>
            </a:r>
            <a:r>
              <a:rPr sz="3200" spc="-35" dirty="0"/>
              <a:t> </a:t>
            </a:r>
            <a:r>
              <a:rPr sz="3200" spc="-20" dirty="0"/>
              <a:t>E</a:t>
            </a:r>
            <a:r>
              <a:rPr sz="3200" spc="30" dirty="0"/>
              <a:t>N</a:t>
            </a:r>
            <a:r>
              <a:rPr sz="3200" spc="15" dirty="0"/>
              <a:t>D</a:t>
            </a:r>
            <a:r>
              <a:rPr sz="3200" spc="-45" dirty="0"/>
              <a:t> </a:t>
            </a:r>
            <a:r>
              <a:rPr sz="3200" dirty="0"/>
              <a:t>U</a:t>
            </a:r>
            <a:r>
              <a:rPr sz="3200" spc="10" dirty="0"/>
              <a:t>S</a:t>
            </a:r>
            <a:r>
              <a:rPr sz="3200" spc="-25" dirty="0"/>
              <a:t>E</a:t>
            </a:r>
            <a:r>
              <a:rPr sz="3200" spc="-10" dirty="0"/>
              <a:t>R</a:t>
            </a:r>
            <a:r>
              <a:rPr sz="3200" spc="5" dirty="0"/>
              <a:t>S?</a:t>
            </a:r>
            <a:endParaRPr sz="3200"/>
          </a:p>
        </p:txBody>
      </p:sp>
      <p:pic>
        <p:nvPicPr>
          <p:cNvPr id="6" name="object 6"/>
          <p:cNvPicPr/>
          <p:nvPr/>
        </p:nvPicPr>
        <p:blipFill>
          <a:blip r:embed="rId2" cstate="print"/>
          <a:stretch>
            <a:fillRect/>
          </a:stretch>
        </p:blipFill>
        <p:spPr>
          <a:xfrm>
            <a:off x="723900" y="6172200"/>
            <a:ext cx="2181225" cy="485775"/>
          </a:xfrm>
          <a:prstGeom prst="rect">
            <a:avLst/>
          </a:prstGeom>
        </p:spPr>
      </p:pic>
      <p:sp>
        <p:nvSpPr>
          <p:cNvPr id="8" name="object 8"/>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6</a:t>
            </a:fld>
            <a:endParaRPr spc="10" dirty="0"/>
          </a:p>
        </p:txBody>
      </p:sp>
      <p:sp>
        <p:nvSpPr>
          <p:cNvPr id="9" name="Rectangle 8"/>
          <p:cNvSpPr/>
          <p:nvPr/>
        </p:nvSpPr>
        <p:spPr>
          <a:xfrm>
            <a:off x="2024034" y="1779687"/>
            <a:ext cx="6096000" cy="3970318"/>
          </a:xfrm>
          <a:prstGeom prst="rect">
            <a:avLst/>
          </a:prstGeom>
        </p:spPr>
        <p:txBody>
          <a:bodyPr wrap="square">
            <a:spAutoFit/>
          </a:bodyPr>
          <a:lstStyle/>
          <a:p>
            <a:r>
              <a:rPr lang="en-US" dirty="0" smtClean="0">
                <a:solidFill>
                  <a:schemeClr val="accent2">
                    <a:lumMod val="50000"/>
                  </a:schemeClr>
                </a:solidFill>
                <a:latin typeface="Broadway" pitchFamily="82" charset="0"/>
              </a:rPr>
              <a:t>1. Students </a:t>
            </a:r>
            <a:r>
              <a:rPr lang="en-US" dirty="0" smtClean="0"/>
              <a:t>– Can take inspiration for building their own portfolio and showcasing academic work.</a:t>
            </a:r>
          </a:p>
          <a:p>
            <a:r>
              <a:rPr lang="en-US" dirty="0" smtClean="0"/>
              <a:t/>
            </a:r>
            <a:br>
              <a:rPr lang="en-US" dirty="0" smtClean="0"/>
            </a:br>
            <a:endParaRPr lang="en-US" dirty="0" smtClean="0"/>
          </a:p>
          <a:p>
            <a:r>
              <a:rPr lang="en-US" dirty="0" smtClean="0">
                <a:solidFill>
                  <a:schemeClr val="accent2">
                    <a:lumMod val="50000"/>
                  </a:schemeClr>
                </a:solidFill>
                <a:latin typeface="Broadway" pitchFamily="82" charset="0"/>
              </a:rPr>
              <a:t>2. Recruiters/Companies </a:t>
            </a:r>
            <a:r>
              <a:rPr lang="en-US" dirty="0" smtClean="0"/>
              <a:t>– Can view my skills, projects, and contact details at a glance.</a:t>
            </a:r>
          </a:p>
          <a:p>
            <a:r>
              <a:rPr lang="en-US" dirty="0" smtClean="0"/>
              <a:t/>
            </a:r>
            <a:br>
              <a:rPr lang="en-US" dirty="0" smtClean="0"/>
            </a:br>
            <a:endParaRPr lang="en-US" dirty="0" smtClean="0"/>
          </a:p>
          <a:p>
            <a:r>
              <a:rPr lang="en-US" dirty="0" smtClean="0">
                <a:solidFill>
                  <a:schemeClr val="accent2">
                    <a:lumMod val="50000"/>
                  </a:schemeClr>
                </a:solidFill>
                <a:latin typeface="Broadway" pitchFamily="82" charset="0"/>
              </a:rPr>
              <a:t>3. Collaborators </a:t>
            </a:r>
            <a:r>
              <a:rPr lang="en-US" dirty="0" smtClean="0"/>
              <a:t>– Developers, designers, or peers who may want to connect for team projects.</a:t>
            </a:r>
          </a:p>
          <a:p>
            <a:r>
              <a:rPr lang="en-US" dirty="0" smtClean="0"/>
              <a:t/>
            </a:r>
            <a:br>
              <a:rPr lang="en-US" dirty="0" smtClean="0"/>
            </a:br>
            <a:endParaRPr lang="en-US" dirty="0" smtClean="0"/>
          </a:p>
          <a:p>
            <a:r>
              <a:rPr lang="en-US" dirty="0" smtClean="0"/>
              <a:t/>
            </a:r>
            <a:br>
              <a:rPr lang="en-US" dirty="0" smtClean="0"/>
            </a:b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0" y="1476375"/>
            <a:ext cx="2695574" cy="3248025"/>
          </a:xfrm>
          <a:prstGeom prst="rect">
            <a:avLst/>
          </a:prstGeom>
        </p:spPr>
      </p:pic>
      <p:sp>
        <p:nvSpPr>
          <p:cNvPr id="3" name="object 3"/>
          <p:cNvSpPr/>
          <p:nvPr/>
        </p:nvSpPr>
        <p:spPr>
          <a:xfrm>
            <a:off x="9353550" y="5362575"/>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4" name="object 4"/>
          <p:cNvSpPr/>
          <p:nvPr/>
        </p:nvSpPr>
        <p:spPr>
          <a:xfrm>
            <a:off x="6881818" y="1000108"/>
            <a:ext cx="314325" cy="323850"/>
          </a:xfrm>
          <a:custGeom>
            <a:avLst/>
            <a:gdLst/>
            <a:ahLst/>
            <a:cxn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wrap="square" lIns="0" tIns="0" rIns="0" bIns="0" rtlCol="0"/>
          <a:lstStyle/>
          <a:p>
            <a:endParaRPr/>
          </a:p>
        </p:txBody>
      </p:sp>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sp>
        <p:nvSpPr>
          <p:cNvPr id="6" name="object 6"/>
          <p:cNvSpPr txBox="1">
            <a:spLocks noGrp="1"/>
          </p:cNvSpPr>
          <p:nvPr>
            <p:ph type="title"/>
          </p:nvPr>
        </p:nvSpPr>
        <p:spPr>
          <a:xfrm>
            <a:off x="558165" y="857885"/>
            <a:ext cx="9763125" cy="575310"/>
          </a:xfrm>
          <a:prstGeom prst="rect">
            <a:avLst/>
          </a:prstGeom>
        </p:spPr>
        <p:txBody>
          <a:bodyPr vert="horz" wrap="square" lIns="0" tIns="13335" rIns="0" bIns="0" rtlCol="0">
            <a:spAutoFit/>
          </a:bodyPr>
          <a:lstStyle/>
          <a:p>
            <a:pPr marL="12700">
              <a:lnSpc>
                <a:spcPct val="100000"/>
              </a:lnSpc>
              <a:spcBef>
                <a:spcPts val="105"/>
              </a:spcBef>
            </a:pPr>
            <a:r>
              <a:rPr lang="en-IN" sz="3600" spc="10" dirty="0"/>
              <a:t>TOOLS AND TECHNIQUES</a:t>
            </a:r>
            <a:endParaRPr sz="3600" dirty="0"/>
          </a:p>
        </p:txBody>
      </p:sp>
      <p:pic>
        <p:nvPicPr>
          <p:cNvPr id="7" name="object 7"/>
          <p:cNvPicPr/>
          <p:nvPr/>
        </p:nvPicPr>
        <p:blipFill>
          <a:blip r:embed="rId3" cstate="print"/>
          <a:stretch>
            <a:fillRect/>
          </a:stretch>
        </p:blipFill>
        <p:spPr>
          <a:xfrm>
            <a:off x="676275" y="6467475"/>
            <a:ext cx="2143125" cy="200025"/>
          </a:xfrm>
          <a:prstGeom prst="rect">
            <a:avLst/>
          </a:prstGeom>
        </p:spPr>
      </p:pic>
      <p:sp>
        <p:nvSpPr>
          <p:cNvPr id="9" name="object 9"/>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pPr marL="38100">
                <a:lnSpc>
                  <a:spcPct val="100000"/>
                </a:lnSpc>
                <a:spcBef>
                  <a:spcPts val="55"/>
                </a:spcBef>
              </a:pPr>
              <a:t>7</a:t>
            </a:fld>
            <a:endParaRPr spc="10" dirty="0"/>
          </a:p>
        </p:txBody>
      </p:sp>
      <p:sp>
        <p:nvSpPr>
          <p:cNvPr id="10" name="Rectangle 9"/>
          <p:cNvSpPr/>
          <p:nvPr/>
        </p:nvSpPr>
        <p:spPr>
          <a:xfrm>
            <a:off x="3048000" y="1720840"/>
            <a:ext cx="6096000" cy="3693319"/>
          </a:xfrm>
          <a:prstGeom prst="rect">
            <a:avLst/>
          </a:prstGeom>
          <a:ln>
            <a:solidFill>
              <a:srgbClr val="FF66CC"/>
            </a:solidFill>
          </a:ln>
        </p:spPr>
        <p:txBody>
          <a:bodyPr>
            <a:spAutoFit/>
          </a:bodyPr>
          <a:lstStyle/>
          <a:p>
            <a:r>
              <a:rPr lang="en-US" dirty="0" smtClean="0">
                <a:solidFill>
                  <a:schemeClr val="accent5"/>
                </a:solidFill>
                <a:latin typeface="Algerian" pitchFamily="82" charset="0"/>
              </a:rPr>
              <a:t>Frontend :</a:t>
            </a:r>
            <a:r>
              <a:rPr lang="en-US" dirty="0" smtClean="0"/>
              <a:t> HTML5, CSS3, basic JavaScript.</a:t>
            </a:r>
          </a:p>
          <a:p>
            <a:r>
              <a:rPr lang="en-US" dirty="0" smtClean="0"/>
              <a:t/>
            </a:r>
            <a:br>
              <a:rPr lang="en-US" dirty="0" smtClean="0"/>
            </a:br>
            <a:endParaRPr lang="en-US" dirty="0" smtClean="0"/>
          </a:p>
          <a:p>
            <a:r>
              <a:rPr lang="en-US" dirty="0" smtClean="0">
                <a:solidFill>
                  <a:schemeClr val="accent5"/>
                </a:solidFill>
                <a:latin typeface="Algerian" pitchFamily="82" charset="0"/>
              </a:rPr>
              <a:t>Styling :</a:t>
            </a:r>
            <a:r>
              <a:rPr lang="en-US" dirty="0" smtClean="0"/>
              <a:t> </a:t>
            </a:r>
            <a:r>
              <a:rPr lang="en-US" dirty="0" err="1" smtClean="0"/>
              <a:t>TailwindCSS</a:t>
            </a:r>
            <a:r>
              <a:rPr lang="en-US" dirty="0" smtClean="0"/>
              <a:t> (for responsive design &amp; modern layout).</a:t>
            </a:r>
          </a:p>
          <a:p>
            <a:r>
              <a:rPr lang="en-US" dirty="0" smtClean="0"/>
              <a:t/>
            </a:r>
            <a:br>
              <a:rPr lang="en-US" dirty="0" smtClean="0"/>
            </a:br>
            <a:endParaRPr lang="en-US" dirty="0" smtClean="0"/>
          </a:p>
          <a:p>
            <a:r>
              <a:rPr lang="en-US" dirty="0" smtClean="0">
                <a:solidFill>
                  <a:schemeClr val="accent5"/>
                </a:solidFill>
                <a:latin typeface="Algerian" pitchFamily="82" charset="0"/>
              </a:rPr>
              <a:t>Hosting : </a:t>
            </a:r>
            <a:r>
              <a:rPr lang="en-US" dirty="0" smtClean="0"/>
              <a:t>Can be deployed using </a:t>
            </a:r>
            <a:r>
              <a:rPr lang="en-US" dirty="0" err="1" smtClean="0"/>
              <a:t>GitHub</a:t>
            </a:r>
            <a:r>
              <a:rPr lang="en-US" dirty="0" smtClean="0"/>
              <a:t> Pages / </a:t>
            </a:r>
            <a:r>
              <a:rPr lang="en-US" dirty="0" err="1" smtClean="0"/>
              <a:t>Netlify</a:t>
            </a:r>
            <a:r>
              <a:rPr lang="en-US" dirty="0" smtClean="0"/>
              <a:t>.</a:t>
            </a:r>
          </a:p>
          <a:p>
            <a:r>
              <a:rPr lang="en-US" dirty="0" smtClean="0"/>
              <a:t/>
            </a:r>
            <a:br>
              <a:rPr lang="en-US" dirty="0" smtClean="0"/>
            </a:br>
            <a:endParaRPr lang="en-US" dirty="0" smtClean="0"/>
          </a:p>
          <a:p>
            <a:r>
              <a:rPr lang="en-US" dirty="0" smtClean="0">
                <a:solidFill>
                  <a:schemeClr val="accent5"/>
                </a:solidFill>
                <a:latin typeface="Algerian" pitchFamily="82" charset="0"/>
              </a:rPr>
              <a:t>Editor : </a:t>
            </a:r>
            <a:r>
              <a:rPr lang="en-US" dirty="0" smtClean="0"/>
              <a:t>Visual Studio Code (VS Code).</a:t>
            </a:r>
          </a:p>
          <a:p>
            <a:r>
              <a:rPr lang="en-US" dirty="0" smtClean="0"/>
              <a:t/>
            </a:r>
            <a:br>
              <a:rPr lang="en-US" dirty="0" smtClean="0"/>
            </a:b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8</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881026" y="1000108"/>
            <a:ext cx="9858444" cy="4801314"/>
          </a:xfrm>
          <a:prstGeom prst="rect">
            <a:avLst/>
          </a:prstGeom>
        </p:spPr>
        <p:txBody>
          <a:bodyPr wrap="square">
            <a:spAutoFit/>
          </a:bodyPr>
          <a:lstStyle/>
          <a:p>
            <a:r>
              <a:rPr lang="en-US" dirty="0" smtClean="0">
                <a:solidFill>
                  <a:srgbClr val="FFFF00"/>
                </a:solidFill>
                <a:latin typeface="Bernard MT Condensed" pitchFamily="18" charset="0"/>
              </a:rPr>
              <a:t>Header Section </a:t>
            </a:r>
            <a:r>
              <a:rPr lang="en-US" dirty="0" smtClean="0">
                <a:latin typeface="Bernard MT Condensed" pitchFamily="18" charset="0"/>
              </a:rPr>
              <a:t>: </a:t>
            </a:r>
            <a:r>
              <a:rPr lang="en-US" dirty="0" smtClean="0"/>
              <a:t>My name (A. </a:t>
            </a:r>
            <a:r>
              <a:rPr lang="en-US" dirty="0" err="1" smtClean="0"/>
              <a:t>Preethi</a:t>
            </a:r>
            <a:r>
              <a:rPr lang="en-US" dirty="0" smtClean="0"/>
              <a:t>) + navigation menu (About, Skills, Projects, Contact).</a:t>
            </a:r>
            <a:br>
              <a:rPr lang="en-US" dirty="0" smtClean="0"/>
            </a:br>
            <a:endParaRPr lang="en-US" dirty="0" smtClean="0"/>
          </a:p>
          <a:p>
            <a:r>
              <a:rPr lang="en-US" dirty="0" smtClean="0">
                <a:solidFill>
                  <a:srgbClr val="92D050"/>
                </a:solidFill>
                <a:latin typeface="Bernard MT Condensed" pitchFamily="18" charset="0"/>
              </a:rPr>
              <a:t>Hero Section </a:t>
            </a:r>
            <a:r>
              <a:rPr lang="en-US" dirty="0" smtClean="0"/>
              <a:t>: A short introduction about myself with a profile picture.</a:t>
            </a:r>
            <a:br>
              <a:rPr lang="en-US" dirty="0" smtClean="0"/>
            </a:br>
            <a:endParaRPr lang="en-US" dirty="0" smtClean="0"/>
          </a:p>
          <a:p>
            <a:r>
              <a:rPr lang="en-US" dirty="0" smtClean="0">
                <a:solidFill>
                  <a:srgbClr val="FF0000"/>
                </a:solidFill>
                <a:latin typeface="Bernard MT Condensed" pitchFamily="18" charset="0"/>
              </a:rPr>
              <a:t>About Me </a:t>
            </a:r>
            <a:r>
              <a:rPr lang="en-US" dirty="0" smtClean="0">
                <a:solidFill>
                  <a:srgbClr val="FF0000"/>
                </a:solidFill>
              </a:rPr>
              <a:t>: </a:t>
            </a:r>
            <a:r>
              <a:rPr lang="en-US" dirty="0" smtClean="0"/>
              <a:t>A</a:t>
            </a:r>
            <a:r>
              <a:rPr lang="en-US" dirty="0" smtClean="0">
                <a:solidFill>
                  <a:srgbClr val="FF0000"/>
                </a:solidFill>
              </a:rPr>
              <a:t> </a:t>
            </a:r>
            <a:r>
              <a:rPr lang="en-US" dirty="0" smtClean="0"/>
              <a:t>paragraph about my journey in the </a:t>
            </a:r>
            <a:r>
              <a:rPr lang="en-US" dirty="0" err="1" smtClean="0"/>
              <a:t>Naanmudhalvan</a:t>
            </a:r>
            <a:r>
              <a:rPr lang="en-US" dirty="0" smtClean="0"/>
              <a:t> Project and career goals.</a:t>
            </a:r>
          </a:p>
          <a:p>
            <a:endParaRPr lang="en-US" dirty="0" smtClean="0"/>
          </a:p>
          <a:p>
            <a:r>
              <a:rPr lang="en-US" dirty="0" smtClean="0">
                <a:solidFill>
                  <a:srgbClr val="00B0F0"/>
                </a:solidFill>
                <a:latin typeface="Bernard MT Condensed" pitchFamily="18" charset="0"/>
              </a:rPr>
              <a:t>Skills Section </a:t>
            </a:r>
            <a:r>
              <a:rPr lang="en-US" dirty="0" smtClean="0">
                <a:latin typeface="Bernard MT Condensed" pitchFamily="18" charset="0"/>
              </a:rPr>
              <a:t>: </a:t>
            </a:r>
            <a:r>
              <a:rPr lang="en-US" dirty="0" smtClean="0"/>
              <a:t>A list of my technical and soft skills (HTML, CSS, JS, teamwork, problem-solving).</a:t>
            </a:r>
            <a:br>
              <a:rPr lang="en-US" dirty="0" smtClean="0"/>
            </a:br>
            <a:endParaRPr lang="en-US" dirty="0" smtClean="0"/>
          </a:p>
          <a:p>
            <a:r>
              <a:rPr lang="en-US" dirty="0" smtClean="0">
                <a:solidFill>
                  <a:schemeClr val="accent4">
                    <a:lumMod val="50000"/>
                  </a:schemeClr>
                </a:solidFill>
                <a:latin typeface="Bernard MT Condensed" pitchFamily="18" charset="0"/>
              </a:rPr>
              <a:t>Projects Section </a:t>
            </a:r>
            <a:r>
              <a:rPr lang="en-US" dirty="0" smtClean="0"/>
              <a:t>: At least one sample project (Portfolio Website).</a:t>
            </a:r>
          </a:p>
          <a:p>
            <a:endParaRPr lang="en-US" dirty="0" smtClean="0"/>
          </a:p>
          <a:p>
            <a:r>
              <a:rPr lang="en-US" dirty="0" smtClean="0">
                <a:solidFill>
                  <a:schemeClr val="accent5">
                    <a:lumMod val="50000"/>
                  </a:schemeClr>
                </a:solidFill>
                <a:latin typeface="Bernard MT Condensed" pitchFamily="18" charset="0"/>
              </a:rPr>
              <a:t>Contact Section </a:t>
            </a:r>
            <a:r>
              <a:rPr lang="en-US" dirty="0" smtClean="0">
                <a:latin typeface="Bernard MT Condensed" pitchFamily="18" charset="0"/>
              </a:rPr>
              <a:t>: </a:t>
            </a:r>
            <a:r>
              <a:rPr lang="en-US" dirty="0" smtClean="0"/>
              <a:t>Email (</a:t>
            </a:r>
            <a:r>
              <a:rPr lang="en-US" dirty="0" smtClean="0">
                <a:hlinkClick r:id="rId3"/>
              </a:rPr>
              <a:t>preethitherebel@gmail.com</a:t>
            </a:r>
            <a:r>
              <a:rPr lang="en-US" dirty="0" smtClean="0"/>
              <a:t>) .</a:t>
            </a:r>
            <a:br>
              <a:rPr lang="en-US" dirty="0" smtClean="0"/>
            </a:br>
            <a:endParaRPr lang="en-US" dirty="0" smtClean="0"/>
          </a:p>
          <a:p>
            <a:r>
              <a:rPr lang="en-US" dirty="0" smtClean="0">
                <a:solidFill>
                  <a:schemeClr val="accent6">
                    <a:lumMod val="50000"/>
                  </a:schemeClr>
                </a:solidFill>
                <a:latin typeface="Bernard MT Condensed" pitchFamily="18" charset="0"/>
              </a:rPr>
              <a:t>Footer : </a:t>
            </a:r>
            <a:r>
              <a:rPr lang="en-US" dirty="0" smtClean="0"/>
              <a:t>"</a:t>
            </a:r>
            <a:r>
              <a:rPr lang="en-US" dirty="0" err="1" smtClean="0"/>
              <a:t>Naanmudhalvan</a:t>
            </a:r>
            <a:r>
              <a:rPr lang="en-US" dirty="0" smtClean="0"/>
              <a:t> Project Portfolio" branding.</a:t>
            </a:r>
          </a:p>
          <a:p>
            <a:r>
              <a:rPr lang="en-US" dirty="0" smtClean="0"/>
              <a:t/>
            </a:r>
            <a:br>
              <a:rPr lang="en-US" dirty="0" smtClean="0"/>
            </a:br>
            <a:endParaRPr lang="en-US" dirty="0" smtClean="0"/>
          </a:p>
          <a:p>
            <a:r>
              <a:rPr lang="en-US" dirty="0" smtClean="0"/>
              <a:t/>
            </a:r>
            <a:br>
              <a:rPr lang="en-US" dirty="0" smtClean="0"/>
            </a:b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object 5"/>
          <p:cNvSpPr/>
          <p:nvPr/>
        </p:nvSpPr>
        <p:spPr>
          <a:xfrm>
            <a:off x="9353550" y="5895975"/>
            <a:ext cx="180975" cy="180975"/>
          </a:xfrm>
          <a:custGeom>
            <a:avLst/>
            <a:gdLst/>
            <a:ahLst/>
            <a:cxn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wrap="square" lIns="0" tIns="0" rIns="0" bIns="0" rtlCol="0"/>
          <a:lstStyle/>
          <a:p>
            <a:endParaRPr/>
          </a:p>
        </p:txBody>
      </p:sp>
      <p:pic>
        <p:nvPicPr>
          <p:cNvPr id="6" name="object 6"/>
          <p:cNvPicPr/>
          <p:nvPr/>
        </p:nvPicPr>
        <p:blipFill>
          <a:blip r:embed="rId2" cstate="print"/>
          <a:stretch>
            <a:fillRect/>
          </a:stretch>
        </p:blipFill>
        <p:spPr>
          <a:xfrm>
            <a:off x="1666875" y="6467475"/>
            <a:ext cx="76200" cy="177800"/>
          </a:xfrm>
          <a:prstGeom prst="rect">
            <a:avLst/>
          </a:prstGeom>
        </p:spPr>
      </p:pic>
      <p:sp>
        <p:nvSpPr>
          <p:cNvPr id="9" name="object 9"/>
          <p:cNvSpPr txBox="1"/>
          <p:nvPr/>
        </p:nvSpPr>
        <p:spPr>
          <a:xfrm>
            <a:off x="11277218" y="6473337"/>
            <a:ext cx="228600" cy="191770"/>
          </a:xfrm>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z="1100" spc="10" dirty="0">
                <a:solidFill>
                  <a:srgbClr val="2D936B"/>
                </a:solidFill>
                <a:latin typeface="Trebuchet MS"/>
                <a:cs typeface="Trebuchet MS"/>
              </a:rPr>
              <a:pPr marL="38100">
                <a:lnSpc>
                  <a:spcPct val="100000"/>
                </a:lnSpc>
                <a:spcBef>
                  <a:spcPts val="55"/>
                </a:spcBef>
              </a:pPr>
              <a:t>9</a:t>
            </a:fld>
            <a:endParaRPr sz="1100">
              <a:latin typeface="Trebuchet MS"/>
              <a:cs typeface="Trebuchet MS"/>
            </a:endParaRPr>
          </a:p>
        </p:txBody>
      </p:sp>
      <p:sp>
        <p:nvSpPr>
          <p:cNvPr id="8" name="object 8"/>
          <p:cNvSpPr txBox="1"/>
          <p:nvPr/>
        </p:nvSpPr>
        <p:spPr>
          <a:xfrm>
            <a:off x="739775" y="291147"/>
            <a:ext cx="8794750" cy="629018"/>
          </a:xfrm>
          <a:prstGeom prst="rect">
            <a:avLst/>
          </a:prstGeom>
        </p:spPr>
        <p:txBody>
          <a:bodyPr vert="horz" wrap="square" lIns="0" tIns="13335" rIns="0" bIns="0" rtlCol="0">
            <a:spAutoFit/>
          </a:bodyPr>
          <a:lstStyle/>
          <a:p>
            <a:pPr marL="12700">
              <a:lnSpc>
                <a:spcPct val="100000"/>
              </a:lnSpc>
              <a:spcBef>
                <a:spcPts val="105"/>
              </a:spcBef>
            </a:pPr>
            <a:r>
              <a:rPr lang="en-IN" sz="4000" b="1" spc="15" dirty="0">
                <a:latin typeface="Trebuchet MS"/>
                <a:cs typeface="Trebuchet MS"/>
              </a:rPr>
              <a:t>POTFOLIO DESIGN AND LAYOUT</a:t>
            </a:r>
            <a:endParaRPr sz="4000" dirty="0">
              <a:latin typeface="Trebuchet MS"/>
              <a:cs typeface="Trebuchet MS"/>
            </a:endParaRPr>
          </a:p>
        </p:txBody>
      </p:sp>
      <p:sp>
        <p:nvSpPr>
          <p:cNvPr id="14" name="object 3"/>
          <p:cNvSpPr/>
          <p:nvPr/>
        </p:nvSpPr>
        <p:spPr>
          <a:xfrm>
            <a:off x="10058400" y="525141"/>
            <a:ext cx="457200" cy="457200"/>
          </a:xfrm>
          <a:custGeom>
            <a:avLst/>
            <a:gdLst/>
            <a:ahLst/>
            <a:cxn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wrap="square" lIns="0" tIns="0" rIns="0" bIns="0" rtlCol="0"/>
          <a:lstStyle/>
          <a:p>
            <a:endParaRPr/>
          </a:p>
        </p:txBody>
      </p:sp>
      <p:sp>
        <p:nvSpPr>
          <p:cNvPr id="7" name="Rectangle 6"/>
          <p:cNvSpPr/>
          <p:nvPr/>
        </p:nvSpPr>
        <p:spPr>
          <a:xfrm>
            <a:off x="595274" y="857232"/>
            <a:ext cx="9858444" cy="1477328"/>
          </a:xfrm>
          <a:prstGeom prst="rect">
            <a:avLst/>
          </a:prstGeom>
        </p:spPr>
        <p:txBody>
          <a:bodyPr wrap="square">
            <a:spAutoFit/>
          </a:bodyPr>
          <a:lstStyle/>
          <a:p>
            <a:endParaRPr lang="en-US" dirty="0" smtClean="0"/>
          </a:p>
          <a:p>
            <a:r>
              <a:rPr lang="en-US" dirty="0" smtClean="0"/>
              <a:t/>
            </a:r>
            <a:br>
              <a:rPr lang="en-US" dirty="0" smtClean="0"/>
            </a:br>
            <a:endParaRPr lang="en-US" dirty="0" smtClean="0"/>
          </a:p>
          <a:p>
            <a:r>
              <a:rPr lang="en-US" dirty="0" smtClean="0"/>
              <a:t/>
            </a:r>
            <a:br>
              <a:rPr lang="en-US" dirty="0" smtClean="0"/>
            </a:br>
            <a:endParaRPr lang="en-US" dirty="0"/>
          </a:p>
        </p:txBody>
      </p:sp>
      <p:sp>
        <p:nvSpPr>
          <p:cNvPr id="20482" name="Rectangle 2"/>
          <p:cNvSpPr>
            <a:spLocks noChangeArrowheads="1"/>
          </p:cNvSpPr>
          <p:nvPr/>
        </p:nvSpPr>
        <p:spPr bwMode="auto">
          <a:xfrm>
            <a:off x="0" y="2241352"/>
            <a:ext cx="12192000" cy="4616648"/>
          </a:xfrm>
          <a:prstGeom prst="rect">
            <a:avLst/>
          </a:prstGeom>
          <a:ln>
            <a:headEnd/>
            <a:tailEnd/>
          </a:ln>
        </p:spPr>
        <p:style>
          <a:lnRef idx="1">
            <a:schemeClr val="accent4"/>
          </a:lnRef>
          <a:fillRef idx="2">
            <a:schemeClr val="accent4"/>
          </a:fillRef>
          <a:effectRef idx="1">
            <a:schemeClr val="accent4"/>
          </a:effectRef>
          <a:fontRef idx="minor">
            <a:schemeClr val="dk1"/>
          </a:fontRef>
        </p:style>
        <p:txBody>
          <a:bodyPr vert="horz" wrap="square" lIns="91440" tIns="45720" rIns="91440" bIns="45720" numCol="1" anchor="ctr" anchorCtr="0" compatLnSpc="1">
            <a:prstTxWarp prst="textNoShape">
              <a:avLst/>
            </a:prstTxWarp>
            <a:spAutoFit/>
          </a:bodyPr>
          <a:lstStyle/>
          <a:p>
            <a:pPr marL="0" marR="0" lvl="0" indent="0" algn="l" defTabSz="914400" rtl="0" eaLnBrk="1" fontAlgn="base" latinLnBrk="0" hangingPunct="1">
              <a:lnSpc>
                <a:spcPct val="100000"/>
              </a:lnSpc>
              <a:spcBef>
                <a:spcPct val="0"/>
              </a:spcBef>
              <a:spcAft>
                <a:spcPct val="0"/>
              </a:spcAft>
              <a:buClrTx/>
              <a:buSzTx/>
              <a:buFontTx/>
              <a:buNone/>
              <a:tabLst/>
            </a:pPr>
            <a:r>
              <a:rPr kumimoji="0" lang="en-US" sz="2400" b="1" i="0" u="none" strike="noStrike" cap="none" normalizeH="0" baseline="0" dirty="0" smtClean="0">
                <a:ln>
                  <a:noFill/>
                </a:ln>
                <a:solidFill>
                  <a:schemeClr val="tx1"/>
                </a:solidFill>
                <a:effectLst/>
                <a:latin typeface="Arial Black" pitchFamily="34" charset="0"/>
                <a:cs typeface="Arial" pitchFamily="34" charset="0"/>
              </a:rPr>
              <a:t>CORE DESIGN &amp; LAYOUT ELEMENTS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600" b="1" i="0" u="none" strike="noStrike" cap="none" normalizeH="0" baseline="0" dirty="0" smtClean="0">
                <a:ln>
                  <a:noFill/>
                </a:ln>
                <a:solidFill>
                  <a:srgbClr val="FF66CC"/>
                </a:solidFill>
                <a:effectLst/>
                <a:latin typeface="Arial Rounded MT Bold" pitchFamily="34" charset="0"/>
                <a:cs typeface="Arial" pitchFamily="34" charset="0"/>
              </a:rPr>
              <a:t>Overall Structure:</a:t>
            </a:r>
            <a:r>
              <a:rPr kumimoji="0" lang="en-US" sz="1600" b="0" i="0" u="none" strike="noStrike" cap="none" normalizeH="0" baseline="0" dirty="0" smtClean="0">
                <a:ln>
                  <a:noFill/>
                </a:ln>
                <a:solidFill>
                  <a:srgbClr val="FF66CC"/>
                </a:solidFill>
                <a:effectLst/>
                <a:latin typeface="Arial Rounded MT Bold"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lang="en-US" sz="1600" dirty="0" smtClean="0">
                <a:solidFill>
                  <a:srgbClr val="FF66CC"/>
                </a:solidFill>
                <a:latin typeface="Arial Rounded MT Bold" pitchFamily="34" charset="0"/>
                <a:cs typeface="Arial" pitchFamily="34" charset="0"/>
              </a:rPr>
              <a:t>   </a:t>
            </a:r>
            <a:r>
              <a:rPr lang="en-US" dirty="0" smtClean="0">
                <a:latin typeface="Californian FB" pitchFamily="18" charset="0"/>
                <a:cs typeface="Arial" pitchFamily="34" charset="0"/>
              </a:rPr>
              <a:t>I</a:t>
            </a:r>
            <a:r>
              <a:rPr kumimoji="0" lang="en-US" sz="1800" b="0" i="0" u="none" strike="noStrike" cap="none" normalizeH="0" baseline="0" dirty="0" smtClean="0">
                <a:ln>
                  <a:noFill/>
                </a:ln>
                <a:effectLst/>
                <a:latin typeface="Californian FB" pitchFamily="18" charset="0"/>
                <a:cs typeface="Arial" pitchFamily="34" charset="0"/>
              </a:rPr>
              <a:t>'ve used a classic single-page architecture where users scroll down to navigate through different sections</a:t>
            </a:r>
            <a:r>
              <a:rPr kumimoji="0" lang="en-US" sz="1800" b="0" i="0" u="none" strike="noStrike" cap="none" normalizeH="0" baseline="0" dirty="0" smtClean="0">
                <a:ln>
                  <a:noFill/>
                </a:ln>
                <a:solidFill>
                  <a:schemeClr val="tx1"/>
                </a:solidFill>
                <a:effectLst/>
                <a:latin typeface="Arial" pitchFamily="34" charset="0"/>
                <a:cs typeface="Arial" pitchFamily="34" charset="0"/>
              </a:rPr>
              <a:t> (</a:t>
            </a:r>
            <a:r>
              <a:rPr kumimoji="0" lang="en-US" sz="1200" b="0" i="0" u="none" strike="noStrike" cap="none" normalizeH="0" baseline="0" dirty="0" smtClean="0">
                <a:ln>
                  <a:noFill/>
                </a:ln>
                <a:solidFill>
                  <a:srgbClr val="00B050"/>
                </a:solidFill>
                <a:effectLst/>
                <a:latin typeface="Californian FB" pitchFamily="18" charset="0"/>
                <a:cs typeface="Arial" pitchFamily="34" charset="0"/>
              </a:rPr>
              <a:t>Hero, About, Skills, Projects, Contact</a:t>
            </a:r>
            <a:r>
              <a:rPr kumimoji="0" lang="en-US" sz="1200" b="0" i="0" u="none" strike="noStrike" cap="none" normalizeH="0" baseline="0" dirty="0" smtClean="0">
                <a:ln>
                  <a:noFill/>
                </a:ln>
                <a:solidFill>
                  <a:schemeClr val="tx1"/>
                </a:solidFill>
                <a:effectLst/>
                <a:latin typeface="Californian FB" pitchFamily="18" charset="0"/>
                <a:cs typeface="Arial" pitchFamily="34" charset="0"/>
              </a:rPr>
              <a:t>). This is facilitated by a sticky navigation bar that stays at the top of the screen for easy access</a:t>
            </a:r>
            <a:r>
              <a:rPr kumimoji="0" lang="en-US" sz="1200" b="0" i="0" u="none" strike="noStrike" cap="none" normalizeH="0" baseline="0" dirty="0" smtClean="0">
                <a:ln>
                  <a:noFill/>
                </a:ln>
                <a:solidFill>
                  <a:schemeClr val="tx1"/>
                </a:solidFill>
                <a:effectLst/>
                <a:latin typeface="Arial" pitchFamily="34" charset="0"/>
                <a:cs typeface="Arial"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Arial"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66CC"/>
                </a:solidFill>
                <a:effectLst/>
                <a:latin typeface="Arial" pitchFamily="34" charset="0"/>
                <a:cs typeface="Arial" pitchFamily="34" charset="0"/>
              </a:rPr>
              <a:t>Layout Technique:</a:t>
            </a:r>
            <a:r>
              <a:rPr kumimoji="0" lang="en-US" sz="1800" b="0" i="0" u="none" strike="noStrike" cap="none" normalizeH="0" baseline="0" dirty="0" smtClean="0">
                <a:ln>
                  <a:noFill/>
                </a:ln>
                <a:solidFill>
                  <a:srgbClr val="FF66CC"/>
                </a:solidFill>
                <a:effectLst/>
                <a:latin typeface="Arial" pitchFamily="34" charset="0"/>
                <a:cs typeface="Arial" pitchFamily="34" charset="0"/>
              </a:rPr>
              <a:t>   </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400" b="0" i="0" u="none" strike="noStrike" cap="none" normalizeH="0" baseline="0" dirty="0" smtClean="0">
                <a:ln>
                  <a:noFill/>
                </a:ln>
                <a:solidFill>
                  <a:schemeClr val="tx1"/>
                </a:solidFill>
                <a:effectLst/>
                <a:latin typeface="Arial" pitchFamily="34" charset="0"/>
                <a:cs typeface="Arial" pitchFamily="34" charset="0"/>
              </a:rPr>
              <a:t>The layout is fully </a:t>
            </a:r>
            <a:r>
              <a:rPr kumimoji="0" lang="en-US" sz="1400" b="1" i="0" u="none" strike="noStrike" cap="none" normalizeH="0" baseline="0" dirty="0" smtClean="0">
                <a:ln>
                  <a:noFill/>
                </a:ln>
                <a:solidFill>
                  <a:schemeClr val="tx1"/>
                </a:solidFill>
                <a:effectLst/>
                <a:latin typeface="Arial" pitchFamily="34" charset="0"/>
                <a:cs typeface="Arial" pitchFamily="34" charset="0"/>
              </a:rPr>
              <a:t>responsive</a:t>
            </a:r>
            <a:r>
              <a:rPr kumimoji="0" lang="en-US" sz="1400" b="0" i="0" u="none" strike="noStrike" cap="none" normalizeH="0" baseline="0" dirty="0" smtClean="0">
                <a:ln>
                  <a:noFill/>
                </a:ln>
                <a:solidFill>
                  <a:schemeClr val="tx1"/>
                </a:solidFill>
                <a:effectLst/>
                <a:latin typeface="Arial" pitchFamily="34" charset="0"/>
                <a:cs typeface="Arial" pitchFamily="34" charset="0"/>
              </a:rPr>
              <a:t>, built using the </a:t>
            </a:r>
            <a:r>
              <a:rPr kumimoji="0" lang="en-US" sz="1400" b="1" i="0" u="none" strike="noStrike" cap="none" normalizeH="0" baseline="0" dirty="0" smtClean="0">
                <a:ln>
                  <a:noFill/>
                </a:ln>
                <a:solidFill>
                  <a:schemeClr val="tx1"/>
                </a:solidFill>
                <a:effectLst/>
                <a:latin typeface="Arial" pitchFamily="34" charset="0"/>
                <a:cs typeface="Arial" pitchFamily="34" charset="0"/>
              </a:rPr>
              <a:t>Tailwind CSS framework</a:t>
            </a:r>
            <a:r>
              <a:rPr kumimoji="0" lang="en-US" sz="1400" b="0" i="0" u="none" strike="noStrike" cap="none" normalizeH="0" baseline="0" dirty="0" smtClean="0">
                <a:ln>
                  <a:noFill/>
                </a:ln>
                <a:solidFill>
                  <a:schemeClr val="tx1"/>
                </a:solidFill>
                <a:effectLst/>
                <a:latin typeface="Arial" pitchFamily="34" charset="0"/>
                <a:cs typeface="Arial" pitchFamily="34" charset="0"/>
              </a:rPr>
              <a:t>. Key layout features include:</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rgbClr val="FF0000"/>
                </a:solidFill>
                <a:effectLst/>
                <a:latin typeface="Arial" pitchFamily="34" charset="0"/>
                <a:cs typeface="Arial" pitchFamily="34" charset="0"/>
              </a:rPr>
              <a:t>Centered Content:</a:t>
            </a:r>
            <a:r>
              <a:rPr kumimoji="0" lang="en-US" sz="1400" b="0" i="0" u="none" strike="noStrike" cap="none" normalizeH="0" baseline="0" dirty="0" smtClean="0">
                <a:ln>
                  <a:noFill/>
                </a:ln>
                <a:solidFill>
                  <a:srgbClr val="FF0000"/>
                </a:solidFill>
                <a:effectLst/>
                <a:latin typeface="Arial" pitchFamily="34" charset="0"/>
                <a:cs typeface="Arial" pitchFamily="34" charset="0"/>
              </a:rPr>
              <a:t> </a:t>
            </a:r>
            <a:r>
              <a:rPr kumimoji="0" lang="en-US" sz="1200" b="0" i="0" u="none" strike="noStrike" cap="none" normalizeH="0" baseline="0" dirty="0" smtClean="0">
                <a:ln>
                  <a:noFill/>
                </a:ln>
                <a:solidFill>
                  <a:schemeClr val="tx1"/>
                </a:solidFill>
                <a:effectLst/>
                <a:latin typeface="Arial" pitchFamily="34" charset="0"/>
                <a:cs typeface="Arial" pitchFamily="34" charset="0"/>
              </a:rPr>
              <a:t>Most sections use </a:t>
            </a:r>
            <a:r>
              <a:rPr kumimoji="0" lang="en-US" sz="1200" b="0" i="0" u="none" strike="noStrike" cap="none" normalizeH="0" baseline="0" dirty="0" smtClean="0">
                <a:ln>
                  <a:noFill/>
                </a:ln>
                <a:solidFill>
                  <a:schemeClr val="tx1"/>
                </a:solidFill>
                <a:effectLst/>
                <a:latin typeface="Arial Unicode MS" pitchFamily="34" charset="-128"/>
                <a:cs typeface="Arial" pitchFamily="34" charset="0"/>
              </a:rPr>
              <a:t>container </a:t>
            </a:r>
            <a:r>
              <a:rPr kumimoji="0" lang="en-US" sz="1200" b="0" i="0" u="none" strike="noStrike" cap="none" normalizeH="0" baseline="0" dirty="0" err="1" smtClean="0">
                <a:ln>
                  <a:noFill/>
                </a:ln>
                <a:solidFill>
                  <a:schemeClr val="tx1"/>
                </a:solidFill>
                <a:effectLst/>
                <a:latin typeface="Arial Unicode MS" pitchFamily="34" charset="-128"/>
                <a:cs typeface="Arial" pitchFamily="34" charset="0"/>
              </a:rPr>
              <a:t>mx</a:t>
            </a:r>
            <a:r>
              <a:rPr kumimoji="0" lang="en-US" sz="1200" b="0" i="0" u="none" strike="noStrike" cap="none" normalizeH="0" baseline="0" dirty="0" smtClean="0">
                <a:ln>
                  <a:noFill/>
                </a:ln>
                <a:solidFill>
                  <a:schemeClr val="tx1"/>
                </a:solidFill>
                <a:effectLst/>
                <a:latin typeface="Arial Unicode MS" pitchFamily="34" charset="-128"/>
                <a:cs typeface="Arial" pitchFamily="34" charset="0"/>
              </a:rPr>
              <a:t>-auto</a:t>
            </a:r>
            <a:r>
              <a:rPr kumimoji="0" lang="en-US" sz="1200" b="0" i="0" u="none" strike="noStrike" cap="none" normalizeH="0" baseline="0" dirty="0" smtClean="0">
                <a:ln>
                  <a:noFill/>
                </a:ln>
                <a:solidFill>
                  <a:schemeClr val="tx1"/>
                </a:solidFill>
                <a:effectLst/>
                <a:latin typeface="Arial" pitchFamily="34" charset="0"/>
                <a:cs typeface="Arial" pitchFamily="34" charset="0"/>
              </a:rPr>
              <a:t> to center the content horizontally, ensuring it looks good on all screen sizes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400" b="1" i="0" u="none" strike="noStrike" cap="none" normalizeH="0" baseline="0" dirty="0" smtClean="0">
                <a:ln>
                  <a:noFill/>
                </a:ln>
                <a:solidFill>
                  <a:srgbClr val="FF0000"/>
                </a:solidFill>
                <a:effectLst/>
                <a:latin typeface="Arial" pitchFamily="34" charset="0"/>
                <a:cs typeface="Arial" pitchFamily="34" charset="0"/>
              </a:rPr>
              <a:t>Grid System</a:t>
            </a:r>
            <a:r>
              <a:rPr kumimoji="0" lang="en-US" sz="1200" b="1" i="0" u="none" strike="noStrike" cap="none" normalizeH="0" baseline="0" dirty="0" smtClean="0">
                <a:ln>
                  <a:noFill/>
                </a:ln>
                <a:solidFill>
                  <a:schemeClr val="tx1"/>
                </a:solidFill>
                <a:effectLst/>
                <a:latin typeface="Arial" pitchFamily="34" charset="0"/>
                <a:cs typeface="Arial" pitchFamily="34" charset="0"/>
              </a:rPr>
              <a:t>:</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r>
              <a:rPr lang="en-US" sz="1200" dirty="0" smtClean="0">
                <a:latin typeface="Arial" pitchFamily="34" charset="0"/>
                <a:cs typeface="Arial" pitchFamily="34" charset="0"/>
              </a:rPr>
              <a:t>I</a:t>
            </a:r>
            <a:r>
              <a:rPr kumimoji="0" lang="en-US" sz="1200" b="0" i="0" u="none" strike="noStrike" cap="none" normalizeH="0" baseline="0" dirty="0" smtClean="0">
                <a:ln>
                  <a:noFill/>
                </a:ln>
                <a:solidFill>
                  <a:schemeClr val="tx1"/>
                </a:solidFill>
                <a:effectLst/>
                <a:latin typeface="Arial" pitchFamily="34" charset="0"/>
                <a:cs typeface="Arial" pitchFamily="34" charset="0"/>
              </a:rPr>
              <a:t> use Tailwind's grid (</a:t>
            </a:r>
            <a:r>
              <a:rPr kumimoji="0" lang="en-US" sz="1200" b="0" i="0" u="none" strike="noStrike" cap="none" normalizeH="0" baseline="0" dirty="0" smtClean="0">
                <a:ln>
                  <a:noFill/>
                </a:ln>
                <a:solidFill>
                  <a:schemeClr val="tx1"/>
                </a:solidFill>
                <a:effectLst/>
                <a:latin typeface="Arial Unicode MS" pitchFamily="34" charset="-128"/>
                <a:cs typeface="Arial" pitchFamily="34" charset="0"/>
              </a:rPr>
              <a:t>grid </a:t>
            </a:r>
            <a:r>
              <a:rPr kumimoji="0" lang="en-US" sz="1200" b="0" i="0" u="none" strike="noStrike" cap="none" normalizeH="0" baseline="0" dirty="0" err="1" smtClean="0">
                <a:ln>
                  <a:noFill/>
                </a:ln>
                <a:solidFill>
                  <a:schemeClr val="tx1"/>
                </a:solidFill>
                <a:effectLst/>
                <a:latin typeface="Arial Unicode MS" pitchFamily="34" charset="-128"/>
                <a:cs typeface="Arial" pitchFamily="34" charset="0"/>
              </a:rPr>
              <a:t>grid</a:t>
            </a:r>
            <a:r>
              <a:rPr kumimoji="0" lang="en-US" sz="1200" b="0" i="0" u="none" strike="noStrike" cap="none" normalizeH="0" baseline="0" dirty="0" smtClean="0">
                <a:ln>
                  <a:noFill/>
                </a:ln>
                <a:solidFill>
                  <a:schemeClr val="tx1"/>
                </a:solidFill>
                <a:effectLst/>
                <a:latin typeface="Arial Unicode MS" pitchFamily="34" charset="-128"/>
                <a:cs typeface="Arial" pitchFamily="34" charset="0"/>
              </a:rPr>
              <a:t>-cols-1</a:t>
            </a:r>
            <a:r>
              <a:rPr kumimoji="0" lang="en-US" sz="1200" b="0" i="0" u="none" strike="noStrike" cap="none" normalizeH="0" baseline="0" dirty="0" smtClean="0">
                <a:ln>
                  <a:noFill/>
                </a:ln>
                <a:solidFill>
                  <a:schemeClr val="tx1"/>
                </a:solidFill>
                <a:effectLst/>
                <a:latin typeface="Arial" pitchFamily="34" charset="0"/>
                <a:cs typeface="Arial" pitchFamily="34" charset="0"/>
              </a:rPr>
              <a:t>) and </a:t>
            </a:r>
            <a:r>
              <a:rPr kumimoji="0" lang="en-US" sz="1200" b="0" i="0" u="none" strike="noStrike" cap="none" normalizeH="0" baseline="0" dirty="0" err="1" smtClean="0">
                <a:ln>
                  <a:noFill/>
                </a:ln>
                <a:solidFill>
                  <a:schemeClr val="tx1"/>
                </a:solidFill>
                <a:effectLst/>
                <a:latin typeface="Arial" pitchFamily="34" charset="0"/>
                <a:cs typeface="Arial" pitchFamily="34" charset="0"/>
              </a:rPr>
              <a:t>flexbox</a:t>
            </a:r>
            <a:r>
              <a:rPr kumimoji="0" lang="en-US" sz="1200" b="0" i="0" u="none" strike="noStrike" cap="none" normalizeH="0" baseline="0" dirty="0" smtClean="0">
                <a:ln>
                  <a:noFill/>
                </a:ln>
                <a:solidFill>
                  <a:schemeClr val="tx1"/>
                </a:solidFill>
                <a:effectLst/>
                <a:latin typeface="Arial" pitchFamily="34" charset="0"/>
                <a:cs typeface="Arial" pitchFamily="34" charset="0"/>
              </a:rPr>
              <a:t> (</a:t>
            </a:r>
            <a:r>
              <a:rPr kumimoji="0" lang="en-US" sz="1200" b="0" i="0" u="none" strike="noStrike" cap="none" normalizeH="0" baseline="0" dirty="0" smtClean="0">
                <a:ln>
                  <a:noFill/>
                </a:ln>
                <a:solidFill>
                  <a:schemeClr val="tx1"/>
                </a:solidFill>
                <a:effectLst/>
                <a:latin typeface="Arial Unicode MS" pitchFamily="34" charset="-128"/>
                <a:cs typeface="Arial" pitchFamily="34" charset="0"/>
              </a:rPr>
              <a:t>flex justify-between</a:t>
            </a:r>
            <a:r>
              <a:rPr kumimoji="0" lang="en-US" sz="1200" b="0" i="0" u="none" strike="noStrike" cap="none" normalizeH="0" baseline="0" dirty="0" smtClean="0">
                <a:ln>
                  <a:noFill/>
                </a:ln>
                <a:solidFill>
                  <a:schemeClr val="tx1"/>
                </a:solidFill>
                <a:effectLst/>
                <a:latin typeface="Arial" pitchFamily="34" charset="0"/>
                <a:cs typeface="Arial" pitchFamily="34" charset="0"/>
              </a:rPr>
              <a:t>) utilities to structure your components, like the navigation bar and project </a:t>
            </a:r>
            <a:r>
              <a:rPr kumimoji="0" lang="en-US" sz="1200" b="0" i="0" u="none" strike="noStrike" cap="none" normalizeH="0" baseline="0" dirty="0" smtClean="0">
                <a:ln>
                  <a:noFill/>
                </a:ln>
                <a:solidFill>
                  <a:schemeClr val="tx1"/>
                </a:solidFill>
                <a:effectLst/>
                <a:latin typeface="Arial Rounded MT Bold" pitchFamily="34" charset="0"/>
                <a:cs typeface="Arial" pitchFamily="34" charset="0"/>
              </a:rPr>
              <a:t>cards</a:t>
            </a:r>
          </a:p>
          <a:p>
            <a:pPr marL="457200" marR="0" lvl="1" indent="0" algn="l" defTabSz="914400" rtl="0" eaLnBrk="0" fontAlgn="base" latinLnBrk="0" hangingPunct="0">
              <a:lnSpc>
                <a:spcPct val="100000"/>
              </a:lnSpc>
              <a:spcBef>
                <a:spcPct val="0"/>
              </a:spcBef>
              <a:spcAft>
                <a:spcPct val="0"/>
              </a:spcAft>
              <a:buClrTx/>
              <a:buSzTx/>
              <a:buFontTx/>
              <a:buChar char="•"/>
              <a:tabLst/>
            </a:pPr>
            <a:endParaRPr kumimoji="0" lang="en-US" sz="1200" b="0" i="0" u="none" strike="noStrike" cap="none" normalizeH="0" baseline="0" dirty="0" smtClean="0">
              <a:ln>
                <a:noFill/>
              </a:ln>
              <a:solidFill>
                <a:schemeClr val="tx1"/>
              </a:solidFill>
              <a:effectLst/>
              <a:latin typeface="Arial Rounded MT Bold" pitchFamily="34" charset="0"/>
              <a:cs typeface="Arial"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sz="1800" b="1" i="0" u="none" strike="noStrike" cap="none" normalizeH="0" baseline="0" dirty="0" smtClean="0">
                <a:ln>
                  <a:noFill/>
                </a:ln>
                <a:solidFill>
                  <a:srgbClr val="FF66CC"/>
                </a:solidFill>
                <a:effectLst/>
                <a:latin typeface="Arial Rounded MT Bold" pitchFamily="34" charset="0"/>
                <a:cs typeface="Arial" pitchFamily="34" charset="0"/>
              </a:rPr>
              <a:t>Visual Style (Aesthetics):</a:t>
            </a:r>
            <a:endParaRPr kumimoji="0" lang="en-US" sz="1800" b="0" i="0" u="none" strike="noStrike" cap="none" normalizeH="0" baseline="0" dirty="0" smtClean="0">
              <a:ln>
                <a:noFill/>
              </a:ln>
              <a:solidFill>
                <a:srgbClr val="FF66CC"/>
              </a:solidFill>
              <a:effectLst/>
              <a:latin typeface="Arial Rounded MT Bold" pitchFamily="34" charset="0"/>
              <a:cs typeface="Arial" pitchFamily="34" charset="0"/>
            </a:endParaRP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1" i="0" u="sng" strike="noStrike" cap="none" normalizeH="0" baseline="0" dirty="0" smtClean="0">
                <a:ln>
                  <a:noFill/>
                </a:ln>
                <a:solidFill>
                  <a:schemeClr val="tx1"/>
                </a:solidFill>
                <a:effectLst/>
                <a:latin typeface="Arial" pitchFamily="34" charset="0"/>
                <a:cs typeface="Arial" pitchFamily="34" charset="0"/>
              </a:rPr>
              <a:t>Color Scheme:</a:t>
            </a:r>
            <a:r>
              <a:rPr kumimoji="0" lang="en-US" sz="1600" b="0" i="0" u="sng" strike="noStrike" cap="none" normalizeH="0" baseline="0" dirty="0" smtClean="0">
                <a:ln>
                  <a:noFill/>
                </a:ln>
                <a:solidFill>
                  <a:schemeClr val="tx1"/>
                </a:solidFill>
                <a:effectLst/>
                <a:latin typeface="Arial" pitchFamily="34"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cs typeface="Arial" pitchFamily="34" charset="0"/>
              </a:rPr>
              <a:t>The design employs a </a:t>
            </a:r>
            <a:r>
              <a:rPr kumimoji="0" lang="en-US" sz="1400" b="1" i="0" u="none" strike="noStrike" cap="none" normalizeH="0" baseline="0" dirty="0" smtClean="0">
                <a:ln>
                  <a:noFill/>
                </a:ln>
                <a:solidFill>
                  <a:schemeClr val="tx1"/>
                </a:solidFill>
                <a:effectLst/>
                <a:latin typeface="Arial" pitchFamily="34" charset="0"/>
                <a:cs typeface="Arial" pitchFamily="34" charset="0"/>
              </a:rPr>
              <a:t>multi-colored pastel theme</a:t>
            </a:r>
            <a:r>
              <a:rPr kumimoji="0" lang="en-US" sz="1400" b="0" i="0" u="none" strike="noStrike" cap="none" normalizeH="0" baseline="0" dirty="0" smtClean="0">
                <a:ln>
                  <a:noFill/>
                </a:ln>
                <a:solidFill>
                  <a:schemeClr val="tx1"/>
                </a:solidFill>
                <a:effectLst/>
                <a:latin typeface="Arial" pitchFamily="34" charset="0"/>
                <a:cs typeface="Arial" pitchFamily="34" charset="0"/>
              </a:rPr>
              <a:t>, where each section has a distinct background color (e.g.,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bg-pink-100</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bg-blue-100</a:t>
            </a:r>
            <a:r>
              <a:rPr kumimoji="0" lang="en-US" sz="1400" b="0" i="0" u="none" strike="noStrike" cap="none" normalizeH="0" baseline="0" dirty="0" smtClean="0">
                <a:ln>
                  <a:noFill/>
                </a:ln>
                <a:solidFill>
                  <a:schemeClr val="tx1"/>
                </a:solidFill>
                <a:effectLst/>
                <a:latin typeface="Arial" pitchFamily="34" charset="0"/>
                <a:cs typeface="Arial" pitchFamily="34" charset="0"/>
              </a:rPr>
              <a:t>,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bg-green-100</a:t>
            </a:r>
            <a:r>
              <a:rPr kumimoji="0" lang="en-US" sz="1400" b="0" i="0" u="none" strike="noStrike" cap="none" normalizeH="0" baseline="0" dirty="0" smtClean="0">
                <a:ln>
                  <a:noFill/>
                </a:ln>
                <a:solidFill>
                  <a:schemeClr val="tx1"/>
                </a:solidFill>
                <a:effectLst/>
                <a:latin typeface="Arial" pitchFamily="34" charset="0"/>
                <a:cs typeface="Arial" pitchFamily="34" charset="0"/>
              </a:rPr>
              <a:t>).</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1" i="0" u="sng" strike="noStrike" cap="none" normalizeH="0" baseline="0" dirty="0" smtClean="0">
                <a:ln>
                  <a:noFill/>
                </a:ln>
                <a:solidFill>
                  <a:schemeClr val="tx1"/>
                </a:solidFill>
                <a:effectLst/>
                <a:latin typeface="Arial" pitchFamily="34" charset="0"/>
                <a:cs typeface="Arial" pitchFamily="34" charset="0"/>
              </a:rPr>
              <a:t>Typography</a:t>
            </a:r>
            <a:r>
              <a:rPr kumimoji="0" lang="en-US" sz="1400" b="1" i="0" u="sng" strike="noStrike" cap="none" normalizeH="0" baseline="0" dirty="0" smtClean="0">
                <a:ln>
                  <a:noFill/>
                </a:ln>
                <a:solidFill>
                  <a:schemeClr val="tx1"/>
                </a:solidFill>
                <a:effectLst/>
                <a:latin typeface="Arial" pitchFamily="34" charset="0"/>
                <a:cs typeface="Arial" pitchFamily="34" charset="0"/>
              </a:rPr>
              <a:t>:</a:t>
            </a:r>
            <a:r>
              <a:rPr kumimoji="0" lang="en-US" sz="1400" b="0" i="0" u="sng" strike="noStrike" cap="none" normalizeH="0" baseline="0" dirty="0" smtClean="0">
                <a:ln>
                  <a:noFill/>
                </a:ln>
                <a:solidFill>
                  <a:schemeClr val="tx1"/>
                </a:solidFill>
                <a:effectLst/>
                <a:latin typeface="Arial" pitchFamily="34" charset="0"/>
                <a:cs typeface="Arial" pitchFamily="34" charset="0"/>
              </a:rPr>
              <a:t> </a:t>
            </a:r>
            <a:r>
              <a:rPr lang="en-US" sz="1400" dirty="0" smtClean="0">
                <a:latin typeface="Arial" pitchFamily="34" charset="0"/>
                <a:cs typeface="Arial" pitchFamily="34" charset="0"/>
              </a:rPr>
              <a:t>I</a:t>
            </a:r>
            <a:r>
              <a:rPr kumimoji="0" lang="en-US" sz="1400" b="0" i="0" u="none" strike="noStrike" cap="none" normalizeH="0" baseline="0" dirty="0" smtClean="0">
                <a:ln>
                  <a:noFill/>
                </a:ln>
                <a:solidFill>
                  <a:schemeClr val="tx1"/>
                </a:solidFill>
                <a:effectLst/>
                <a:latin typeface="Arial" pitchFamily="34" charset="0"/>
                <a:cs typeface="Arial" pitchFamily="34" charset="0"/>
              </a:rPr>
              <a:t>'ve implemented a </a:t>
            </a:r>
            <a:r>
              <a:rPr kumimoji="0" lang="en-US" sz="1400" b="1" i="0" u="none" strike="noStrike" cap="none" normalizeH="0" baseline="0" dirty="0" smtClean="0">
                <a:ln>
                  <a:noFill/>
                </a:ln>
                <a:solidFill>
                  <a:schemeClr val="tx1"/>
                </a:solidFill>
                <a:effectLst/>
                <a:latin typeface="Arial" pitchFamily="34" charset="0"/>
                <a:cs typeface="Arial" pitchFamily="34" charset="0"/>
              </a:rPr>
              <a:t>multi-font design</a:t>
            </a:r>
            <a:r>
              <a:rPr kumimoji="0" lang="en-US" sz="1400" b="0" i="0" u="none" strike="noStrike" cap="none" normalizeH="0" baseline="0" dirty="0" smtClean="0">
                <a:ln>
                  <a:noFill/>
                </a:ln>
                <a:solidFill>
                  <a:schemeClr val="tx1"/>
                </a:solidFill>
                <a:effectLst/>
                <a:latin typeface="Arial" pitchFamily="34" charset="0"/>
                <a:cs typeface="Arial" pitchFamily="34" charset="0"/>
              </a:rPr>
              <a:t>, assigning different typefaces to specific sections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Inter</a:t>
            </a:r>
            <a:r>
              <a:rPr kumimoji="0" lang="en-US" sz="1400" b="0" i="0" u="none" strike="noStrike" cap="none" normalizeH="0" baseline="0" dirty="0" smtClean="0">
                <a:ln>
                  <a:noFill/>
                </a:ln>
                <a:solidFill>
                  <a:schemeClr val="tx1"/>
                </a:solidFill>
                <a:effectLst/>
                <a:latin typeface="Arial" pitchFamily="34" charset="0"/>
                <a:cs typeface="Arial" pitchFamily="34" charset="0"/>
              </a:rPr>
              <a:t> for the body, </a:t>
            </a:r>
            <a:r>
              <a:rPr kumimoji="0" lang="en-US" sz="1400" b="0" i="0" u="none" strike="noStrike" cap="none" normalizeH="0" baseline="0" dirty="0" err="1" smtClean="0">
                <a:ln>
                  <a:noFill/>
                </a:ln>
                <a:solidFill>
                  <a:schemeClr val="tx1"/>
                </a:solidFill>
                <a:effectLst/>
                <a:latin typeface="Arial Unicode MS" pitchFamily="34" charset="-128"/>
                <a:cs typeface="Arial" pitchFamily="34" charset="0"/>
              </a:rPr>
              <a:t>Playfair</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 Display</a:t>
            </a:r>
            <a:r>
              <a:rPr kumimoji="0" lang="en-US" sz="1400" b="0" i="0" u="none" strike="noStrike" cap="none" normalizeH="0" baseline="0" dirty="0" smtClean="0">
                <a:ln>
                  <a:noFill/>
                </a:ln>
                <a:solidFill>
                  <a:schemeClr val="tx1"/>
                </a:solidFill>
                <a:effectLst/>
                <a:latin typeface="Arial" pitchFamily="34" charset="0"/>
                <a:cs typeface="Arial" pitchFamily="34" charset="0"/>
              </a:rPr>
              <a:t> for About, </a:t>
            </a:r>
            <a:r>
              <a:rPr kumimoji="0" lang="en-US" sz="1400" b="0" i="0" u="none" strike="noStrike" cap="none" normalizeH="0" baseline="0" dirty="0" err="1" smtClean="0">
                <a:ln>
                  <a:noFill/>
                </a:ln>
                <a:solidFill>
                  <a:schemeClr val="tx1"/>
                </a:solidFill>
                <a:effectLst/>
                <a:latin typeface="Arial Unicode MS" pitchFamily="34" charset="-128"/>
                <a:cs typeface="Arial" pitchFamily="34" charset="0"/>
              </a:rPr>
              <a:t>Roboto</a:t>
            </a:r>
            <a:r>
              <a:rPr kumimoji="0" lang="en-US" sz="1400" b="0" i="0" u="none" strike="noStrike" cap="none" normalizeH="0" baseline="0" dirty="0" smtClean="0">
                <a:ln>
                  <a:noFill/>
                </a:ln>
                <a:solidFill>
                  <a:schemeClr val="tx1"/>
                </a:solidFill>
                <a:effectLst/>
                <a:latin typeface="Arial" pitchFamily="34" charset="0"/>
                <a:cs typeface="Arial" pitchFamily="34" charset="0"/>
              </a:rPr>
              <a:t> for Skills,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Montserrat</a:t>
            </a:r>
            <a:r>
              <a:rPr kumimoji="0" lang="en-US" sz="1400" b="0" i="0" u="none" strike="noStrike" cap="none" normalizeH="0" baseline="0" dirty="0" smtClean="0">
                <a:ln>
                  <a:noFill/>
                </a:ln>
                <a:solidFill>
                  <a:schemeClr val="tx1"/>
                </a:solidFill>
                <a:effectLst/>
                <a:latin typeface="Arial" pitchFamily="34" charset="0"/>
                <a:cs typeface="Arial" pitchFamily="34" charset="0"/>
              </a:rPr>
              <a:t> for Contact) to create varied visual tones.</a:t>
            </a:r>
          </a:p>
          <a:p>
            <a:pPr marL="457200" marR="0" lvl="1" indent="0" algn="l" defTabSz="914400" rtl="0" eaLnBrk="0" fontAlgn="base" latinLnBrk="0" hangingPunct="0">
              <a:lnSpc>
                <a:spcPct val="100000"/>
              </a:lnSpc>
              <a:spcBef>
                <a:spcPct val="0"/>
              </a:spcBef>
              <a:spcAft>
                <a:spcPct val="0"/>
              </a:spcAft>
              <a:buClrTx/>
              <a:buSzTx/>
              <a:buFontTx/>
              <a:buChar char="•"/>
              <a:tabLst/>
            </a:pPr>
            <a:r>
              <a:rPr kumimoji="0" lang="en-US" sz="1600" b="1" i="0" u="sng" strike="noStrike" cap="none" normalizeH="0" baseline="0" dirty="0" smtClean="0">
                <a:ln>
                  <a:noFill/>
                </a:ln>
                <a:solidFill>
                  <a:schemeClr val="tx1"/>
                </a:solidFill>
                <a:effectLst/>
                <a:latin typeface="Arial" pitchFamily="34" charset="0"/>
                <a:cs typeface="Arial" pitchFamily="34" charset="0"/>
              </a:rPr>
              <a:t>Component Style:</a:t>
            </a:r>
            <a:r>
              <a:rPr kumimoji="0" lang="en-US" sz="1600" b="0" i="0" u="sng" strike="noStrike" cap="none" normalizeH="0" baseline="0" dirty="0" smtClean="0">
                <a:ln>
                  <a:noFill/>
                </a:ln>
                <a:solidFill>
                  <a:schemeClr val="tx1"/>
                </a:solidFill>
                <a:effectLst/>
                <a:latin typeface="Arial" pitchFamily="34" charset="0"/>
                <a:cs typeface="Arial" pitchFamily="34" charset="0"/>
              </a:rPr>
              <a:t> </a:t>
            </a:r>
            <a:r>
              <a:rPr kumimoji="0" lang="en-US" sz="1400" b="0" i="0" u="none" strike="noStrike" cap="none" normalizeH="0" baseline="0" dirty="0" smtClean="0">
                <a:ln>
                  <a:noFill/>
                </a:ln>
                <a:solidFill>
                  <a:schemeClr val="tx1"/>
                </a:solidFill>
                <a:effectLst/>
                <a:latin typeface="Arial" pitchFamily="34" charset="0"/>
                <a:cs typeface="Arial" pitchFamily="34" charset="0"/>
              </a:rPr>
              <a:t>The design relies on </a:t>
            </a:r>
            <a:r>
              <a:rPr kumimoji="0" lang="en-US" sz="1400" b="1" i="0" u="none" strike="noStrike" cap="none" normalizeH="0" baseline="0" dirty="0" smtClean="0">
                <a:ln>
                  <a:noFill/>
                </a:ln>
                <a:solidFill>
                  <a:schemeClr val="tx1"/>
                </a:solidFill>
                <a:effectLst/>
                <a:latin typeface="Arial" pitchFamily="34" charset="0"/>
                <a:cs typeface="Arial" pitchFamily="34" charset="0"/>
              </a:rPr>
              <a:t>card-based components</a:t>
            </a:r>
            <a:r>
              <a:rPr kumimoji="0" lang="en-US" sz="1400" b="0" i="0" u="none" strike="noStrike" cap="none" normalizeH="0" baseline="0" dirty="0" smtClean="0">
                <a:ln>
                  <a:noFill/>
                </a:ln>
                <a:solidFill>
                  <a:schemeClr val="tx1"/>
                </a:solidFill>
                <a:effectLst/>
                <a:latin typeface="Arial" pitchFamily="34" charset="0"/>
                <a:cs typeface="Arial" pitchFamily="34" charset="0"/>
              </a:rPr>
              <a:t> with soft shadows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shadow-</a:t>
            </a:r>
            <a:r>
              <a:rPr kumimoji="0" lang="en-US" sz="1400" b="0" i="0" u="none" strike="noStrike" cap="none" normalizeH="0" baseline="0" dirty="0" err="1" smtClean="0">
                <a:ln>
                  <a:noFill/>
                </a:ln>
                <a:solidFill>
                  <a:schemeClr val="tx1"/>
                </a:solidFill>
                <a:effectLst/>
                <a:latin typeface="Arial Unicode MS" pitchFamily="34" charset="-128"/>
                <a:cs typeface="Arial" pitchFamily="34" charset="0"/>
              </a:rPr>
              <a:t>lg</a:t>
            </a:r>
            <a:r>
              <a:rPr kumimoji="0" lang="en-US" sz="1400" b="0" i="0" u="none" strike="noStrike" cap="none" normalizeH="0" baseline="0" dirty="0" smtClean="0">
                <a:ln>
                  <a:noFill/>
                </a:ln>
                <a:solidFill>
                  <a:schemeClr val="tx1"/>
                </a:solidFill>
                <a:effectLst/>
                <a:latin typeface="Arial" pitchFamily="34" charset="0"/>
                <a:cs typeface="Arial" pitchFamily="34" charset="0"/>
              </a:rPr>
              <a:t>), rounded corners (</a:t>
            </a:r>
            <a:r>
              <a:rPr kumimoji="0" lang="en-US" sz="1400" b="0" i="0" u="none" strike="noStrike" cap="none" normalizeH="0" baseline="0" dirty="0" smtClean="0">
                <a:ln>
                  <a:noFill/>
                </a:ln>
                <a:solidFill>
                  <a:schemeClr val="tx1"/>
                </a:solidFill>
                <a:effectLst/>
                <a:latin typeface="Arial Unicode MS" pitchFamily="34" charset="-128"/>
                <a:cs typeface="Arial" pitchFamily="34" charset="0"/>
              </a:rPr>
              <a:t>rounded-xl</a:t>
            </a:r>
            <a:r>
              <a:rPr kumimoji="0" lang="en-US" sz="1400" b="0" i="0" u="none" strike="noStrike" cap="none" normalizeH="0" baseline="0" dirty="0" smtClean="0">
                <a:ln>
                  <a:noFill/>
                </a:ln>
                <a:solidFill>
                  <a:schemeClr val="tx1"/>
                </a:solidFill>
                <a:effectLst/>
                <a:latin typeface="Arial" pitchFamily="34" charset="0"/>
                <a:cs typeface="Arial" pitchFamily="34" charset="0"/>
              </a:rPr>
              <a:t>), and clear padding for a clean, organized look. A unique custom element is the </a:t>
            </a:r>
            <a:r>
              <a:rPr kumimoji="0" lang="en-US" sz="1400" b="1" i="0" u="none" strike="noStrike" cap="none" normalizeH="0" baseline="0" dirty="0" smtClean="0">
                <a:ln>
                  <a:noFill/>
                </a:ln>
                <a:solidFill>
                  <a:schemeClr val="tx1"/>
                </a:solidFill>
                <a:effectLst/>
                <a:latin typeface="Arial" pitchFamily="34" charset="0"/>
                <a:cs typeface="Arial" pitchFamily="34" charset="0"/>
              </a:rPr>
              <a:t>double-underline effect</a:t>
            </a:r>
            <a:r>
              <a:rPr kumimoji="0" lang="en-US" sz="1400" b="0" i="0" u="none" strike="noStrike" cap="none" normalizeH="0" baseline="0" dirty="0" smtClean="0">
                <a:ln>
                  <a:noFill/>
                </a:ln>
                <a:solidFill>
                  <a:schemeClr val="tx1"/>
                </a:solidFill>
                <a:effectLst/>
                <a:latin typeface="Arial" pitchFamily="34" charset="0"/>
                <a:cs typeface="Arial" pitchFamily="34" charset="0"/>
              </a:rPr>
              <a:t> on headings, which adds a decorative and personalized touch</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smtClean="0">
              <a:ln>
                <a:noFill/>
              </a:ln>
              <a:solidFill>
                <a:schemeClr val="tx1"/>
              </a:solidFill>
              <a:effectLst/>
              <a:latin typeface="Arial" pitchFamily="34" charset="0"/>
              <a:cs typeface="Arial" pitchFamily="34" charset="0"/>
            </a:endParaRPr>
          </a:p>
        </p:txBody>
      </p:sp>
      <p:sp>
        <p:nvSpPr>
          <p:cNvPr id="12" name="Rectangle 11"/>
          <p:cNvSpPr/>
          <p:nvPr/>
        </p:nvSpPr>
        <p:spPr>
          <a:xfrm flipH="1">
            <a:off x="1309654" y="1000108"/>
            <a:ext cx="7143800" cy="923330"/>
          </a:xfrm>
          <a:prstGeom prst="rect">
            <a:avLst/>
          </a:prstGeom>
        </p:spPr>
        <p:txBody>
          <a:bodyPr wrap="square">
            <a:spAutoFit/>
          </a:bodyPr>
          <a:lstStyle/>
          <a:p>
            <a:r>
              <a:rPr lang="en-US" u="sng" dirty="0" smtClean="0">
                <a:solidFill>
                  <a:schemeClr val="accent4">
                    <a:lumMod val="50000"/>
                  </a:schemeClr>
                </a:solidFill>
                <a:latin typeface="Cascadia Code SemiBold" pitchFamily="49" charset="0"/>
                <a:ea typeface="SimSun" pitchFamily="2" charset="-122"/>
                <a:cs typeface="Cascadia Code SemiBold" pitchFamily="49" charset="0"/>
              </a:rPr>
              <a:t>My project uses a </a:t>
            </a:r>
            <a:r>
              <a:rPr lang="en-US" b="1" u="sng" dirty="0" smtClean="0">
                <a:solidFill>
                  <a:schemeClr val="accent4">
                    <a:lumMod val="50000"/>
                  </a:schemeClr>
                </a:solidFill>
                <a:latin typeface="Cascadia Code SemiBold" pitchFamily="49" charset="0"/>
                <a:ea typeface="SimSun" pitchFamily="2" charset="-122"/>
                <a:cs typeface="Cascadia Code SemiBold" pitchFamily="49" charset="0"/>
              </a:rPr>
              <a:t>single-page, multi-section portfolio design</a:t>
            </a:r>
            <a:r>
              <a:rPr lang="en-US" u="sng" dirty="0" smtClean="0">
                <a:solidFill>
                  <a:schemeClr val="accent4">
                    <a:lumMod val="50000"/>
                  </a:schemeClr>
                </a:solidFill>
                <a:latin typeface="Cascadia Code SemiBold" pitchFamily="49" charset="0"/>
                <a:ea typeface="SimSun" pitchFamily="2" charset="-122"/>
                <a:cs typeface="Cascadia Code SemiBold" pitchFamily="49" charset="0"/>
              </a:rPr>
              <a:t> built with a </a:t>
            </a:r>
            <a:r>
              <a:rPr lang="en-US" b="1" u="sng" dirty="0" smtClean="0">
                <a:solidFill>
                  <a:schemeClr val="accent4">
                    <a:lumMod val="50000"/>
                  </a:schemeClr>
                </a:solidFill>
                <a:latin typeface="Cascadia Code SemiBold" pitchFamily="49" charset="0"/>
                <a:ea typeface="SimSun" pitchFamily="2" charset="-122"/>
                <a:cs typeface="Cascadia Code SemiBold" pitchFamily="49" charset="0"/>
              </a:rPr>
              <a:t>modern, minimalist layout</a:t>
            </a:r>
            <a:r>
              <a:rPr lang="en-US" dirty="0" smtClean="0">
                <a:solidFill>
                  <a:schemeClr val="accent4">
                    <a:lumMod val="50000"/>
                  </a:schemeClr>
                </a:solidFill>
              </a:rPr>
              <a:t>.</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xmlns=""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Apex</Template>
  <TotalTime>432</TotalTime>
  <Words>629</Words>
  <Application>Microsoft Office PowerPoint</Application>
  <PresentationFormat>Custom</PresentationFormat>
  <Paragraphs>115</Paragraphs>
  <Slides>13</Slides>
  <Notes>1</Notes>
  <HiddenSlides>0</HiddenSlides>
  <MMClips>0</MMClips>
  <ScaleCrop>false</ScaleCrop>
  <HeadingPairs>
    <vt:vector size="4" baseType="variant">
      <vt:variant>
        <vt:lpstr>Theme</vt:lpstr>
      </vt:variant>
      <vt:variant>
        <vt:i4>1</vt:i4>
      </vt:variant>
      <vt:variant>
        <vt:lpstr>Slide Titles</vt:lpstr>
      </vt:variant>
      <vt:variant>
        <vt:i4>13</vt:i4>
      </vt:variant>
    </vt:vector>
  </HeadingPairs>
  <TitlesOfParts>
    <vt:vector size="14" baseType="lpstr">
      <vt:lpstr>Office Theme</vt:lpstr>
      <vt:lpstr>Digital Portfolio  </vt:lpstr>
      <vt:lpstr>PROJECT TITLE              CODE AND CREATIVITY : MY PORTFOLIO </vt:lpstr>
      <vt:lpstr>AGENDA</vt:lpstr>
      <vt:lpstr>PROBLEM STATEMENT</vt:lpstr>
      <vt:lpstr>PROJECT OVERVIEW</vt:lpstr>
      <vt:lpstr>WHO ARE THE END USERS?</vt:lpstr>
      <vt:lpstr>TOOLS AND TECHNIQUES</vt:lpstr>
      <vt:lpstr>Slide 8</vt:lpstr>
      <vt:lpstr>Slide 9</vt:lpstr>
      <vt:lpstr>FEATURES AND FUNCTIONALITY</vt:lpstr>
      <vt:lpstr>RESULTS AND SCREENSHOTS</vt:lpstr>
      <vt:lpstr>CONCLUSION</vt:lpstr>
      <vt:lpstr>GITHUB LINK :</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Face Mask Detection using Convolutional Neural Network (CNN)</dc:title>
  <dc:creator>Konduru Narasimha</dc:creator>
  <cp:lastModifiedBy>Windows User</cp:lastModifiedBy>
  <cp:revision>38</cp:revision>
  <dcterms:created xsi:type="dcterms:W3CDTF">2024-03-29T15:07:22Z</dcterms:created>
  <dcterms:modified xsi:type="dcterms:W3CDTF">2025-08-23T06:38:39Z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