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Lst>
  <p:sldSz cx="9144000" cy="5143500" type="screen16x9"/>
  <p:notesSz cx="6858000" cy="9144000"/>
  <p:embeddedFontLst>
    <p:embeddedFont>
      <p:font typeface="Aharoni" panose="02010803020104030203" pitchFamily="2" charset="-79"/>
      <p:bold r:id="rId15"/>
    </p:embeddedFont>
    <p:embeddedFont>
      <p:font typeface="Calibri" panose="020F0502020204030204" pitchFamily="34" charset="0"/>
      <p:regular r:id="rId16"/>
      <p:bold r:id="rId17"/>
      <p:italic r:id="rId18"/>
      <p:boldItalic r:id="rId19"/>
    </p:embeddedFont>
    <p:embeddedFont>
      <p:font typeface="Roboto Mono" panose="00000009000000000000"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107" d="100"/>
          <a:sy n="107" d="100"/>
        </p:scale>
        <p:origin x="78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d8621c06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d8621c06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d8621c06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d8621c06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877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d8621c06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d8621c06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d8621c06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d8621c06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d8621c06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d8621c06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d8621c0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d8621c0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d8621c06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d8621c06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d8621c06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d8621c06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d8621c06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d8621c06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d8621c06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d8621c06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d8621c06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d8621c06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u="sng" dirty="0">
                <a:solidFill>
                  <a:schemeClr val="accent1">
                    <a:lumMod val="75000"/>
                  </a:schemeClr>
                </a:solidFill>
              </a:rPr>
              <a:t>Business Case Solving</a:t>
            </a:r>
            <a:endParaRPr u="sng" dirty="0">
              <a:solidFill>
                <a:schemeClr val="accent1">
                  <a:lumMod val="75000"/>
                </a:schemeClr>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US" dirty="0">
                <a:solidFill>
                  <a:schemeClr val="tx1"/>
                </a:solidFill>
                <a:latin typeface="Aharoni" panose="02010803020104030203" pitchFamily="2" charset="-79"/>
                <a:cs typeface="Aharoni" panose="02010803020104030203" pitchFamily="2" charset="-79"/>
              </a:rPr>
              <a:t>Cochin Traders</a:t>
            </a:r>
          </a:p>
          <a:p>
            <a:pPr marL="0" lvl="0" indent="0" algn="ctr" rtl="0">
              <a:spcBef>
                <a:spcPts val="0"/>
              </a:spcBef>
              <a:spcAft>
                <a:spcPts val="0"/>
              </a:spcAft>
              <a:buNone/>
            </a:pPr>
            <a:r>
              <a:rPr lang="en-US" dirty="0">
                <a:solidFill>
                  <a:schemeClr val="tx1"/>
                </a:solidFill>
                <a:latin typeface="Aharoni" panose="02010803020104030203" pitchFamily="2" charset="-79"/>
                <a:cs typeface="Aharoni" panose="02010803020104030203" pitchFamily="2" charset="-79"/>
              </a:rPr>
              <a:t>By Preethi Tony</a:t>
            </a:r>
            <a:endParaRPr dirty="0">
              <a:solidFill>
                <a:schemeClr val="tx1"/>
              </a:solidFill>
              <a:latin typeface="Aharoni" panose="02010803020104030203" pitchFamily="2" charset="-79"/>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520575"/>
            <a:ext cx="8520600" cy="73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dirty="0"/>
              <a:t>Ques: Calculate the difference in sales revenue for each month compared to the previous month.</a:t>
            </a:r>
            <a:endParaRPr sz="3400" dirty="0"/>
          </a:p>
        </p:txBody>
      </p:sp>
      <p:sp>
        <p:nvSpPr>
          <p:cNvPr id="110" name="Google Shape;110;p22"/>
          <p:cNvSpPr txBox="1">
            <a:spLocks noGrp="1"/>
          </p:cNvSpPr>
          <p:nvPr>
            <p:ph type="body" idx="1"/>
          </p:nvPr>
        </p:nvSpPr>
        <p:spPr>
          <a:xfrm>
            <a:off x="311700" y="1538325"/>
            <a:ext cx="4508400" cy="3084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endParaRPr sz="1452">
              <a:solidFill>
                <a:schemeClr val="dk1"/>
              </a:solidFill>
              <a:highlight>
                <a:srgbClr val="FFFFFF"/>
              </a:highlight>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900">
              <a:solidFill>
                <a:srgbClr val="3A474E"/>
              </a:solidFill>
              <a:highlight>
                <a:srgbClr val="FFFFFF"/>
              </a:highlight>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900" dirty="0">
              <a:solidFill>
                <a:srgbClr val="3A474E"/>
              </a:solidFill>
              <a:highlight>
                <a:srgbClr val="FFFFFF"/>
              </a:highlight>
              <a:latin typeface="Roboto Mono"/>
              <a:ea typeface="Roboto Mono"/>
              <a:cs typeface="Roboto Mono"/>
              <a:sym typeface="Roboto Mono"/>
            </a:endParaRPr>
          </a:p>
          <a:p>
            <a:pPr marL="0" lvl="0" indent="0" algn="l" rtl="0">
              <a:spcBef>
                <a:spcPts val="0"/>
              </a:spcBef>
              <a:spcAft>
                <a:spcPts val="1200"/>
              </a:spcAft>
              <a:buNone/>
            </a:pPr>
            <a:endParaRPr dirty="0"/>
          </a:p>
        </p:txBody>
      </p:sp>
      <p:sp>
        <p:nvSpPr>
          <p:cNvPr id="7" name="TextBox 6">
            <a:extLst>
              <a:ext uri="{FF2B5EF4-FFF2-40B4-BE49-F238E27FC236}">
                <a16:creationId xmlns:a16="http://schemas.microsoft.com/office/drawing/2014/main" id="{8EB221ED-0FBA-4C01-92FE-610E674CC935}"/>
              </a:ext>
            </a:extLst>
          </p:cNvPr>
          <p:cNvSpPr txBox="1"/>
          <p:nvPr/>
        </p:nvSpPr>
        <p:spPr>
          <a:xfrm>
            <a:off x="545719" y="1538325"/>
            <a:ext cx="8286581" cy="1815882"/>
          </a:xfrm>
          <a:prstGeom prst="rect">
            <a:avLst/>
          </a:prstGeom>
          <a:noFill/>
        </p:spPr>
        <p:txBody>
          <a:bodyPr wrap="square">
            <a:spAutoFit/>
          </a:bodyPr>
          <a:lstStyle/>
          <a:p>
            <a:r>
              <a:rPr lang="en-US" b="0" dirty="0">
                <a:solidFill>
                  <a:srgbClr val="3367D6"/>
                </a:solidFill>
                <a:effectLst/>
                <a:latin typeface="Roboto Mono" panose="020B0604020202020204" charset="0"/>
              </a:rPr>
              <a:t>with</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cte</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endParaRPr lang="en-US" b="0" dirty="0">
              <a:solidFill>
                <a:srgbClr val="3A474E"/>
              </a:solidFill>
              <a:effectLst/>
              <a:latin typeface="Roboto Mono" panose="020B0604020202020204" charset="0"/>
            </a:endParaRPr>
          </a:p>
          <a:p>
            <a:r>
              <a:rPr lang="en-US" b="0" dirty="0">
                <a:solidFill>
                  <a:srgbClr val="37474F"/>
                </a:solidFill>
                <a:effectLst/>
                <a:latin typeface="Roboto Mono" panose="020B0604020202020204" charset="0"/>
              </a:rPr>
              <a:t>(</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select</a:t>
            </a:r>
            <a:r>
              <a:rPr lang="en-US" b="0" dirty="0">
                <a:solidFill>
                  <a:srgbClr val="3A474E"/>
                </a:solidFill>
                <a:effectLst/>
                <a:latin typeface="Roboto Mono" panose="020B0604020202020204" charset="0"/>
              </a:rPr>
              <a:t> </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a:t>
            </a:r>
            <a:r>
              <a:rPr lang="en-US" b="0" dirty="0">
                <a:solidFill>
                  <a:srgbClr val="3367D6"/>
                </a:solidFill>
                <a:effectLst/>
                <a:latin typeface="Roboto Mono" panose="020B0604020202020204" charset="0"/>
              </a:rPr>
              <a:t>extract</a:t>
            </a:r>
            <a:r>
              <a:rPr lang="en-US" b="0" dirty="0">
                <a:solidFill>
                  <a:srgbClr val="37474F"/>
                </a:solidFill>
                <a:effectLst/>
                <a:latin typeface="Roboto Mono" panose="020B0604020202020204" charset="0"/>
              </a:rPr>
              <a:t>(</a:t>
            </a:r>
            <a:r>
              <a:rPr lang="en-US" b="0" dirty="0">
                <a:solidFill>
                  <a:srgbClr val="000000"/>
                </a:solidFill>
                <a:effectLst/>
                <a:latin typeface="Roboto Mono" panose="020B0604020202020204" charset="0"/>
              </a:rPr>
              <a:t>m\</a:t>
            </a:r>
            <a:r>
              <a:rPr lang="en-US" b="0" dirty="0" err="1">
                <a:solidFill>
                  <a:srgbClr val="000000"/>
                </a:solidFill>
                <a:effectLst/>
                <a:latin typeface="Roboto Mono" panose="020B0604020202020204" charset="0"/>
              </a:rPr>
              <a:t>onth</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from</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o</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orderdate</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order_month</a:t>
            </a:r>
            <a:r>
              <a:rPr lang="en-US" b="0" dirty="0">
                <a:solidFill>
                  <a:srgbClr val="3A474E"/>
                </a:solidFill>
                <a:effectLst/>
                <a:latin typeface="Roboto Mono" panose="020B0604020202020204" charset="0"/>
              </a:rPr>
              <a:t>,</a:t>
            </a:r>
          </a:p>
          <a:p>
            <a:r>
              <a:rPr lang="en-US" b="0" dirty="0">
                <a:solidFill>
                  <a:srgbClr val="3367D6"/>
                </a:solidFill>
                <a:effectLst/>
                <a:latin typeface="Roboto Mono" panose="020B0604020202020204" charset="0"/>
              </a:rPr>
              <a:t>extract</a:t>
            </a:r>
            <a:r>
              <a:rPr lang="en-US" b="0" dirty="0">
                <a:solidFill>
                  <a:srgbClr val="37474F"/>
                </a:solidFill>
                <a:effectLst/>
                <a:latin typeface="Roboto Mono" panose="020B0604020202020204" charset="0"/>
              </a:rPr>
              <a:t>(</a:t>
            </a:r>
            <a:r>
              <a:rPr lang="en-US" b="0" dirty="0">
                <a:solidFill>
                  <a:srgbClr val="000000"/>
                </a:solidFill>
                <a:effectLst/>
                <a:latin typeface="Roboto Mono" panose="020B0604020202020204" charset="0"/>
              </a:rPr>
              <a:t>year</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from</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o</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orderdate</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order_year</a:t>
            </a:r>
            <a:r>
              <a:rPr lang="en-US" b="0" dirty="0">
                <a:solidFill>
                  <a:srgbClr val="3A474E"/>
                </a:solidFill>
                <a:effectLst/>
                <a:latin typeface="Roboto Mono" panose="020B0604020202020204" charset="0"/>
              </a:rPr>
              <a:t>,</a:t>
            </a:r>
          </a:p>
          <a:p>
            <a:r>
              <a:rPr lang="en-US" b="0" dirty="0" err="1">
                <a:solidFill>
                  <a:srgbClr val="000000"/>
                </a:solidFill>
                <a:effectLst/>
                <a:latin typeface="Roboto Mono" panose="020B0604020202020204" charset="0"/>
              </a:rPr>
              <a:t>od</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unitprice</a:t>
            </a:r>
            <a:r>
              <a:rPr lang="en-US" b="0" dirty="0">
                <a:solidFill>
                  <a:srgbClr val="37474F"/>
                </a:solidFill>
                <a:effectLst/>
                <a:latin typeface="Roboto Mono" panose="020B0604020202020204" charset="0"/>
              </a:rPr>
              <a:t>*</a:t>
            </a:r>
            <a:r>
              <a:rPr lang="en-US" b="0" dirty="0" err="1">
                <a:solidFill>
                  <a:srgbClr val="000000"/>
                </a:solidFill>
                <a:effectLst/>
                <a:latin typeface="Roboto Mono" panose="020B0604020202020204" charset="0"/>
              </a:rPr>
              <a:t>od</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quantity</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revenue</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from</a:t>
            </a:r>
            <a:r>
              <a:rPr lang="en-US" b="0" dirty="0">
                <a:solidFill>
                  <a:srgbClr val="3A474E"/>
                </a:solidFill>
                <a:effectLst/>
                <a:latin typeface="Roboto Mono" panose="020B0604020202020204" charset="0"/>
              </a:rPr>
              <a:t> </a:t>
            </a:r>
            <a:r>
              <a:rPr lang="en-US" b="0" dirty="0">
                <a:solidFill>
                  <a:srgbClr val="0D904F"/>
                </a:solidFill>
                <a:effectLst/>
                <a:latin typeface="Roboto Mono" panose="020B0604020202020204" charset="0"/>
              </a:rPr>
              <a:t>`</a:t>
            </a:r>
            <a:r>
              <a:rPr lang="en-US" b="0" dirty="0" err="1">
                <a:solidFill>
                  <a:srgbClr val="0D904F"/>
                </a:solidFill>
                <a:effectLst/>
                <a:latin typeface="Roboto Mono" panose="020B0604020202020204" charset="0"/>
              </a:rPr>
              <a:t>cochin_traders.orders</a:t>
            </a:r>
            <a:r>
              <a:rPr lang="en-US" b="0" dirty="0">
                <a:solidFill>
                  <a:srgbClr val="0D90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o</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join</a:t>
            </a:r>
            <a:r>
              <a:rPr lang="en-US" b="0" dirty="0">
                <a:solidFill>
                  <a:srgbClr val="3A474E"/>
                </a:solidFill>
                <a:effectLst/>
                <a:latin typeface="Roboto Mono" panose="020B0604020202020204" charset="0"/>
              </a:rPr>
              <a:t> </a:t>
            </a:r>
            <a:r>
              <a:rPr lang="en-US" b="0" dirty="0">
                <a:solidFill>
                  <a:srgbClr val="0D904F"/>
                </a:solidFill>
                <a:effectLst/>
                <a:latin typeface="Roboto Mono" panose="020B0604020202020204" charset="0"/>
              </a:rPr>
              <a:t>`</a:t>
            </a:r>
            <a:r>
              <a:rPr lang="en-US" b="0" dirty="0" err="1">
                <a:solidFill>
                  <a:srgbClr val="0D904F"/>
                </a:solidFill>
                <a:effectLst/>
                <a:latin typeface="Roboto Mono" panose="020B0604020202020204" charset="0"/>
              </a:rPr>
              <a:t>cochin_traders.orders_details</a:t>
            </a:r>
            <a:r>
              <a:rPr lang="en-US" b="0" dirty="0">
                <a:solidFill>
                  <a:srgbClr val="0D90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od</a:t>
            </a:r>
            <a:r>
              <a:rPr lang="en-US" b="0" dirty="0">
                <a:solidFill>
                  <a:srgbClr val="3A474E"/>
                </a:solidFill>
                <a:effectLst/>
                <a:latin typeface="Roboto Mono" panose="020B0604020202020204" charset="0"/>
              </a:rPr>
              <a:t> </a:t>
            </a:r>
          </a:p>
          <a:p>
            <a:r>
              <a:rPr lang="en-US" b="0" dirty="0">
                <a:solidFill>
                  <a:srgbClr val="3367D6"/>
                </a:solidFill>
                <a:effectLst/>
                <a:latin typeface="Roboto Mono" panose="020B0604020202020204" charset="0"/>
              </a:rPr>
              <a:t>on</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o</a:t>
            </a:r>
            <a:r>
              <a:rPr lang="en-US" b="0" dirty="0" err="1">
                <a:solidFill>
                  <a:srgbClr val="3A474E"/>
                </a:solidFill>
                <a:effectLst/>
                <a:latin typeface="Roboto Mono" panose="020B0604020202020204" charset="0"/>
              </a:rPr>
              <a:t>.</a:t>
            </a:r>
            <a:r>
              <a:rPr lang="en-US" b="0" dirty="0" err="1">
                <a:solidFill>
                  <a:srgbClr val="800000"/>
                </a:solidFill>
                <a:effectLst/>
                <a:latin typeface="Roboto Mono" panose="020B0604020202020204" charset="0"/>
              </a:rPr>
              <a:t>orderid</a:t>
            </a:r>
            <a:r>
              <a:rPr lang="en-US" b="0" dirty="0">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od</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orderid</a:t>
            </a:r>
            <a:endParaRPr lang="en-US" b="0" dirty="0">
              <a:solidFill>
                <a:srgbClr val="3A474E"/>
              </a:solidFill>
              <a:effectLst/>
              <a:latin typeface="Roboto Mono" panose="020B0604020202020204" charset="0"/>
            </a:endParaRPr>
          </a:p>
          <a:p>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68014"/>
            <a:ext cx="8520600" cy="73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dirty="0"/>
              <a:t>Ques: Calculate the difference in sales revenue for each month compared to the previous month. </a:t>
            </a:r>
            <a:r>
              <a:rPr lang="en-IN" sz="1800" b="1" dirty="0"/>
              <a:t>C</a:t>
            </a:r>
            <a:r>
              <a:rPr lang="en" sz="1800" b="1" dirty="0"/>
              <a:t>ntd..</a:t>
            </a:r>
            <a:endParaRPr sz="3400" dirty="0"/>
          </a:p>
        </p:txBody>
      </p:sp>
      <p:sp>
        <p:nvSpPr>
          <p:cNvPr id="110" name="Google Shape;110;p22"/>
          <p:cNvSpPr txBox="1">
            <a:spLocks noGrp="1"/>
          </p:cNvSpPr>
          <p:nvPr>
            <p:ph type="body" idx="1"/>
          </p:nvPr>
        </p:nvSpPr>
        <p:spPr>
          <a:xfrm>
            <a:off x="311700" y="1538325"/>
            <a:ext cx="4508400" cy="3084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endParaRPr sz="1452">
              <a:solidFill>
                <a:schemeClr val="dk1"/>
              </a:solidFill>
              <a:highlight>
                <a:srgbClr val="FFFFFF"/>
              </a:highlight>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900">
              <a:solidFill>
                <a:srgbClr val="3A474E"/>
              </a:solidFill>
              <a:highlight>
                <a:srgbClr val="FFFFFF"/>
              </a:highlight>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900" dirty="0">
              <a:solidFill>
                <a:srgbClr val="3A474E"/>
              </a:solidFill>
              <a:highlight>
                <a:srgbClr val="FFFFFF"/>
              </a:highlight>
              <a:latin typeface="Roboto Mono"/>
              <a:ea typeface="Roboto Mono"/>
              <a:cs typeface="Roboto Mono"/>
              <a:sym typeface="Roboto Mono"/>
            </a:endParaRPr>
          </a:p>
          <a:p>
            <a:pPr marL="0" lvl="0" indent="0" algn="l" rtl="0">
              <a:spcBef>
                <a:spcPts val="0"/>
              </a:spcBef>
              <a:spcAft>
                <a:spcPts val="1200"/>
              </a:spcAft>
              <a:buNone/>
            </a:pPr>
            <a:endParaRPr dirty="0"/>
          </a:p>
        </p:txBody>
      </p:sp>
      <p:sp>
        <p:nvSpPr>
          <p:cNvPr id="7" name="TextBox 6">
            <a:extLst>
              <a:ext uri="{FF2B5EF4-FFF2-40B4-BE49-F238E27FC236}">
                <a16:creationId xmlns:a16="http://schemas.microsoft.com/office/drawing/2014/main" id="{8EB221ED-0FBA-4C01-92FE-610E674CC935}"/>
              </a:ext>
            </a:extLst>
          </p:cNvPr>
          <p:cNvSpPr txBox="1"/>
          <p:nvPr/>
        </p:nvSpPr>
        <p:spPr>
          <a:xfrm>
            <a:off x="66496" y="812528"/>
            <a:ext cx="8286581" cy="2462213"/>
          </a:xfrm>
          <a:prstGeom prst="rect">
            <a:avLst/>
          </a:prstGeom>
          <a:noFill/>
        </p:spPr>
        <p:txBody>
          <a:bodyPr wrap="square">
            <a:spAutoFit/>
          </a:bodyPr>
          <a:lstStyle/>
          <a:p>
            <a:r>
              <a:rPr lang="en-US" b="0" dirty="0">
                <a:solidFill>
                  <a:srgbClr val="000000"/>
                </a:solidFill>
                <a:effectLst/>
                <a:latin typeface="Roboto Mono" panose="020B0604020202020204" charset="0"/>
              </a:rPr>
              <a:t>cte2</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endParaRPr lang="en-US" b="0" dirty="0">
              <a:solidFill>
                <a:srgbClr val="3A474E"/>
              </a:solidFill>
              <a:effectLst/>
              <a:latin typeface="Roboto Mono" panose="020B0604020202020204" charset="0"/>
            </a:endParaRPr>
          </a:p>
          <a:p>
            <a:r>
              <a:rPr lang="en-US" b="0" dirty="0">
                <a:solidFill>
                  <a:srgbClr val="37474F"/>
                </a:solidFill>
                <a:effectLst/>
                <a:latin typeface="Roboto Mono" panose="020B0604020202020204" charset="0"/>
              </a:rPr>
              <a:t>(</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select</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order_month</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order_year</a:t>
            </a:r>
            <a:r>
              <a:rPr lang="en-US" b="0" dirty="0" err="1">
                <a:solidFill>
                  <a:srgbClr val="3A474E"/>
                </a:solidFill>
                <a:effectLst/>
                <a:latin typeface="Roboto Mono" panose="020B0604020202020204" charset="0"/>
              </a:rPr>
              <a:t>,</a:t>
            </a:r>
            <a:r>
              <a:rPr lang="en-US" b="0" dirty="0" err="1">
                <a:solidFill>
                  <a:srgbClr val="3367D6"/>
                </a:solidFill>
                <a:effectLst/>
                <a:latin typeface="Roboto Mono" panose="020B0604020202020204" charset="0"/>
              </a:rPr>
              <a:t>round</a:t>
            </a:r>
            <a:r>
              <a:rPr lang="en-US" b="0" dirty="0">
                <a:solidFill>
                  <a:srgbClr val="37474F"/>
                </a:solidFill>
                <a:effectLst/>
                <a:latin typeface="Roboto Mono" panose="020B0604020202020204" charset="0"/>
              </a:rPr>
              <a:t>(</a:t>
            </a:r>
            <a:r>
              <a:rPr lang="en-US" b="0" dirty="0">
                <a:solidFill>
                  <a:srgbClr val="3367D6"/>
                </a:solidFill>
                <a:effectLst/>
                <a:latin typeface="Roboto Mono" panose="020B0604020202020204" charset="0"/>
              </a:rPr>
              <a:t>sum</a:t>
            </a:r>
            <a:r>
              <a:rPr lang="en-US" b="0" dirty="0">
                <a:solidFill>
                  <a:srgbClr val="37474F"/>
                </a:solidFill>
                <a:effectLst/>
                <a:latin typeface="Roboto Mono" panose="020B0604020202020204" charset="0"/>
              </a:rPr>
              <a:t>(</a:t>
            </a:r>
            <a:r>
              <a:rPr lang="en-US" b="0" dirty="0">
                <a:solidFill>
                  <a:srgbClr val="000000"/>
                </a:solidFill>
                <a:effectLst/>
                <a:latin typeface="Roboto Mono" panose="020B0604020202020204" charset="0"/>
              </a:rPr>
              <a:t>revenue</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a:t>
            </a:r>
            <a:r>
              <a:rPr lang="en-US" b="0" dirty="0">
                <a:solidFill>
                  <a:srgbClr val="F4511E"/>
                </a:solidFill>
                <a:effectLst/>
                <a:latin typeface="Roboto Mono" panose="020B0604020202020204" charset="0"/>
              </a:rPr>
              <a:t>2</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revenue</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from</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cte</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group</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by</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order_month</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order_year</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order</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by</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order_month</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order_year</a:t>
            </a:r>
            <a:endParaRPr lang="en-US" b="0" dirty="0">
              <a:solidFill>
                <a:srgbClr val="3A474E"/>
              </a:solidFill>
              <a:effectLst/>
              <a:latin typeface="Roboto Mono" panose="020B0604020202020204" charset="0"/>
            </a:endParaRPr>
          </a:p>
          <a:p>
            <a:r>
              <a:rPr lang="en-US" b="0" dirty="0">
                <a:solidFill>
                  <a:srgbClr val="37474F"/>
                </a:solidFill>
                <a:effectLst/>
                <a:latin typeface="Roboto Mono" panose="020B0604020202020204" charset="0"/>
              </a:rPr>
              <a:t>)</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select</a:t>
            </a:r>
            <a:r>
              <a:rPr lang="en-US" b="0" dirty="0">
                <a:solidFill>
                  <a:srgbClr val="3A474E"/>
                </a:solidFill>
                <a:effectLst/>
                <a:latin typeface="Roboto Mono" panose="020B0604020202020204" charset="0"/>
              </a:rPr>
              <a:t> </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a:t>
            </a:r>
            <a:r>
              <a:rPr lang="en-US" b="0" dirty="0">
                <a:solidFill>
                  <a:srgbClr val="3367D6"/>
                </a:solidFill>
                <a:effectLst/>
                <a:latin typeface="Roboto Mono" panose="020B0604020202020204" charset="0"/>
              </a:rPr>
              <a:t>round</a:t>
            </a:r>
            <a:r>
              <a:rPr lang="en-US" b="0" dirty="0">
                <a:solidFill>
                  <a:srgbClr val="37474F"/>
                </a:solidFill>
                <a:effectLst/>
                <a:latin typeface="Roboto Mono" panose="020B0604020202020204" charset="0"/>
              </a:rPr>
              <a:t>(</a:t>
            </a:r>
            <a:r>
              <a:rPr lang="en-US" b="0" dirty="0">
                <a:solidFill>
                  <a:srgbClr val="000000"/>
                </a:solidFill>
                <a:effectLst/>
                <a:latin typeface="Roboto Mono" panose="020B0604020202020204" charset="0"/>
              </a:rPr>
              <a:t>cte2</a:t>
            </a:r>
            <a:r>
              <a:rPr lang="en-US" b="0" dirty="0">
                <a:solidFill>
                  <a:srgbClr val="3A474E"/>
                </a:solidFill>
                <a:effectLst/>
                <a:latin typeface="Roboto Mono" panose="020B0604020202020204" charset="0"/>
              </a:rPr>
              <a:t>.</a:t>
            </a:r>
            <a:r>
              <a:rPr lang="en-US" b="0" dirty="0">
                <a:solidFill>
                  <a:srgbClr val="000000"/>
                </a:solidFill>
                <a:effectLst/>
                <a:latin typeface="Roboto Mono" panose="020B0604020202020204" charset="0"/>
              </a:rPr>
              <a:t>revenue</a:t>
            </a:r>
            <a:r>
              <a:rPr lang="en-US" b="0" dirty="0">
                <a:solidFill>
                  <a:srgbClr val="3A474E"/>
                </a:solidFill>
                <a:effectLst/>
                <a:latin typeface="Roboto Mono" panose="020B0604020202020204" charset="0"/>
              </a:rPr>
              <a:t> </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lag</a:t>
            </a:r>
            <a:r>
              <a:rPr lang="en-US" b="0" dirty="0">
                <a:solidFill>
                  <a:srgbClr val="37474F"/>
                </a:solidFill>
                <a:effectLst/>
                <a:latin typeface="Roboto Mono" panose="020B0604020202020204" charset="0"/>
              </a:rPr>
              <a:t>(</a:t>
            </a:r>
            <a:r>
              <a:rPr lang="en-US" b="0" dirty="0">
                <a:solidFill>
                  <a:srgbClr val="000000"/>
                </a:solidFill>
                <a:effectLst/>
                <a:latin typeface="Roboto Mono" panose="020B0604020202020204" charset="0"/>
              </a:rPr>
              <a:t>cte2</a:t>
            </a:r>
            <a:r>
              <a:rPr lang="en-US" b="0" dirty="0">
                <a:solidFill>
                  <a:srgbClr val="3A474E"/>
                </a:solidFill>
                <a:effectLst/>
                <a:latin typeface="Roboto Mono" panose="020B0604020202020204" charset="0"/>
              </a:rPr>
              <a:t>.</a:t>
            </a:r>
            <a:r>
              <a:rPr lang="en-US" b="0" dirty="0">
                <a:solidFill>
                  <a:srgbClr val="000000"/>
                </a:solidFill>
                <a:effectLst/>
                <a:latin typeface="Roboto Mono" panose="020B0604020202020204" charset="0"/>
              </a:rPr>
              <a:t>revenue</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over</a:t>
            </a:r>
            <a:r>
              <a:rPr lang="en-US" b="0" dirty="0">
                <a:solidFill>
                  <a:srgbClr val="37474F"/>
                </a:solidFill>
                <a:effectLst/>
                <a:latin typeface="Roboto Mono" panose="020B0604020202020204" charset="0"/>
              </a:rPr>
              <a:t>(</a:t>
            </a:r>
            <a:r>
              <a:rPr lang="en-US" b="0" dirty="0">
                <a:solidFill>
                  <a:srgbClr val="3367D6"/>
                </a:solidFill>
                <a:effectLst/>
                <a:latin typeface="Roboto Mono" panose="020B0604020202020204" charset="0"/>
              </a:rPr>
              <a:t>order</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by</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order_year</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order_month</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a:t>
            </a:r>
            <a:r>
              <a:rPr lang="en-US" b="0" dirty="0">
                <a:solidFill>
                  <a:srgbClr val="F4511E"/>
                </a:solidFill>
                <a:effectLst/>
                <a:latin typeface="Roboto Mono" panose="020B0604020202020204" charset="0"/>
              </a:rPr>
              <a:t>2</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month_on_month_difference</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from</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cte2</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order</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by</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order_year</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order_month</a:t>
            </a:r>
            <a:endParaRPr lang="en-US" b="0" dirty="0">
              <a:solidFill>
                <a:srgbClr val="3A474E"/>
              </a:solidFill>
              <a:effectLst/>
              <a:latin typeface="Roboto Mono" panose="020B0604020202020204" charset="0"/>
            </a:endParaRPr>
          </a:p>
        </p:txBody>
      </p:sp>
      <p:pic>
        <p:nvPicPr>
          <p:cNvPr id="6" name="Picture 5">
            <a:extLst>
              <a:ext uri="{FF2B5EF4-FFF2-40B4-BE49-F238E27FC236}">
                <a16:creationId xmlns:a16="http://schemas.microsoft.com/office/drawing/2014/main" id="{F710AEBC-C16D-48A2-9E27-614D2AA8BA84}"/>
              </a:ext>
            </a:extLst>
          </p:cNvPr>
          <p:cNvPicPr>
            <a:picLocks noChangeAspect="1"/>
          </p:cNvPicPr>
          <p:nvPr/>
        </p:nvPicPr>
        <p:blipFill>
          <a:blip r:embed="rId3"/>
          <a:stretch>
            <a:fillRect/>
          </a:stretch>
        </p:blipFill>
        <p:spPr>
          <a:xfrm>
            <a:off x="311700" y="3335867"/>
            <a:ext cx="3238744" cy="1579648"/>
          </a:xfrm>
          <a:prstGeom prst="rect">
            <a:avLst/>
          </a:prstGeom>
        </p:spPr>
      </p:pic>
      <p:sp>
        <p:nvSpPr>
          <p:cNvPr id="3" name="TextBox 2">
            <a:extLst>
              <a:ext uri="{FF2B5EF4-FFF2-40B4-BE49-F238E27FC236}">
                <a16:creationId xmlns:a16="http://schemas.microsoft.com/office/drawing/2014/main" id="{7F92BC1A-D68C-D0A5-276E-7348480297B6}"/>
              </a:ext>
            </a:extLst>
          </p:cNvPr>
          <p:cNvSpPr txBox="1"/>
          <p:nvPr/>
        </p:nvSpPr>
        <p:spPr>
          <a:xfrm>
            <a:off x="4620849" y="3080625"/>
            <a:ext cx="3665811" cy="1384995"/>
          </a:xfrm>
          <a:prstGeom prst="rect">
            <a:avLst/>
          </a:prstGeom>
          <a:noFill/>
        </p:spPr>
        <p:txBody>
          <a:bodyPr wrap="square">
            <a:spAutoFit/>
          </a:bodyPr>
          <a:lstStyle/>
          <a:p>
            <a:r>
              <a:rPr lang="en-US" b="1" i="0" dirty="0">
                <a:solidFill>
                  <a:srgbClr val="374151"/>
                </a:solidFill>
                <a:effectLst/>
                <a:latin typeface="Calibri" panose="020F0502020204030204" pitchFamily="34" charset="0"/>
                <a:cs typeface="Calibri" panose="020F0502020204030204" pitchFamily="34" charset="0"/>
              </a:rPr>
              <a:t>Our data analysis has </a:t>
            </a:r>
            <a:r>
              <a:rPr lang="en-US" b="1" dirty="0">
                <a:solidFill>
                  <a:srgbClr val="374151"/>
                </a:solidFill>
                <a:latin typeface="Calibri" panose="020F0502020204030204" pitchFamily="34" charset="0"/>
                <a:cs typeface="Calibri" panose="020F0502020204030204" pitchFamily="34" charset="0"/>
              </a:rPr>
              <a:t>displayed</a:t>
            </a:r>
            <a:r>
              <a:rPr lang="en-US" b="1" i="0" dirty="0">
                <a:solidFill>
                  <a:srgbClr val="374151"/>
                </a:solidFill>
                <a:effectLst/>
                <a:latin typeface="Calibri" panose="020F0502020204030204" pitchFamily="34" charset="0"/>
                <a:cs typeface="Calibri" panose="020F0502020204030204" pitchFamily="34" charset="0"/>
              </a:rPr>
              <a:t> the </a:t>
            </a:r>
          </a:p>
          <a:p>
            <a:r>
              <a:rPr lang="en-US" b="1" i="0" dirty="0">
                <a:solidFill>
                  <a:srgbClr val="374151"/>
                </a:solidFill>
                <a:effectLst/>
                <a:latin typeface="Calibri" panose="020F0502020204030204" pitchFamily="34" charset="0"/>
                <a:cs typeface="Calibri" panose="020F0502020204030204" pitchFamily="34" charset="0"/>
              </a:rPr>
              <a:t>Monthly difference in sales revenue compared to the previous month. This insight offers a wide view of revenue trends, highlighting periods of growth, stability, and potential areas for improvement</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93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223200" y="10097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b="1" dirty="0"/>
              <a:t>Ques</a:t>
            </a:r>
            <a:r>
              <a:rPr lang="en" sz="1600" dirty="0"/>
              <a:t>: </a:t>
            </a:r>
            <a:r>
              <a:rPr lang="en" sz="1600" b="1" dirty="0"/>
              <a:t>Calculate the percentage of total sales revenue for each product.</a:t>
            </a:r>
            <a:endParaRPr sz="3200" dirty="0"/>
          </a:p>
        </p:txBody>
      </p:sp>
      <p:sp>
        <p:nvSpPr>
          <p:cNvPr id="116" name="Google Shape;116;p23"/>
          <p:cNvSpPr txBox="1">
            <a:spLocks noGrp="1"/>
          </p:cNvSpPr>
          <p:nvPr>
            <p:ph type="body" idx="1"/>
          </p:nvPr>
        </p:nvSpPr>
        <p:spPr>
          <a:xfrm>
            <a:off x="311700" y="1152475"/>
            <a:ext cx="35301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endParaRPr sz="900">
              <a:solidFill>
                <a:schemeClr val="dk1"/>
              </a:solidFill>
              <a:highlight>
                <a:srgbClr val="FFFFFF"/>
              </a:highlight>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900">
              <a:solidFill>
                <a:srgbClr val="3367D6"/>
              </a:solidFill>
              <a:highlight>
                <a:srgbClr val="FFFFFF"/>
              </a:highlight>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900">
              <a:solidFill>
                <a:srgbClr val="3A474E"/>
              </a:solidFill>
              <a:highlight>
                <a:srgbClr val="FFFFFF"/>
              </a:highlight>
              <a:latin typeface="Roboto Mono"/>
              <a:ea typeface="Roboto Mono"/>
              <a:cs typeface="Roboto Mono"/>
              <a:sym typeface="Roboto Mono"/>
            </a:endParaRPr>
          </a:p>
          <a:p>
            <a:pPr marL="0" lvl="0" indent="0" algn="l" rtl="0">
              <a:spcBef>
                <a:spcPts val="0"/>
              </a:spcBef>
              <a:spcAft>
                <a:spcPts val="1200"/>
              </a:spcAft>
              <a:buNone/>
            </a:pPr>
            <a:endParaRPr sz="900">
              <a:solidFill>
                <a:schemeClr val="dk1"/>
              </a:solidFill>
              <a:highlight>
                <a:srgbClr val="FFFFFF"/>
              </a:highlight>
              <a:latin typeface="Roboto Mono"/>
              <a:ea typeface="Roboto Mono"/>
              <a:cs typeface="Roboto Mono"/>
              <a:sym typeface="Roboto Mono"/>
            </a:endParaRPr>
          </a:p>
        </p:txBody>
      </p:sp>
      <p:sp>
        <p:nvSpPr>
          <p:cNvPr id="5" name="TextBox 4">
            <a:extLst>
              <a:ext uri="{FF2B5EF4-FFF2-40B4-BE49-F238E27FC236}">
                <a16:creationId xmlns:a16="http://schemas.microsoft.com/office/drawing/2014/main" id="{A824724A-ACDC-D0BA-24E1-24850293C093}"/>
              </a:ext>
            </a:extLst>
          </p:cNvPr>
          <p:cNvSpPr txBox="1"/>
          <p:nvPr/>
        </p:nvSpPr>
        <p:spPr>
          <a:xfrm>
            <a:off x="250031" y="521495"/>
            <a:ext cx="4887864" cy="3840212"/>
          </a:xfrm>
          <a:prstGeom prst="rect">
            <a:avLst/>
          </a:prstGeom>
          <a:noFill/>
        </p:spPr>
        <p:txBody>
          <a:bodyPr wrap="square">
            <a:spAutoFit/>
          </a:bodyPr>
          <a:lstStyle/>
          <a:p>
            <a:r>
              <a:rPr lang="en-IN" b="0" dirty="0">
                <a:solidFill>
                  <a:srgbClr val="3367D6"/>
                </a:solidFill>
                <a:effectLst/>
                <a:latin typeface="Roboto Mono" panose="00000009000000000000" pitchFamily="49" charset="0"/>
              </a:rPr>
              <a:t>WITH</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TotalSales</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p>
          <a:p>
            <a:r>
              <a:rPr lang="en-IN" b="0" dirty="0">
                <a:solidFill>
                  <a:srgbClr val="3747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SELECT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SUM</a:t>
            </a:r>
            <a:r>
              <a:rPr lang="en-IN" b="0" dirty="0">
                <a:solidFill>
                  <a:srgbClr val="37474F"/>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UnitPrice</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Quantity</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TotalSalesRevenue</a:t>
            </a:r>
            <a:endParaRPr lang="en-IN" b="0" dirty="0">
              <a:solidFill>
                <a:srgbClr val="3A474E"/>
              </a:solidFill>
              <a:effectLst/>
              <a:latin typeface="Roboto Mono" panose="00000009000000000000" pitchFamily="49" charset="0"/>
            </a:endParaRPr>
          </a:p>
          <a:p>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FROM</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cochin_traders.orders_details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od</a:t>
            </a:r>
            <a:endParaRPr lang="en-IN" b="0" dirty="0">
              <a:solidFill>
                <a:srgbClr val="3A474E"/>
              </a:solidFill>
              <a:effectLst/>
              <a:latin typeface="Roboto Mono" panose="00000009000000000000" pitchFamily="49" charset="0"/>
            </a:endParaRPr>
          </a:p>
          <a:p>
            <a:r>
              <a:rPr lang="en-IN" b="0" dirty="0">
                <a:solidFill>
                  <a:srgbClr val="37474F"/>
                </a:solidFill>
                <a:effectLst/>
                <a:latin typeface="Roboto Mono" panose="00000009000000000000" pitchFamily="49" charset="0"/>
              </a:rPr>
              <a:t>)</a:t>
            </a:r>
            <a:endParaRPr lang="en-IN" b="0" dirty="0">
              <a:solidFill>
                <a:srgbClr val="3A474E"/>
              </a:solidFill>
              <a:effectLst/>
              <a:latin typeface="Roboto Mono" panose="00000009000000000000" pitchFamily="49" charset="0"/>
            </a:endParaRPr>
          </a:p>
          <a:p>
            <a:r>
              <a:rPr lang="en-IN" b="0" dirty="0">
                <a:solidFill>
                  <a:srgbClr val="3367D6"/>
                </a:solidFill>
                <a:effectLst/>
                <a:latin typeface="Roboto Mono" panose="00000009000000000000" pitchFamily="49" charset="0"/>
              </a:rPr>
              <a:t>SELECT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ProductName</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round</a:t>
            </a:r>
            <a:r>
              <a:rPr lang="en-IN" b="0" dirty="0">
                <a:solidFill>
                  <a:srgbClr val="37474F"/>
                </a:solidFill>
                <a:effectLst/>
                <a:latin typeface="Roboto Mono" panose="00000009000000000000" pitchFamily="49" charset="0"/>
              </a:rPr>
              <a:t>(</a:t>
            </a:r>
            <a:r>
              <a:rPr lang="en-IN" b="0" dirty="0">
                <a:solidFill>
                  <a:srgbClr val="3367D6"/>
                </a:solidFill>
                <a:effectLst/>
                <a:latin typeface="Roboto Mono" panose="00000009000000000000" pitchFamily="49" charset="0"/>
              </a:rPr>
              <a:t>SUM</a:t>
            </a:r>
            <a:r>
              <a:rPr lang="en-IN" b="0" dirty="0">
                <a:solidFill>
                  <a:srgbClr val="37474F"/>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UnitPrice</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Quantity</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a:t>
            </a:r>
            <a:r>
              <a:rPr lang="en-IN" b="0" dirty="0">
                <a:solidFill>
                  <a:srgbClr val="F4511E"/>
                </a:solidFill>
                <a:effectLst/>
                <a:latin typeface="Roboto Mono" panose="00000009000000000000" pitchFamily="49" charset="0"/>
              </a:rPr>
              <a:t>2</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TotalRevenue</a:t>
            </a:r>
            <a:r>
              <a:rPr lang="en-IN" b="0" dirty="0">
                <a:solidFill>
                  <a:srgbClr val="3A474E"/>
                </a:solidFill>
                <a:effectLst/>
                <a:latin typeface="Roboto Mono" panose="00000009000000000000" pitchFamily="49" charset="0"/>
              </a:rPr>
              <a:t>,</a:t>
            </a:r>
          </a:p>
          <a:p>
            <a:r>
              <a:rPr lang="en-IN" b="0" dirty="0">
                <a:solidFill>
                  <a:srgbClr val="3367D6"/>
                </a:solidFill>
                <a:effectLst/>
                <a:latin typeface="Roboto Mono" panose="00000009000000000000" pitchFamily="49" charset="0"/>
              </a:rPr>
              <a:t>round</a:t>
            </a:r>
            <a:r>
              <a:rPr lang="en-IN" b="0" dirty="0">
                <a:solidFill>
                  <a:srgbClr val="37474F"/>
                </a:solidFill>
                <a:effectLst/>
                <a:latin typeface="Roboto Mono" panose="00000009000000000000" pitchFamily="49" charset="0"/>
              </a:rPr>
              <a:t>((</a:t>
            </a:r>
            <a:r>
              <a:rPr lang="en-IN" b="0" dirty="0">
                <a:solidFill>
                  <a:srgbClr val="3367D6"/>
                </a:solidFill>
                <a:effectLst/>
                <a:latin typeface="Roboto Mono" panose="00000009000000000000" pitchFamily="49" charset="0"/>
              </a:rPr>
              <a:t>SUM</a:t>
            </a:r>
            <a:r>
              <a:rPr lang="en-IN" b="0" dirty="0">
                <a:solidFill>
                  <a:srgbClr val="37474F"/>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UnitPrice</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Quantity</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ts</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TotalSalesRevenue</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F4511E"/>
                </a:solidFill>
                <a:effectLst/>
                <a:latin typeface="Roboto Mono" panose="00000009000000000000" pitchFamily="49" charset="0"/>
              </a:rPr>
              <a:t>100</a:t>
            </a:r>
            <a:r>
              <a:rPr lang="en-IN" b="0" dirty="0">
                <a:solidFill>
                  <a:srgbClr val="3A474E"/>
                </a:solidFill>
                <a:effectLst/>
                <a:latin typeface="Roboto Mono" panose="00000009000000000000" pitchFamily="49" charset="0"/>
              </a:rPr>
              <a:t>,</a:t>
            </a:r>
            <a:r>
              <a:rPr lang="en-IN" b="0" dirty="0">
                <a:solidFill>
                  <a:srgbClr val="F4511E"/>
                </a:solidFill>
                <a:effectLst/>
                <a:latin typeface="Roboto Mono" panose="00000009000000000000" pitchFamily="49" charset="0"/>
              </a:rPr>
              <a:t>2</a:t>
            </a:r>
            <a:r>
              <a:rPr lang="en-IN" b="0" dirty="0">
                <a:solidFill>
                  <a:srgbClr val="3747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AS</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PercentageOfTotalSales</a:t>
            </a:r>
            <a:endParaRPr lang="en-IN" b="0" dirty="0">
              <a:solidFill>
                <a:srgbClr val="3A474E"/>
              </a:solidFill>
              <a:effectLst/>
              <a:latin typeface="Roboto Mono" panose="00000009000000000000" pitchFamily="49" charset="0"/>
            </a:endParaRPr>
          </a:p>
          <a:p>
            <a:r>
              <a:rPr lang="en-IN" b="0" dirty="0">
                <a:solidFill>
                  <a:srgbClr val="3367D6"/>
                </a:solidFill>
                <a:effectLst/>
                <a:latin typeface="Roboto Mono" panose="00000009000000000000" pitchFamily="49" charset="0"/>
              </a:rPr>
              <a:t>FROM</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cochin_traders.products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p</a:t>
            </a:r>
            <a:endParaRPr lang="en-IN" b="0" dirty="0">
              <a:solidFill>
                <a:srgbClr val="3A474E"/>
              </a:solidFill>
              <a:effectLst/>
              <a:latin typeface="Roboto Mono" panose="00000009000000000000" pitchFamily="49" charset="0"/>
            </a:endParaRPr>
          </a:p>
          <a:p>
            <a:r>
              <a:rPr lang="en-IN" b="0" dirty="0">
                <a:solidFill>
                  <a:srgbClr val="3367D6"/>
                </a:solidFill>
                <a:effectLst/>
                <a:latin typeface="Roboto Mono" panose="00000009000000000000" pitchFamily="49" charset="0"/>
              </a:rPr>
              <a:t>JOIN</a:t>
            </a:r>
            <a:r>
              <a:rPr lang="en-IN" b="0" dirty="0">
                <a:solidFill>
                  <a:srgbClr val="3A474E"/>
                </a:solidFill>
                <a:effectLst/>
                <a:latin typeface="Roboto Mono" panose="00000009000000000000" pitchFamily="49" charset="0"/>
              </a:rPr>
              <a:t> </a:t>
            </a:r>
            <a:r>
              <a:rPr lang="en-IN" b="0" dirty="0">
                <a:solidFill>
                  <a:srgbClr val="0D904F"/>
                </a:solidFill>
                <a:effectLst/>
                <a:latin typeface="Roboto Mono" panose="00000009000000000000" pitchFamily="49" charset="0"/>
              </a:rPr>
              <a:t>`</a:t>
            </a:r>
            <a:r>
              <a:rPr lang="en-IN" b="0" dirty="0" err="1">
                <a:solidFill>
                  <a:srgbClr val="0D904F"/>
                </a:solidFill>
                <a:effectLst/>
                <a:latin typeface="Roboto Mono" panose="00000009000000000000" pitchFamily="49" charset="0"/>
              </a:rPr>
              <a:t>cochin_traders.orders_details</a:t>
            </a:r>
            <a:r>
              <a:rPr lang="en-IN" b="0" dirty="0">
                <a:solidFill>
                  <a:srgbClr val="0D904F"/>
                </a:solidFill>
                <a:effectLst/>
                <a:latin typeface="Roboto Mono" panose="00000009000000000000" pitchFamily="49" charset="0"/>
              </a:rPr>
              <a:t>`</a:t>
            </a:r>
            <a:r>
              <a:rPr lang="en-IN" b="0" dirty="0">
                <a:solidFill>
                  <a:srgbClr val="3A474E"/>
                </a:solidFill>
                <a:effectLst/>
                <a:latin typeface="Roboto Mono" panose="00000009000000000000" pitchFamily="49" charset="0"/>
              </a:rPr>
              <a:t> </a:t>
            </a:r>
            <a:r>
              <a:rPr lang="en-IN" b="0" dirty="0">
                <a:solidFill>
                  <a:srgbClr val="000000"/>
                </a:solidFill>
                <a:effectLst/>
                <a:latin typeface="Roboto Mono" panose="00000009000000000000" pitchFamily="49" charset="0"/>
              </a:rPr>
              <a:t>od</a:t>
            </a:r>
            <a:r>
              <a:rPr lang="en-IN" b="0" dirty="0">
                <a:solidFill>
                  <a:srgbClr val="3A474E"/>
                </a:solidFill>
                <a:effectLst/>
                <a:latin typeface="Roboto Mono" panose="00000009000000000000" pitchFamily="49" charset="0"/>
              </a:rPr>
              <a:t> </a:t>
            </a:r>
          </a:p>
          <a:p>
            <a:r>
              <a:rPr lang="en-IN" b="0" dirty="0">
                <a:solidFill>
                  <a:srgbClr val="3367D6"/>
                </a:solidFill>
                <a:effectLst/>
                <a:latin typeface="Roboto Mono" panose="00000009000000000000" pitchFamily="49" charset="0"/>
              </a:rPr>
              <a:t>ON</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a:t>
            </a:r>
            <a:r>
              <a:rPr lang="en-IN" b="0" dirty="0" err="1">
                <a:solidFill>
                  <a:srgbClr val="3A474E"/>
                </a:solidFill>
                <a:effectLst/>
                <a:latin typeface="Roboto Mono" panose="00000009000000000000" pitchFamily="49" charset="0"/>
              </a:rPr>
              <a:t>.</a:t>
            </a:r>
            <a:r>
              <a:rPr lang="en-IN" b="0" dirty="0" err="1">
                <a:solidFill>
                  <a:srgbClr val="800000"/>
                </a:solidFill>
                <a:effectLst/>
                <a:latin typeface="Roboto Mono" panose="00000009000000000000" pitchFamily="49" charset="0"/>
              </a:rPr>
              <a:t>ProductID</a:t>
            </a:r>
            <a:r>
              <a:rPr lang="en-IN" b="0" dirty="0">
                <a:solidFill>
                  <a:srgbClr val="3A474E"/>
                </a:solidFill>
                <a:effectLst/>
                <a:latin typeface="Roboto Mono" panose="00000009000000000000" pitchFamily="49" charset="0"/>
              </a:rPr>
              <a:t> = </a:t>
            </a:r>
            <a:r>
              <a:rPr lang="en-IN" b="0" dirty="0" err="1">
                <a:solidFill>
                  <a:srgbClr val="000000"/>
                </a:solidFill>
                <a:effectLst/>
                <a:latin typeface="Roboto Mono" panose="00000009000000000000" pitchFamily="49" charset="0"/>
              </a:rPr>
              <a:t>od</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ProductID</a:t>
            </a:r>
            <a:endParaRPr lang="en-IN" b="0" dirty="0">
              <a:solidFill>
                <a:srgbClr val="3A474E"/>
              </a:solidFill>
              <a:effectLst/>
              <a:latin typeface="Roboto Mono" panose="00000009000000000000" pitchFamily="49" charset="0"/>
            </a:endParaRPr>
          </a:p>
          <a:p>
            <a:r>
              <a:rPr lang="en-IN" b="0" dirty="0">
                <a:solidFill>
                  <a:srgbClr val="3367D6"/>
                </a:solidFill>
                <a:effectLst/>
                <a:latin typeface="Roboto Mono" panose="00000009000000000000" pitchFamily="49" charset="0"/>
              </a:rPr>
              <a:t>cross</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join</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TotalSales</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ts</a:t>
            </a:r>
            <a:endParaRPr lang="en-IN" b="0" dirty="0">
              <a:solidFill>
                <a:srgbClr val="3A474E"/>
              </a:solidFill>
              <a:effectLst/>
              <a:latin typeface="Roboto Mono" panose="00000009000000000000" pitchFamily="49" charset="0"/>
            </a:endParaRPr>
          </a:p>
          <a:p>
            <a:r>
              <a:rPr lang="en-IN" b="0" dirty="0">
                <a:solidFill>
                  <a:srgbClr val="3367D6"/>
                </a:solidFill>
                <a:effectLst/>
                <a:latin typeface="Roboto Mono" panose="00000009000000000000" pitchFamily="49" charset="0"/>
              </a:rPr>
              <a:t>GROUP</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ProductName</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ts</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TotalSalesRevenue</a:t>
            </a:r>
            <a:endParaRPr lang="en-IN" b="0" dirty="0">
              <a:solidFill>
                <a:srgbClr val="3A474E"/>
              </a:solidFill>
              <a:effectLst/>
              <a:latin typeface="Roboto Mono" panose="00000009000000000000" pitchFamily="49" charset="0"/>
            </a:endParaRPr>
          </a:p>
          <a:p>
            <a:r>
              <a:rPr lang="en-IN" b="0" dirty="0">
                <a:solidFill>
                  <a:srgbClr val="3367D6"/>
                </a:solidFill>
                <a:effectLst/>
                <a:latin typeface="Roboto Mono" panose="00000009000000000000" pitchFamily="49" charset="0"/>
              </a:rPr>
              <a:t>ORDER</a:t>
            </a:r>
            <a:r>
              <a:rPr lang="en-IN" b="0" dirty="0">
                <a:solidFill>
                  <a:srgbClr val="3A474E"/>
                </a:solidFill>
                <a:effectLst/>
                <a:latin typeface="Roboto Mono" panose="00000009000000000000" pitchFamily="49" charset="0"/>
              </a:rPr>
              <a:t> </a:t>
            </a:r>
            <a:r>
              <a:rPr lang="en-IN" b="0" dirty="0">
                <a:solidFill>
                  <a:srgbClr val="3367D6"/>
                </a:solidFill>
                <a:effectLst/>
                <a:latin typeface="Roboto Mono" panose="00000009000000000000" pitchFamily="49" charset="0"/>
              </a:rPr>
              <a:t>BY</a:t>
            </a:r>
            <a:r>
              <a:rPr lang="en-IN" b="0" dirty="0">
                <a:solidFill>
                  <a:srgbClr val="3A474E"/>
                </a:solidFill>
                <a:effectLst/>
                <a:latin typeface="Roboto Mono" panose="00000009000000000000" pitchFamily="49" charset="0"/>
              </a:rPr>
              <a:t> </a:t>
            </a:r>
            <a:r>
              <a:rPr lang="en-IN" b="0" dirty="0" err="1">
                <a:solidFill>
                  <a:srgbClr val="000000"/>
                </a:solidFill>
                <a:effectLst/>
                <a:latin typeface="Roboto Mono" panose="00000009000000000000" pitchFamily="49" charset="0"/>
              </a:rPr>
              <a:t>p</a:t>
            </a:r>
            <a:r>
              <a:rPr lang="en-IN" b="0" dirty="0" err="1">
                <a:solidFill>
                  <a:srgbClr val="3A474E"/>
                </a:solidFill>
                <a:effectLst/>
                <a:latin typeface="Roboto Mono" panose="00000009000000000000" pitchFamily="49" charset="0"/>
              </a:rPr>
              <a:t>.</a:t>
            </a:r>
            <a:r>
              <a:rPr lang="en-IN" b="0" dirty="0" err="1">
                <a:solidFill>
                  <a:srgbClr val="000000"/>
                </a:solidFill>
                <a:effectLst/>
                <a:latin typeface="Roboto Mono" panose="00000009000000000000" pitchFamily="49" charset="0"/>
              </a:rPr>
              <a:t>productname</a:t>
            </a:r>
            <a:endParaRPr lang="en-IN" b="0" dirty="0">
              <a:solidFill>
                <a:srgbClr val="3A474E"/>
              </a:solidFill>
              <a:effectLst/>
              <a:latin typeface="Roboto Mono" panose="00000009000000000000" pitchFamily="49" charset="0"/>
            </a:endParaRPr>
          </a:p>
        </p:txBody>
      </p:sp>
      <p:pic>
        <p:nvPicPr>
          <p:cNvPr id="7" name="Picture 6">
            <a:extLst>
              <a:ext uri="{FF2B5EF4-FFF2-40B4-BE49-F238E27FC236}">
                <a16:creationId xmlns:a16="http://schemas.microsoft.com/office/drawing/2014/main" id="{54BB0310-8045-BE91-C153-1EAFFF8357E5}"/>
              </a:ext>
            </a:extLst>
          </p:cNvPr>
          <p:cNvPicPr>
            <a:picLocks noChangeAspect="1"/>
          </p:cNvPicPr>
          <p:nvPr/>
        </p:nvPicPr>
        <p:blipFill>
          <a:blip r:embed="rId3"/>
          <a:stretch>
            <a:fillRect/>
          </a:stretch>
        </p:blipFill>
        <p:spPr>
          <a:xfrm>
            <a:off x="5484657" y="594493"/>
            <a:ext cx="3165187" cy="3213125"/>
          </a:xfrm>
          <a:prstGeom prst="rect">
            <a:avLst/>
          </a:prstGeom>
        </p:spPr>
      </p:pic>
      <p:sp>
        <p:nvSpPr>
          <p:cNvPr id="9" name="TextBox 8">
            <a:extLst>
              <a:ext uri="{FF2B5EF4-FFF2-40B4-BE49-F238E27FC236}">
                <a16:creationId xmlns:a16="http://schemas.microsoft.com/office/drawing/2014/main" id="{83A2C722-6613-666D-3411-1E20148D6A49}"/>
              </a:ext>
            </a:extLst>
          </p:cNvPr>
          <p:cNvSpPr txBox="1"/>
          <p:nvPr/>
        </p:nvSpPr>
        <p:spPr>
          <a:xfrm>
            <a:off x="4572000" y="3984099"/>
            <a:ext cx="4572000" cy="1169551"/>
          </a:xfrm>
          <a:prstGeom prst="rect">
            <a:avLst/>
          </a:prstGeom>
          <a:noFill/>
        </p:spPr>
        <p:txBody>
          <a:bodyPr wrap="square">
            <a:spAutoFit/>
          </a:bodyPr>
          <a:lstStyle/>
          <a:p>
            <a:r>
              <a:rPr lang="en-US" b="1" i="0" dirty="0">
                <a:solidFill>
                  <a:srgbClr val="374151"/>
                </a:solidFill>
                <a:effectLst/>
                <a:latin typeface="Calibri" panose="020F0502020204030204" pitchFamily="34" charset="0"/>
                <a:cs typeface="Calibri" panose="020F0502020204030204" pitchFamily="34" charset="0"/>
              </a:rPr>
              <a:t>Our data-driven approach has allowed us to calculate the percentage of total sales revenue attributed to each individual product. This insight provides a clear understanding of each product's role in our overall revenue stream.</a:t>
            </a:r>
            <a:endParaRPr lang="en-IN" b="1"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2017575" y="225025"/>
            <a:ext cx="4390200" cy="38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780"/>
              <a:t>Schema</a:t>
            </a:r>
            <a:endParaRPr sz="2780"/>
          </a:p>
        </p:txBody>
      </p:sp>
      <p:pic>
        <p:nvPicPr>
          <p:cNvPr id="66" name="Google Shape;66;p15"/>
          <p:cNvPicPr preferRelativeResize="0"/>
          <p:nvPr/>
        </p:nvPicPr>
        <p:blipFill>
          <a:blip r:embed="rId3">
            <a:alphaModFix/>
          </a:blip>
          <a:stretch>
            <a:fillRect/>
          </a:stretch>
        </p:blipFill>
        <p:spPr>
          <a:xfrm>
            <a:off x="848600" y="655700"/>
            <a:ext cx="7031174" cy="4436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subTitle" idx="1"/>
          </p:nvPr>
        </p:nvSpPr>
        <p:spPr>
          <a:xfrm>
            <a:off x="311700" y="597475"/>
            <a:ext cx="8520600" cy="346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solidFill>
                  <a:schemeClr val="tx1"/>
                </a:solidFill>
              </a:rPr>
              <a:t>Tables used:</a:t>
            </a:r>
            <a:endParaRPr b="1" u="sng" dirty="0">
              <a:solidFill>
                <a:schemeClr val="tx1"/>
              </a:solidFill>
            </a:endParaRPr>
          </a:p>
          <a:p>
            <a:pPr marL="0" lvl="0" indent="0" algn="l" rtl="0">
              <a:spcBef>
                <a:spcPts val="0"/>
              </a:spcBef>
              <a:spcAft>
                <a:spcPts val="0"/>
              </a:spcAft>
              <a:buNone/>
            </a:pPr>
            <a:endParaRPr dirty="0"/>
          </a:p>
          <a:p>
            <a:pPr marL="457200" lvl="0" indent="-342900" algn="l" rtl="0">
              <a:spcBef>
                <a:spcPts val="0"/>
              </a:spcBef>
              <a:spcAft>
                <a:spcPts val="0"/>
              </a:spcAft>
              <a:buSzPts val="1800"/>
              <a:buAutoNum type="arabicPeriod"/>
            </a:pPr>
            <a:r>
              <a:rPr lang="en" sz="1800" dirty="0"/>
              <a:t>Customers</a:t>
            </a:r>
            <a:endParaRPr sz="1800" dirty="0"/>
          </a:p>
          <a:p>
            <a:pPr marL="457200" lvl="0" indent="-342900" algn="l" rtl="0">
              <a:spcBef>
                <a:spcPts val="0"/>
              </a:spcBef>
              <a:spcAft>
                <a:spcPts val="0"/>
              </a:spcAft>
              <a:buSzPts val="1800"/>
              <a:buAutoNum type="arabicPeriod"/>
            </a:pPr>
            <a:r>
              <a:rPr lang="en" sz="1800" dirty="0"/>
              <a:t>Suppliers</a:t>
            </a:r>
            <a:endParaRPr sz="1800" dirty="0"/>
          </a:p>
          <a:p>
            <a:pPr marL="457200" lvl="0" indent="-342900" algn="l" rtl="0">
              <a:spcBef>
                <a:spcPts val="0"/>
              </a:spcBef>
              <a:spcAft>
                <a:spcPts val="0"/>
              </a:spcAft>
              <a:buSzPts val="1800"/>
              <a:buAutoNum type="arabicPeriod"/>
            </a:pPr>
            <a:r>
              <a:rPr lang="en" sz="1800" dirty="0"/>
              <a:t>Employees</a:t>
            </a:r>
            <a:endParaRPr sz="1800" dirty="0"/>
          </a:p>
          <a:p>
            <a:pPr marL="457200" lvl="0" indent="-342900" algn="l" rtl="0">
              <a:spcBef>
                <a:spcPts val="0"/>
              </a:spcBef>
              <a:spcAft>
                <a:spcPts val="0"/>
              </a:spcAft>
              <a:buSzPts val="1800"/>
              <a:buAutoNum type="arabicPeriod"/>
            </a:pPr>
            <a:r>
              <a:rPr lang="en" sz="1800" dirty="0"/>
              <a:t>Products</a:t>
            </a:r>
            <a:endParaRPr sz="1800" dirty="0"/>
          </a:p>
          <a:p>
            <a:pPr marL="457200" lvl="0" indent="-342900" algn="l" rtl="0">
              <a:spcBef>
                <a:spcPts val="0"/>
              </a:spcBef>
              <a:spcAft>
                <a:spcPts val="0"/>
              </a:spcAft>
              <a:buSzPts val="1800"/>
              <a:buAutoNum type="arabicPeriod"/>
            </a:pPr>
            <a:r>
              <a:rPr lang="en" sz="1800" dirty="0"/>
              <a:t>Shippers</a:t>
            </a:r>
            <a:endParaRPr sz="1800" dirty="0"/>
          </a:p>
          <a:p>
            <a:pPr marL="457200" lvl="0" indent="-342900" algn="l" rtl="0">
              <a:spcBef>
                <a:spcPts val="0"/>
              </a:spcBef>
              <a:spcAft>
                <a:spcPts val="0"/>
              </a:spcAft>
              <a:buSzPts val="1800"/>
              <a:buAutoNum type="arabicPeriod"/>
            </a:pPr>
            <a:r>
              <a:rPr lang="en" sz="1800" dirty="0"/>
              <a:t>Orders</a:t>
            </a:r>
            <a:endParaRPr sz="1800" dirty="0"/>
          </a:p>
          <a:p>
            <a:pPr marL="457200" lvl="0" indent="-342900" algn="l" rtl="0">
              <a:spcBef>
                <a:spcPts val="0"/>
              </a:spcBef>
              <a:spcAft>
                <a:spcPts val="0"/>
              </a:spcAft>
              <a:buSzPts val="1800"/>
              <a:buAutoNum type="arabicPeriod"/>
            </a:pPr>
            <a:r>
              <a:rPr lang="en" sz="1800" dirty="0"/>
              <a:t>Order_Details</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dirty="0"/>
              <a:t>Ques</a:t>
            </a:r>
            <a:r>
              <a:rPr lang="en" sz="1800" dirty="0"/>
              <a:t>. </a:t>
            </a:r>
            <a:r>
              <a:rPr lang="en" sz="1800" b="1" u="sng" dirty="0"/>
              <a:t>Fetch the full name and hiring date of all Employees who work as Sales Representatives</a:t>
            </a:r>
            <a:r>
              <a:rPr lang="en" sz="1800" b="1" dirty="0"/>
              <a:t>.</a:t>
            </a:r>
            <a:endParaRPr sz="3400" dirty="0"/>
          </a:p>
        </p:txBody>
      </p:sp>
      <p:sp>
        <p:nvSpPr>
          <p:cNvPr id="72" name="Google Shape;72;p16"/>
          <p:cNvSpPr txBox="1">
            <a:spLocks noGrp="1"/>
          </p:cNvSpPr>
          <p:nvPr>
            <p:ph type="body" idx="1"/>
          </p:nvPr>
        </p:nvSpPr>
        <p:spPr>
          <a:xfrm>
            <a:off x="311700" y="1530425"/>
            <a:ext cx="3537900" cy="1327075"/>
          </a:xfrm>
          <a:prstGeom prst="rect">
            <a:avLst/>
          </a:prstGeom>
        </p:spPr>
        <p:txBody>
          <a:bodyPr spcFirstLastPara="1" wrap="square" lIns="91425" tIns="91425" rIns="91425" bIns="91425" anchor="t" anchorCtr="0">
            <a:normAutofit/>
          </a:bodyPr>
          <a:lstStyle/>
          <a:p>
            <a:pPr marL="114300" indent="0">
              <a:buNone/>
            </a:pPr>
            <a:r>
              <a:rPr lang="en-US" sz="900" b="0" dirty="0">
                <a:solidFill>
                  <a:srgbClr val="3367D6"/>
                </a:solidFill>
                <a:effectLst/>
                <a:latin typeface="Roboto Mono" panose="020B0604020202020204" charset="0"/>
              </a:rPr>
              <a:t>select</a:t>
            </a:r>
            <a:r>
              <a:rPr lang="en-US" sz="900" b="0" dirty="0">
                <a:solidFill>
                  <a:srgbClr val="3A474E"/>
                </a:solidFill>
                <a:effectLst/>
                <a:latin typeface="Roboto Mono" panose="020B0604020202020204" charset="0"/>
              </a:rPr>
              <a:t> </a:t>
            </a:r>
            <a:r>
              <a:rPr lang="en-US" sz="900" b="0" dirty="0" err="1">
                <a:solidFill>
                  <a:srgbClr val="3367D6"/>
                </a:solidFill>
                <a:effectLst/>
                <a:latin typeface="Roboto Mono" panose="020B0604020202020204" charset="0"/>
              </a:rPr>
              <a:t>concat</a:t>
            </a:r>
            <a:r>
              <a:rPr lang="en-US" sz="900" b="0" dirty="0">
                <a:solidFill>
                  <a:srgbClr val="37474F"/>
                </a:solidFill>
                <a:effectLst/>
                <a:latin typeface="Roboto Mono" panose="020B0604020202020204" charset="0"/>
              </a:rPr>
              <a:t>(</a:t>
            </a:r>
            <a:r>
              <a:rPr lang="en-US" sz="900" b="0" dirty="0" err="1">
                <a:solidFill>
                  <a:srgbClr val="000000"/>
                </a:solidFill>
                <a:effectLst/>
                <a:latin typeface="Roboto Mono" panose="020B0604020202020204" charset="0"/>
              </a:rPr>
              <a:t>firstname</a:t>
            </a:r>
            <a:r>
              <a:rPr lang="en-US" sz="900" b="0" dirty="0">
                <a:solidFill>
                  <a:srgbClr val="3A474E"/>
                </a:solidFill>
                <a:effectLst/>
                <a:latin typeface="Roboto Mono" panose="020B0604020202020204" charset="0"/>
              </a:rPr>
              <a:t>,</a:t>
            </a:r>
            <a:r>
              <a:rPr lang="en-US" sz="900" b="0" dirty="0">
                <a:solidFill>
                  <a:srgbClr val="0D904F"/>
                </a:solidFill>
                <a:effectLst/>
                <a:latin typeface="Roboto Mono" panose="020B0604020202020204" charset="0"/>
              </a:rPr>
              <a:t>' '</a:t>
            </a:r>
            <a:r>
              <a:rPr lang="en-US" sz="900" b="0" dirty="0">
                <a:solidFill>
                  <a:srgbClr val="3A474E"/>
                </a:solidFill>
                <a:effectLst/>
                <a:latin typeface="Roboto Mono" panose="020B0604020202020204" charset="0"/>
              </a:rPr>
              <a:t>,</a:t>
            </a:r>
            <a:r>
              <a:rPr lang="en-US" sz="900" b="0" dirty="0" err="1">
                <a:solidFill>
                  <a:srgbClr val="000000"/>
                </a:solidFill>
                <a:effectLst/>
                <a:latin typeface="Roboto Mono" panose="020B0604020202020204" charset="0"/>
              </a:rPr>
              <a:t>lastname</a:t>
            </a:r>
            <a:r>
              <a:rPr lang="en-US" sz="900" b="0" dirty="0">
                <a:solidFill>
                  <a:srgbClr val="37474F"/>
                </a:solidFill>
                <a:effectLst/>
                <a:latin typeface="Roboto Mono" panose="020B0604020202020204" charset="0"/>
              </a:rPr>
              <a:t>)</a:t>
            </a:r>
            <a:r>
              <a:rPr lang="en-US" sz="900" b="0" dirty="0">
                <a:solidFill>
                  <a:srgbClr val="3A474E"/>
                </a:solidFill>
                <a:effectLst/>
                <a:latin typeface="Roboto Mono" panose="020B0604020202020204" charset="0"/>
              </a:rPr>
              <a:t> </a:t>
            </a:r>
            <a:r>
              <a:rPr lang="en-US" sz="900" b="0" dirty="0">
                <a:solidFill>
                  <a:srgbClr val="3367D6"/>
                </a:solidFill>
                <a:effectLst/>
                <a:latin typeface="Roboto Mono" panose="020B0604020202020204" charset="0"/>
              </a:rPr>
              <a:t>as</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full_name</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hiredate</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from</a:t>
            </a:r>
            <a:r>
              <a:rPr lang="en-US" sz="900" b="0" dirty="0">
                <a:solidFill>
                  <a:srgbClr val="3A474E"/>
                </a:solidFill>
                <a:effectLst/>
                <a:latin typeface="Roboto Mono" panose="020B0604020202020204" charset="0"/>
              </a:rPr>
              <a:t> </a:t>
            </a:r>
            <a:r>
              <a:rPr lang="en-US" sz="900" b="0" dirty="0">
                <a:solidFill>
                  <a:srgbClr val="0D904F"/>
                </a:solidFill>
                <a:effectLst/>
                <a:latin typeface="Roboto Mono" panose="020B0604020202020204" charset="0"/>
              </a:rPr>
              <a:t>`</a:t>
            </a:r>
            <a:r>
              <a:rPr lang="en-US" sz="900" b="0" dirty="0" err="1">
                <a:solidFill>
                  <a:srgbClr val="0D904F"/>
                </a:solidFill>
                <a:effectLst/>
                <a:latin typeface="Roboto Mono" panose="020B0604020202020204" charset="0"/>
              </a:rPr>
              <a:t>cochin_traders.employees</a:t>
            </a:r>
            <a:r>
              <a:rPr lang="en-US" sz="900" b="0" dirty="0">
                <a:solidFill>
                  <a:srgbClr val="0D904F"/>
                </a:solidFill>
                <a:effectLst/>
                <a:latin typeface="Roboto Mono" panose="020B0604020202020204" charset="0"/>
              </a:rPr>
              <a:t>`</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where</a:t>
            </a:r>
            <a:r>
              <a:rPr lang="en-US" sz="900" b="0" dirty="0">
                <a:solidFill>
                  <a:srgbClr val="3A474E"/>
                </a:solidFill>
                <a:effectLst/>
                <a:latin typeface="Roboto Mono" panose="020B0604020202020204" charset="0"/>
              </a:rPr>
              <a:t> </a:t>
            </a:r>
            <a:r>
              <a:rPr lang="en-US" sz="900" b="0" dirty="0">
                <a:solidFill>
                  <a:srgbClr val="800000"/>
                </a:solidFill>
                <a:effectLst/>
                <a:latin typeface="Roboto Mono" panose="020B0604020202020204" charset="0"/>
              </a:rPr>
              <a:t>title</a:t>
            </a:r>
            <a:r>
              <a:rPr lang="en-US" sz="900" b="0" dirty="0">
                <a:solidFill>
                  <a:srgbClr val="3A474E"/>
                </a:solidFill>
                <a:effectLst/>
                <a:latin typeface="Roboto Mono" panose="020B0604020202020204" charset="0"/>
              </a:rPr>
              <a:t> = </a:t>
            </a:r>
            <a:r>
              <a:rPr lang="en-US" sz="900" b="0" dirty="0">
                <a:solidFill>
                  <a:srgbClr val="0D904F"/>
                </a:solidFill>
                <a:effectLst/>
                <a:latin typeface="Roboto Mono" panose="020B0604020202020204" charset="0"/>
              </a:rPr>
              <a:t>"Sales Representative"</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order</a:t>
            </a:r>
            <a:r>
              <a:rPr lang="en-US" sz="900" b="0" dirty="0">
                <a:solidFill>
                  <a:srgbClr val="3A474E"/>
                </a:solidFill>
                <a:effectLst/>
                <a:latin typeface="Roboto Mono" panose="020B0604020202020204" charset="0"/>
              </a:rPr>
              <a:t> </a:t>
            </a:r>
            <a:r>
              <a:rPr lang="en-US" sz="900" b="0" dirty="0">
                <a:solidFill>
                  <a:srgbClr val="3367D6"/>
                </a:solidFill>
                <a:effectLst/>
                <a:latin typeface="Roboto Mono" panose="020B0604020202020204" charset="0"/>
              </a:rPr>
              <a:t>by</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full_name</a:t>
            </a:r>
            <a:endParaRPr lang="en-US" sz="900" b="0" dirty="0">
              <a:solidFill>
                <a:srgbClr val="3A474E"/>
              </a:solidFill>
              <a:effectLst/>
              <a:latin typeface="Roboto Mono" panose="020B0604020202020204" charset="0"/>
            </a:endParaRPr>
          </a:p>
        </p:txBody>
      </p:sp>
      <p:sp>
        <p:nvSpPr>
          <p:cNvPr id="73" name="Google Shape;73;p16"/>
          <p:cNvSpPr txBox="1"/>
          <p:nvPr/>
        </p:nvSpPr>
        <p:spPr>
          <a:xfrm>
            <a:off x="4346725" y="1459425"/>
            <a:ext cx="4331100" cy="31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1AD719F-0545-41DD-88A9-6F194AF577D1}"/>
              </a:ext>
            </a:extLst>
          </p:cNvPr>
          <p:cNvPicPr>
            <a:picLocks noChangeAspect="1"/>
          </p:cNvPicPr>
          <p:nvPr/>
        </p:nvPicPr>
        <p:blipFill>
          <a:blip r:embed="rId3"/>
          <a:stretch>
            <a:fillRect/>
          </a:stretch>
        </p:blipFill>
        <p:spPr>
          <a:xfrm>
            <a:off x="4197071" y="1459425"/>
            <a:ext cx="4001058" cy="1914792"/>
          </a:xfrm>
          <a:prstGeom prst="rect">
            <a:avLst/>
          </a:prstGeom>
        </p:spPr>
      </p:pic>
      <p:sp>
        <p:nvSpPr>
          <p:cNvPr id="4" name="TextBox 3">
            <a:extLst>
              <a:ext uri="{FF2B5EF4-FFF2-40B4-BE49-F238E27FC236}">
                <a16:creationId xmlns:a16="http://schemas.microsoft.com/office/drawing/2014/main" id="{18C1FCEB-6EF2-2D83-EC87-3D4108A59D1E}"/>
              </a:ext>
            </a:extLst>
          </p:cNvPr>
          <p:cNvSpPr txBox="1"/>
          <p:nvPr/>
        </p:nvSpPr>
        <p:spPr>
          <a:xfrm>
            <a:off x="1807305" y="3735118"/>
            <a:ext cx="4572000" cy="1169551"/>
          </a:xfrm>
          <a:prstGeom prst="rect">
            <a:avLst/>
          </a:prstGeom>
          <a:noFill/>
        </p:spPr>
        <p:txBody>
          <a:bodyPr wrap="square">
            <a:spAutoFit/>
          </a:bodyPr>
          <a:lstStyle/>
          <a:p>
            <a:r>
              <a:rPr lang="en-US" b="1" i="0" dirty="0">
                <a:solidFill>
                  <a:srgbClr val="374151"/>
                </a:solidFill>
                <a:effectLst/>
                <a:latin typeface="Calibri" panose="020F0502020204030204" pitchFamily="34" charset="0"/>
                <a:cs typeface="Calibri" panose="020F0502020204030204" pitchFamily="34" charset="0"/>
              </a:rPr>
              <a:t>The data analysis reveals key details about the Sales Representatives' team within the company. By extracting the full names and hiring dates of these employees, we gain insights into the team's composition and growth over time.</a:t>
            </a:r>
            <a:endParaRPr lang="en-IN" b="1"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605106"/>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ct val="55000"/>
              <a:buFont typeface="Arial"/>
              <a:buNone/>
            </a:pPr>
            <a:r>
              <a:rPr lang="en" sz="2000" b="1" dirty="0"/>
              <a:t>Ques. Which of the products in our inventory need to be reordered?</a:t>
            </a:r>
            <a:r>
              <a:rPr lang="en" sz="1866" b="1" dirty="0"/>
              <a:t> </a:t>
            </a:r>
            <a:endParaRPr sz="1866" b="1" dirty="0"/>
          </a:p>
        </p:txBody>
      </p:sp>
      <p:sp>
        <p:nvSpPr>
          <p:cNvPr id="79" name="Google Shape;79;p17"/>
          <p:cNvSpPr txBox="1">
            <a:spLocks noGrp="1"/>
          </p:cNvSpPr>
          <p:nvPr>
            <p:ph type="body" idx="1"/>
          </p:nvPr>
        </p:nvSpPr>
        <p:spPr>
          <a:xfrm>
            <a:off x="311700" y="1279515"/>
            <a:ext cx="3490800" cy="1023400"/>
          </a:xfrm>
          <a:prstGeom prst="rect">
            <a:avLst/>
          </a:prstGeom>
        </p:spPr>
        <p:txBody>
          <a:bodyPr spcFirstLastPara="1" wrap="square" lIns="91425" tIns="91425" rIns="91425" bIns="91425" anchor="t" anchorCtr="0">
            <a:normAutofit/>
          </a:bodyPr>
          <a:lstStyle/>
          <a:p>
            <a:pPr marL="114300" indent="0">
              <a:buNone/>
            </a:pPr>
            <a:r>
              <a:rPr lang="en-US" sz="900" b="0" dirty="0">
                <a:solidFill>
                  <a:srgbClr val="3367D6"/>
                </a:solidFill>
                <a:effectLst/>
                <a:latin typeface="Roboto Mono" panose="020B0604020202020204" charset="0"/>
              </a:rPr>
              <a:t>select</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productid</a:t>
            </a:r>
            <a:r>
              <a:rPr lang="en-US" sz="900" b="0" dirty="0" err="1">
                <a:solidFill>
                  <a:srgbClr val="3A474E"/>
                </a:solidFill>
                <a:effectLst/>
                <a:latin typeface="Roboto Mono" panose="020B0604020202020204" charset="0"/>
              </a:rPr>
              <a:t>,</a:t>
            </a:r>
            <a:r>
              <a:rPr lang="en-US" sz="900" b="0" dirty="0" err="1">
                <a:solidFill>
                  <a:srgbClr val="000000"/>
                </a:solidFill>
                <a:effectLst/>
                <a:latin typeface="Roboto Mono" panose="020B0604020202020204" charset="0"/>
              </a:rPr>
              <a:t>productname</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from</a:t>
            </a:r>
            <a:r>
              <a:rPr lang="en-US" sz="900" b="0" dirty="0">
                <a:solidFill>
                  <a:srgbClr val="3A474E"/>
                </a:solidFill>
                <a:effectLst/>
                <a:latin typeface="Roboto Mono" panose="020B0604020202020204" charset="0"/>
              </a:rPr>
              <a:t> </a:t>
            </a:r>
            <a:r>
              <a:rPr lang="en-US" sz="900" b="0" dirty="0">
                <a:solidFill>
                  <a:srgbClr val="0D904F"/>
                </a:solidFill>
                <a:effectLst/>
                <a:latin typeface="Roboto Mono" panose="020B0604020202020204" charset="0"/>
              </a:rPr>
              <a:t>`</a:t>
            </a:r>
            <a:r>
              <a:rPr lang="en-US" sz="900" b="0" dirty="0" err="1">
                <a:solidFill>
                  <a:srgbClr val="0D904F"/>
                </a:solidFill>
                <a:effectLst/>
                <a:latin typeface="Roboto Mono" panose="020B0604020202020204" charset="0"/>
              </a:rPr>
              <a:t>cochin_traders.products</a:t>
            </a:r>
            <a:r>
              <a:rPr lang="en-US" sz="900" b="0" dirty="0">
                <a:solidFill>
                  <a:srgbClr val="0D904F"/>
                </a:solidFill>
                <a:effectLst/>
                <a:latin typeface="Roboto Mono" panose="020B0604020202020204" charset="0"/>
              </a:rPr>
              <a:t>`</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where</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unitsinstock</a:t>
            </a:r>
            <a:r>
              <a:rPr lang="en-US" sz="900" b="0" dirty="0">
                <a:solidFill>
                  <a:srgbClr val="3A474E"/>
                </a:solidFill>
                <a:effectLst/>
                <a:latin typeface="Roboto Mono" panose="020B0604020202020204" charset="0"/>
              </a:rPr>
              <a:t> </a:t>
            </a:r>
            <a:r>
              <a:rPr lang="en-US" sz="900" b="0" dirty="0">
                <a:solidFill>
                  <a:srgbClr val="37474F"/>
                </a:solidFill>
                <a:effectLst/>
                <a:latin typeface="Roboto Mono" panose="020B0604020202020204" charset="0"/>
              </a:rPr>
              <a:t>&lt;</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reorderlevel</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order</a:t>
            </a:r>
            <a:r>
              <a:rPr lang="en-US" sz="900" b="0" dirty="0">
                <a:solidFill>
                  <a:srgbClr val="3A474E"/>
                </a:solidFill>
                <a:effectLst/>
                <a:latin typeface="Roboto Mono" panose="020B0604020202020204" charset="0"/>
              </a:rPr>
              <a:t> </a:t>
            </a:r>
            <a:r>
              <a:rPr lang="en-US" sz="900" b="0" dirty="0">
                <a:solidFill>
                  <a:srgbClr val="3367D6"/>
                </a:solidFill>
                <a:effectLst/>
                <a:latin typeface="Roboto Mono" panose="020B0604020202020204" charset="0"/>
              </a:rPr>
              <a:t>by</a:t>
            </a:r>
            <a:r>
              <a:rPr lang="en-US" sz="900" b="0" dirty="0">
                <a:solidFill>
                  <a:srgbClr val="3A474E"/>
                </a:solidFill>
                <a:effectLst/>
                <a:latin typeface="Roboto Mono" panose="020B0604020202020204" charset="0"/>
              </a:rPr>
              <a:t> </a:t>
            </a:r>
            <a:r>
              <a:rPr lang="en-US" sz="900" b="0" dirty="0">
                <a:solidFill>
                  <a:srgbClr val="000000"/>
                </a:solidFill>
                <a:effectLst/>
                <a:latin typeface="Roboto Mono" panose="020B0604020202020204" charset="0"/>
              </a:rPr>
              <a:t>productid</a:t>
            </a:r>
            <a:endParaRPr lang="en-US" sz="900" b="0" dirty="0">
              <a:solidFill>
                <a:srgbClr val="3A474E"/>
              </a:solidFill>
              <a:effectLst/>
              <a:latin typeface="Roboto Mono" panose="020B0604020202020204" charset="0"/>
            </a:endParaRPr>
          </a:p>
        </p:txBody>
      </p:sp>
      <p:sp>
        <p:nvSpPr>
          <p:cNvPr id="80" name="Google Shape;80;p17"/>
          <p:cNvSpPr txBox="1"/>
          <p:nvPr/>
        </p:nvSpPr>
        <p:spPr>
          <a:xfrm>
            <a:off x="3818175" y="2532300"/>
            <a:ext cx="454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B54CCBC-4561-4769-93DB-37E5AF8C0501}"/>
              </a:ext>
            </a:extLst>
          </p:cNvPr>
          <p:cNvPicPr>
            <a:picLocks noChangeAspect="1"/>
          </p:cNvPicPr>
          <p:nvPr/>
        </p:nvPicPr>
        <p:blipFill>
          <a:blip r:embed="rId3"/>
          <a:stretch>
            <a:fillRect/>
          </a:stretch>
        </p:blipFill>
        <p:spPr>
          <a:xfrm>
            <a:off x="4205500" y="1002199"/>
            <a:ext cx="2982135" cy="3460402"/>
          </a:xfrm>
          <a:prstGeom prst="rect">
            <a:avLst/>
          </a:prstGeom>
        </p:spPr>
      </p:pic>
      <p:sp>
        <p:nvSpPr>
          <p:cNvPr id="4" name="TextBox 3">
            <a:extLst>
              <a:ext uri="{FF2B5EF4-FFF2-40B4-BE49-F238E27FC236}">
                <a16:creationId xmlns:a16="http://schemas.microsoft.com/office/drawing/2014/main" id="{3A1972D8-D1B1-BAC8-773A-6EC22E39C57A}"/>
              </a:ext>
            </a:extLst>
          </p:cNvPr>
          <p:cNvSpPr txBox="1"/>
          <p:nvPr/>
        </p:nvSpPr>
        <p:spPr>
          <a:xfrm>
            <a:off x="185737" y="3688676"/>
            <a:ext cx="3814763" cy="954107"/>
          </a:xfrm>
          <a:prstGeom prst="rect">
            <a:avLst/>
          </a:prstGeom>
          <a:noFill/>
        </p:spPr>
        <p:txBody>
          <a:bodyPr wrap="square">
            <a:spAutoFit/>
          </a:bodyPr>
          <a:lstStyle/>
          <a:p>
            <a:r>
              <a:rPr lang="en-US" b="1" i="0" dirty="0">
                <a:solidFill>
                  <a:srgbClr val="374151"/>
                </a:solidFill>
                <a:effectLst/>
                <a:latin typeface="Calibri" panose="020F0502020204030204" pitchFamily="34" charset="0"/>
                <a:cs typeface="Calibri" panose="020F0502020204030204" pitchFamily="34" charset="0"/>
              </a:rPr>
              <a:t>By Finding out the stock levels we can proactively address potential stockouts and ensure uninterrupted availability to meet customer demands.</a:t>
            </a:r>
            <a:endParaRPr lang="en-IN" b="1"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37844"/>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dirty="0"/>
              <a:t>Ques. Find and display the details of customers who have placed more than 5 orders.</a:t>
            </a:r>
            <a:endParaRPr sz="3400" dirty="0"/>
          </a:p>
        </p:txBody>
      </p:sp>
      <p:sp>
        <p:nvSpPr>
          <p:cNvPr id="86" name="Google Shape;86;p18"/>
          <p:cNvSpPr txBox="1">
            <a:spLocks noGrp="1"/>
          </p:cNvSpPr>
          <p:nvPr>
            <p:ph type="body" idx="1"/>
          </p:nvPr>
        </p:nvSpPr>
        <p:spPr>
          <a:xfrm>
            <a:off x="311700" y="1419975"/>
            <a:ext cx="3774600" cy="31488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endParaRPr/>
          </a:p>
          <a:p>
            <a:pPr marL="0" lvl="0" indent="0" algn="l" rtl="0">
              <a:lnSpc>
                <a:spcPct val="150000"/>
              </a:lnSpc>
              <a:spcBef>
                <a:spcPts val="0"/>
              </a:spcBef>
              <a:spcAft>
                <a:spcPts val="0"/>
              </a:spcAft>
              <a:buClr>
                <a:schemeClr val="dk1"/>
              </a:buClr>
              <a:buSzPts val="1100"/>
              <a:buFont typeface="Arial"/>
              <a:buNone/>
            </a:pPr>
            <a:endParaRPr sz="900">
              <a:solidFill>
                <a:srgbClr val="37474F"/>
              </a:solidFill>
              <a:highlight>
                <a:srgbClr val="FFFFFF"/>
              </a:highlight>
              <a:latin typeface="Roboto Mono"/>
              <a:ea typeface="Roboto Mono"/>
              <a:cs typeface="Roboto Mono"/>
              <a:sym typeface="Roboto Mono"/>
            </a:endParaRPr>
          </a:p>
          <a:p>
            <a:pPr marL="0" lvl="0" indent="0" algn="l" rtl="0">
              <a:spcBef>
                <a:spcPts val="0"/>
              </a:spcBef>
              <a:spcAft>
                <a:spcPts val="1200"/>
              </a:spcAft>
              <a:buNone/>
            </a:pPr>
            <a:endParaRPr/>
          </a:p>
        </p:txBody>
      </p:sp>
      <p:sp>
        <p:nvSpPr>
          <p:cNvPr id="6" name="Google Shape;79;p17">
            <a:extLst>
              <a:ext uri="{FF2B5EF4-FFF2-40B4-BE49-F238E27FC236}">
                <a16:creationId xmlns:a16="http://schemas.microsoft.com/office/drawing/2014/main" id="{0D98A111-BADE-484F-A73B-E87B0D618820}"/>
              </a:ext>
            </a:extLst>
          </p:cNvPr>
          <p:cNvSpPr txBox="1">
            <a:spLocks/>
          </p:cNvSpPr>
          <p:nvPr/>
        </p:nvSpPr>
        <p:spPr>
          <a:xfrm>
            <a:off x="311700" y="930282"/>
            <a:ext cx="3490800" cy="164146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900" b="0" dirty="0">
                <a:solidFill>
                  <a:srgbClr val="3367D6"/>
                </a:solidFill>
                <a:effectLst/>
                <a:latin typeface="Roboto Mono" panose="020B0604020202020204" charset="0"/>
              </a:rPr>
              <a:t>select</a:t>
            </a:r>
            <a:r>
              <a:rPr lang="en-US" sz="900" b="0" dirty="0">
                <a:solidFill>
                  <a:srgbClr val="3A474E"/>
                </a:solidFill>
                <a:effectLst/>
                <a:latin typeface="Roboto Mono" panose="020B0604020202020204" charset="0"/>
              </a:rPr>
              <a:t> </a:t>
            </a:r>
            <a:r>
              <a:rPr lang="en-US" sz="900" b="0" dirty="0">
                <a:solidFill>
                  <a:srgbClr val="3367D6"/>
                </a:solidFill>
                <a:effectLst/>
                <a:latin typeface="Roboto Mono" panose="020B0604020202020204" charset="0"/>
              </a:rPr>
              <a:t>count</a:t>
            </a:r>
            <a:r>
              <a:rPr lang="en-US" sz="900" b="0" dirty="0">
                <a:solidFill>
                  <a:srgbClr val="37474F"/>
                </a:solidFill>
                <a:effectLst/>
                <a:latin typeface="Roboto Mono" panose="020B0604020202020204" charset="0"/>
              </a:rPr>
              <a:t>(</a:t>
            </a:r>
            <a:r>
              <a:rPr lang="en-US" sz="900" b="0" dirty="0" err="1">
                <a:solidFill>
                  <a:srgbClr val="000000"/>
                </a:solidFill>
                <a:effectLst/>
                <a:latin typeface="Roboto Mono" panose="020B0604020202020204" charset="0"/>
              </a:rPr>
              <a:t>o</a:t>
            </a:r>
            <a:r>
              <a:rPr lang="en-US" sz="900" b="0" dirty="0" err="1">
                <a:solidFill>
                  <a:srgbClr val="3A474E"/>
                </a:solidFill>
                <a:effectLst/>
                <a:latin typeface="Roboto Mono" panose="020B0604020202020204" charset="0"/>
              </a:rPr>
              <a:t>.</a:t>
            </a:r>
            <a:r>
              <a:rPr lang="en-US" sz="900" b="0" dirty="0" err="1">
                <a:solidFill>
                  <a:srgbClr val="000000"/>
                </a:solidFill>
                <a:effectLst/>
                <a:latin typeface="Roboto Mono" panose="020B0604020202020204" charset="0"/>
              </a:rPr>
              <a:t>orderid</a:t>
            </a:r>
            <a:r>
              <a:rPr lang="en-US" sz="900" b="0" dirty="0">
                <a:solidFill>
                  <a:srgbClr val="37474F"/>
                </a:solidFill>
                <a:effectLst/>
                <a:latin typeface="Roboto Mono" panose="020B0604020202020204" charset="0"/>
              </a:rPr>
              <a:t>)</a:t>
            </a:r>
            <a:r>
              <a:rPr lang="en-US" sz="900" b="0" dirty="0">
                <a:solidFill>
                  <a:srgbClr val="3A474E"/>
                </a:solidFill>
                <a:effectLst/>
                <a:latin typeface="Roboto Mono" panose="020B0604020202020204" charset="0"/>
              </a:rPr>
              <a:t> </a:t>
            </a:r>
            <a:r>
              <a:rPr lang="en-US" sz="900" b="0" dirty="0">
                <a:solidFill>
                  <a:srgbClr val="3367D6"/>
                </a:solidFill>
                <a:effectLst/>
                <a:latin typeface="Roboto Mono" panose="020B0604020202020204" charset="0"/>
              </a:rPr>
              <a:t>as</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Total_count</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c</a:t>
            </a:r>
            <a:r>
              <a:rPr lang="en-US" sz="900" b="0" dirty="0" err="1">
                <a:solidFill>
                  <a:srgbClr val="3A474E"/>
                </a:solidFill>
                <a:effectLst/>
                <a:latin typeface="Roboto Mono" panose="020B0604020202020204" charset="0"/>
              </a:rPr>
              <a:t>.</a:t>
            </a:r>
            <a:r>
              <a:rPr lang="en-US" sz="900" b="0" dirty="0" err="1">
                <a:solidFill>
                  <a:srgbClr val="000000"/>
                </a:solidFill>
                <a:effectLst/>
                <a:latin typeface="Roboto Mono" panose="020B0604020202020204" charset="0"/>
              </a:rPr>
              <a:t>companyname</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from</a:t>
            </a:r>
            <a:r>
              <a:rPr lang="en-US" sz="900" b="0" dirty="0">
                <a:solidFill>
                  <a:srgbClr val="3A474E"/>
                </a:solidFill>
                <a:effectLst/>
                <a:latin typeface="Roboto Mono" panose="020B0604020202020204" charset="0"/>
              </a:rPr>
              <a:t> </a:t>
            </a:r>
            <a:r>
              <a:rPr lang="en-US" sz="900" b="0" dirty="0">
                <a:solidFill>
                  <a:srgbClr val="0D904F"/>
                </a:solidFill>
                <a:effectLst/>
                <a:latin typeface="Roboto Mono" panose="020B0604020202020204" charset="0"/>
              </a:rPr>
              <a:t>`</a:t>
            </a:r>
            <a:r>
              <a:rPr lang="en-US" sz="900" b="0" dirty="0" err="1">
                <a:solidFill>
                  <a:srgbClr val="0D904F"/>
                </a:solidFill>
                <a:effectLst/>
                <a:latin typeface="Roboto Mono" panose="020B0604020202020204" charset="0"/>
              </a:rPr>
              <a:t>cochin_traders.customers</a:t>
            </a:r>
            <a:r>
              <a:rPr lang="en-US" sz="900" b="0" dirty="0">
                <a:solidFill>
                  <a:srgbClr val="0D904F"/>
                </a:solidFill>
                <a:effectLst/>
                <a:latin typeface="Roboto Mono" panose="020B0604020202020204" charset="0"/>
              </a:rPr>
              <a:t>`</a:t>
            </a:r>
            <a:r>
              <a:rPr lang="en-US" sz="900" b="0" dirty="0">
                <a:solidFill>
                  <a:srgbClr val="3A474E"/>
                </a:solidFill>
                <a:effectLst/>
                <a:latin typeface="Roboto Mono" panose="020B0604020202020204" charset="0"/>
              </a:rPr>
              <a:t> </a:t>
            </a:r>
            <a:r>
              <a:rPr lang="en-US" sz="900" b="0" dirty="0">
                <a:solidFill>
                  <a:srgbClr val="000000"/>
                </a:solidFill>
                <a:effectLst/>
                <a:latin typeface="Roboto Mono" panose="020B0604020202020204" charset="0"/>
              </a:rPr>
              <a:t>c</a:t>
            </a:r>
            <a:r>
              <a:rPr lang="en-US" sz="900" b="0" dirty="0">
                <a:solidFill>
                  <a:srgbClr val="3A474E"/>
                </a:solidFill>
                <a:effectLst/>
                <a:latin typeface="Roboto Mono" panose="020B0604020202020204" charset="0"/>
              </a:rPr>
              <a:t> </a:t>
            </a:r>
            <a:r>
              <a:rPr lang="en-US" sz="900" b="0" dirty="0">
                <a:solidFill>
                  <a:srgbClr val="3367D6"/>
                </a:solidFill>
                <a:effectLst/>
                <a:latin typeface="Roboto Mono" panose="020B0604020202020204" charset="0"/>
              </a:rPr>
              <a:t>left</a:t>
            </a:r>
            <a:r>
              <a:rPr lang="en-US" sz="900" dirty="0">
                <a:solidFill>
                  <a:srgbClr val="3A474E"/>
                </a:solidFill>
                <a:latin typeface="Roboto Mono" panose="020B0604020202020204" charset="0"/>
              </a:rPr>
              <a:t> </a:t>
            </a:r>
            <a:r>
              <a:rPr lang="en-US" sz="900" b="0" dirty="0">
                <a:solidFill>
                  <a:srgbClr val="3367D6"/>
                </a:solidFill>
                <a:effectLst/>
                <a:latin typeface="Roboto Mono" panose="020B0604020202020204" charset="0"/>
              </a:rPr>
              <a:t>join</a:t>
            </a:r>
            <a:r>
              <a:rPr lang="en-US" sz="900" b="0" dirty="0">
                <a:solidFill>
                  <a:srgbClr val="3A474E"/>
                </a:solidFill>
                <a:effectLst/>
                <a:latin typeface="Roboto Mono" panose="020B0604020202020204" charset="0"/>
              </a:rPr>
              <a:t> </a:t>
            </a:r>
            <a:r>
              <a:rPr lang="en-US" sz="900" b="0" dirty="0">
                <a:solidFill>
                  <a:srgbClr val="0D904F"/>
                </a:solidFill>
                <a:effectLst/>
                <a:latin typeface="Roboto Mono" panose="020B0604020202020204" charset="0"/>
              </a:rPr>
              <a:t>`</a:t>
            </a:r>
            <a:r>
              <a:rPr lang="en-US" sz="900" b="0" dirty="0" err="1">
                <a:solidFill>
                  <a:srgbClr val="0D904F"/>
                </a:solidFill>
                <a:effectLst/>
                <a:latin typeface="Roboto Mono" panose="020B0604020202020204" charset="0"/>
              </a:rPr>
              <a:t>cochin_traders.orders</a:t>
            </a:r>
            <a:r>
              <a:rPr lang="en-US" sz="900" b="0" dirty="0">
                <a:solidFill>
                  <a:srgbClr val="0D904F"/>
                </a:solidFill>
                <a:effectLst/>
                <a:latin typeface="Roboto Mono" panose="020B0604020202020204" charset="0"/>
              </a:rPr>
              <a:t>`</a:t>
            </a:r>
            <a:r>
              <a:rPr lang="en-US" sz="900" b="0" dirty="0">
                <a:solidFill>
                  <a:srgbClr val="3A474E"/>
                </a:solidFill>
                <a:effectLst/>
                <a:latin typeface="Roboto Mono" panose="020B0604020202020204" charset="0"/>
              </a:rPr>
              <a:t> </a:t>
            </a:r>
            <a:r>
              <a:rPr lang="en-US" sz="900" b="0" dirty="0">
                <a:solidFill>
                  <a:srgbClr val="000000"/>
                </a:solidFill>
                <a:effectLst/>
                <a:latin typeface="Roboto Mono" panose="020B0604020202020204" charset="0"/>
              </a:rPr>
              <a:t>o</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on</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c</a:t>
            </a:r>
            <a:r>
              <a:rPr lang="en-US" sz="900" b="0" dirty="0" err="1">
                <a:solidFill>
                  <a:srgbClr val="3A474E"/>
                </a:solidFill>
                <a:effectLst/>
                <a:latin typeface="Roboto Mono" panose="020B0604020202020204" charset="0"/>
              </a:rPr>
              <a:t>.</a:t>
            </a:r>
            <a:r>
              <a:rPr lang="en-US" sz="900" b="0" dirty="0" err="1">
                <a:solidFill>
                  <a:srgbClr val="800000"/>
                </a:solidFill>
                <a:effectLst/>
                <a:latin typeface="Roboto Mono" panose="020B0604020202020204" charset="0"/>
              </a:rPr>
              <a:t>customerid</a:t>
            </a:r>
            <a:r>
              <a:rPr lang="en-US" sz="900" b="0" dirty="0">
                <a:solidFill>
                  <a:srgbClr val="3A474E"/>
                </a:solidFill>
                <a:effectLst/>
                <a:latin typeface="Roboto Mono" panose="020B0604020202020204" charset="0"/>
              </a:rPr>
              <a:t>=</a:t>
            </a:r>
            <a:r>
              <a:rPr lang="en-US" sz="900" b="0" dirty="0" err="1">
                <a:solidFill>
                  <a:srgbClr val="000000"/>
                </a:solidFill>
                <a:effectLst/>
                <a:latin typeface="Roboto Mono" panose="020B0604020202020204" charset="0"/>
              </a:rPr>
              <a:t>o</a:t>
            </a:r>
            <a:r>
              <a:rPr lang="en-US" sz="900" b="0" dirty="0" err="1">
                <a:solidFill>
                  <a:srgbClr val="3A474E"/>
                </a:solidFill>
                <a:effectLst/>
                <a:latin typeface="Roboto Mono" panose="020B0604020202020204" charset="0"/>
              </a:rPr>
              <a:t>.</a:t>
            </a:r>
            <a:r>
              <a:rPr lang="en-US" sz="900" b="0" dirty="0" err="1">
                <a:solidFill>
                  <a:srgbClr val="000000"/>
                </a:solidFill>
                <a:effectLst/>
                <a:latin typeface="Roboto Mono" panose="020B0604020202020204" charset="0"/>
              </a:rPr>
              <a:t>customerid</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group</a:t>
            </a:r>
            <a:r>
              <a:rPr lang="en-US" sz="900" b="0" dirty="0">
                <a:solidFill>
                  <a:srgbClr val="3A474E"/>
                </a:solidFill>
                <a:effectLst/>
                <a:latin typeface="Roboto Mono" panose="020B0604020202020204" charset="0"/>
              </a:rPr>
              <a:t> </a:t>
            </a:r>
            <a:r>
              <a:rPr lang="en-US" sz="900" b="0" dirty="0">
                <a:solidFill>
                  <a:srgbClr val="3367D6"/>
                </a:solidFill>
                <a:effectLst/>
                <a:latin typeface="Roboto Mono" panose="020B0604020202020204" charset="0"/>
              </a:rPr>
              <a:t>by</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c</a:t>
            </a:r>
            <a:r>
              <a:rPr lang="en-US" sz="900" b="0" dirty="0" err="1">
                <a:solidFill>
                  <a:srgbClr val="3A474E"/>
                </a:solidFill>
                <a:effectLst/>
                <a:latin typeface="Roboto Mono" panose="020B0604020202020204" charset="0"/>
              </a:rPr>
              <a:t>.</a:t>
            </a:r>
            <a:r>
              <a:rPr lang="en-US" sz="900" b="0" dirty="0" err="1">
                <a:solidFill>
                  <a:srgbClr val="000000"/>
                </a:solidFill>
                <a:effectLst/>
                <a:latin typeface="Roboto Mono" panose="020B0604020202020204" charset="0"/>
              </a:rPr>
              <a:t>companyname</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having</a:t>
            </a:r>
            <a:r>
              <a:rPr lang="en-US" sz="900" b="0" dirty="0">
                <a:solidFill>
                  <a:srgbClr val="3A474E"/>
                </a:solidFill>
                <a:effectLst/>
                <a:latin typeface="Roboto Mono" panose="020B0604020202020204" charset="0"/>
              </a:rPr>
              <a:t> </a:t>
            </a:r>
            <a:r>
              <a:rPr lang="en-US" sz="900" b="0" dirty="0">
                <a:solidFill>
                  <a:srgbClr val="3367D6"/>
                </a:solidFill>
                <a:effectLst/>
                <a:latin typeface="Roboto Mono" panose="020B0604020202020204" charset="0"/>
              </a:rPr>
              <a:t>count</a:t>
            </a:r>
            <a:r>
              <a:rPr lang="en-US" sz="900" b="0" dirty="0">
                <a:solidFill>
                  <a:srgbClr val="37474F"/>
                </a:solidFill>
                <a:effectLst/>
                <a:latin typeface="Roboto Mono" panose="020B0604020202020204" charset="0"/>
              </a:rPr>
              <a:t>(</a:t>
            </a:r>
            <a:r>
              <a:rPr lang="en-US" sz="900" b="0" dirty="0" err="1">
                <a:solidFill>
                  <a:srgbClr val="000000"/>
                </a:solidFill>
                <a:effectLst/>
                <a:latin typeface="Roboto Mono" panose="020B0604020202020204" charset="0"/>
              </a:rPr>
              <a:t>o</a:t>
            </a:r>
            <a:r>
              <a:rPr lang="en-US" sz="900" b="0" dirty="0" err="1">
                <a:solidFill>
                  <a:srgbClr val="3A474E"/>
                </a:solidFill>
                <a:effectLst/>
                <a:latin typeface="Roboto Mono" panose="020B0604020202020204" charset="0"/>
              </a:rPr>
              <a:t>.</a:t>
            </a:r>
            <a:r>
              <a:rPr lang="en-US" sz="900" b="0" dirty="0" err="1">
                <a:solidFill>
                  <a:srgbClr val="000000"/>
                </a:solidFill>
                <a:effectLst/>
                <a:latin typeface="Roboto Mono" panose="020B0604020202020204" charset="0"/>
              </a:rPr>
              <a:t>orderid</a:t>
            </a:r>
            <a:r>
              <a:rPr lang="en-US" sz="900" b="0" dirty="0">
                <a:solidFill>
                  <a:srgbClr val="37474F"/>
                </a:solidFill>
                <a:effectLst/>
                <a:latin typeface="Roboto Mono" panose="020B0604020202020204" charset="0"/>
              </a:rPr>
              <a:t>)</a:t>
            </a:r>
            <a:r>
              <a:rPr lang="en-US" sz="900" b="0" dirty="0">
                <a:solidFill>
                  <a:srgbClr val="3A474E"/>
                </a:solidFill>
                <a:effectLst/>
                <a:latin typeface="Roboto Mono" panose="020B0604020202020204" charset="0"/>
              </a:rPr>
              <a:t> </a:t>
            </a:r>
            <a:r>
              <a:rPr lang="en-US" sz="900" b="0" dirty="0">
                <a:solidFill>
                  <a:srgbClr val="37474F"/>
                </a:solidFill>
                <a:effectLst/>
                <a:latin typeface="Roboto Mono" panose="020B0604020202020204" charset="0"/>
              </a:rPr>
              <a:t>&gt;=</a:t>
            </a:r>
            <a:r>
              <a:rPr lang="en-US" sz="900" b="0" dirty="0">
                <a:solidFill>
                  <a:srgbClr val="3A474E"/>
                </a:solidFill>
                <a:effectLst/>
                <a:latin typeface="Roboto Mono" panose="020B0604020202020204" charset="0"/>
              </a:rPr>
              <a:t> </a:t>
            </a:r>
            <a:r>
              <a:rPr lang="en-US" sz="900" b="0" dirty="0">
                <a:solidFill>
                  <a:srgbClr val="F4511E"/>
                </a:solidFill>
                <a:effectLst/>
                <a:latin typeface="Roboto Mono" panose="020B0604020202020204" charset="0"/>
              </a:rPr>
              <a:t>5</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order</a:t>
            </a:r>
            <a:r>
              <a:rPr lang="en-US" sz="900" b="0" dirty="0">
                <a:solidFill>
                  <a:srgbClr val="3A474E"/>
                </a:solidFill>
                <a:effectLst/>
                <a:latin typeface="Roboto Mono" panose="020B0604020202020204" charset="0"/>
              </a:rPr>
              <a:t> </a:t>
            </a:r>
            <a:r>
              <a:rPr lang="en-US" sz="900" b="0" dirty="0">
                <a:solidFill>
                  <a:srgbClr val="3367D6"/>
                </a:solidFill>
                <a:effectLst/>
                <a:latin typeface="Roboto Mono" panose="020B0604020202020204" charset="0"/>
              </a:rPr>
              <a:t>by</a:t>
            </a:r>
            <a:r>
              <a:rPr lang="en-US" sz="900" b="0" dirty="0">
                <a:solidFill>
                  <a:srgbClr val="3A474E"/>
                </a:solidFill>
                <a:effectLst/>
                <a:latin typeface="Roboto Mono" panose="020B0604020202020204" charset="0"/>
              </a:rPr>
              <a:t> </a:t>
            </a:r>
            <a:r>
              <a:rPr lang="en-US" sz="900" b="0" dirty="0" err="1">
                <a:solidFill>
                  <a:srgbClr val="000000"/>
                </a:solidFill>
                <a:effectLst/>
                <a:latin typeface="Roboto Mono" panose="020B0604020202020204" charset="0"/>
              </a:rPr>
              <a:t>Total_count</a:t>
            </a:r>
            <a:endParaRPr lang="en-US" sz="900" b="0" dirty="0">
              <a:solidFill>
                <a:srgbClr val="3A474E"/>
              </a:solidFill>
              <a:effectLst/>
              <a:latin typeface="Roboto Mono" panose="020B0604020202020204" charset="0"/>
            </a:endParaRPr>
          </a:p>
          <a:p>
            <a:pPr marL="114300" indent="0">
              <a:buNone/>
            </a:pPr>
            <a:r>
              <a:rPr lang="en-US" sz="900" b="0" dirty="0">
                <a:solidFill>
                  <a:srgbClr val="3367D6"/>
                </a:solidFill>
                <a:effectLst/>
                <a:latin typeface="Roboto Mono" panose="020B0604020202020204" charset="0"/>
              </a:rPr>
              <a:t>limit</a:t>
            </a:r>
            <a:r>
              <a:rPr lang="en-US" sz="900" b="0" dirty="0">
                <a:solidFill>
                  <a:srgbClr val="3A474E"/>
                </a:solidFill>
                <a:effectLst/>
                <a:latin typeface="Roboto Mono" panose="020B0604020202020204" charset="0"/>
              </a:rPr>
              <a:t> </a:t>
            </a:r>
            <a:r>
              <a:rPr lang="en-US" sz="900" b="0" dirty="0">
                <a:solidFill>
                  <a:srgbClr val="F4511E"/>
                </a:solidFill>
                <a:effectLst/>
                <a:latin typeface="Roboto Mono" panose="020B0604020202020204" charset="0"/>
              </a:rPr>
              <a:t>15</a:t>
            </a:r>
            <a:endParaRPr lang="en-US" sz="900" b="0" dirty="0">
              <a:solidFill>
                <a:srgbClr val="3A474E"/>
              </a:solidFill>
              <a:effectLst/>
              <a:latin typeface="Roboto Mono" panose="020B0604020202020204" charset="0"/>
            </a:endParaRPr>
          </a:p>
          <a:p>
            <a:pPr marL="114300" indent="0">
              <a:buFont typeface="Arial"/>
              <a:buNone/>
            </a:pPr>
            <a:endParaRPr lang="en-US" sz="900" dirty="0">
              <a:solidFill>
                <a:srgbClr val="3A474E"/>
              </a:solidFill>
              <a:latin typeface="Roboto Mono" panose="020B0604020202020204" charset="0"/>
            </a:endParaRPr>
          </a:p>
        </p:txBody>
      </p:sp>
      <p:pic>
        <p:nvPicPr>
          <p:cNvPr id="4" name="Picture 3">
            <a:extLst>
              <a:ext uri="{FF2B5EF4-FFF2-40B4-BE49-F238E27FC236}">
                <a16:creationId xmlns:a16="http://schemas.microsoft.com/office/drawing/2014/main" id="{87CF4346-C0C8-4A38-BAC7-C7B637D6DEA3}"/>
              </a:ext>
            </a:extLst>
          </p:cNvPr>
          <p:cNvPicPr>
            <a:picLocks noChangeAspect="1"/>
          </p:cNvPicPr>
          <p:nvPr/>
        </p:nvPicPr>
        <p:blipFill>
          <a:blip r:embed="rId3"/>
          <a:stretch>
            <a:fillRect/>
          </a:stretch>
        </p:blipFill>
        <p:spPr>
          <a:xfrm>
            <a:off x="4189962" y="1419975"/>
            <a:ext cx="3374970" cy="3430557"/>
          </a:xfrm>
          <a:prstGeom prst="rect">
            <a:avLst/>
          </a:prstGeom>
        </p:spPr>
      </p:pic>
      <p:sp>
        <p:nvSpPr>
          <p:cNvPr id="3" name="TextBox 2">
            <a:extLst>
              <a:ext uri="{FF2B5EF4-FFF2-40B4-BE49-F238E27FC236}">
                <a16:creationId xmlns:a16="http://schemas.microsoft.com/office/drawing/2014/main" id="{7B0B18A4-CD96-921C-E243-6B816704B7E8}"/>
              </a:ext>
            </a:extLst>
          </p:cNvPr>
          <p:cNvSpPr txBox="1"/>
          <p:nvPr/>
        </p:nvSpPr>
        <p:spPr>
          <a:xfrm>
            <a:off x="164306" y="3135252"/>
            <a:ext cx="3371850" cy="954107"/>
          </a:xfrm>
          <a:prstGeom prst="rect">
            <a:avLst/>
          </a:prstGeom>
          <a:noFill/>
        </p:spPr>
        <p:txBody>
          <a:bodyPr wrap="square">
            <a:spAutoFit/>
          </a:bodyPr>
          <a:lstStyle/>
          <a:p>
            <a:r>
              <a:rPr lang="en-US" b="1" i="0" dirty="0">
                <a:solidFill>
                  <a:srgbClr val="374151"/>
                </a:solidFill>
                <a:effectLst/>
                <a:latin typeface="Calibri" panose="020F0502020204030204" pitchFamily="34" charset="0"/>
                <a:cs typeface="Calibri" panose="020F0502020204030204" pitchFamily="34" charset="0"/>
              </a:rPr>
              <a:t>By finding out the </a:t>
            </a:r>
            <a:r>
              <a:rPr lang="en-US" b="1" dirty="0">
                <a:solidFill>
                  <a:srgbClr val="374151"/>
                </a:solidFill>
                <a:latin typeface="Calibri" panose="020F0502020204030204" pitchFamily="34" charset="0"/>
                <a:cs typeface="Calibri" panose="020F0502020204030204" pitchFamily="34" charset="0"/>
              </a:rPr>
              <a:t>top customers we can identify the </a:t>
            </a:r>
            <a:r>
              <a:rPr lang="en-US" b="1" i="0" dirty="0">
                <a:solidFill>
                  <a:srgbClr val="374151"/>
                </a:solidFill>
                <a:effectLst/>
                <a:latin typeface="Calibri" panose="020F0502020204030204" pitchFamily="34" charset="0"/>
                <a:cs typeface="Calibri" panose="020F0502020204030204" pitchFamily="34" charset="0"/>
              </a:rPr>
              <a:t>loyal customers, driving repeat business, and ultimately contributing to the company's sustainable growth</a:t>
            </a:r>
            <a:endParaRPr lang="en-IN" b="1"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96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en" sz="1580" b="1" dirty="0"/>
              <a:t>Ques: An employee of ours (Margaret Peacock, EmployeeID 4) has the record of completing most orders. However, there are some customers who've never placed an order with her. Show such customers.</a:t>
            </a:r>
            <a:endParaRPr sz="3020" b="1" dirty="0"/>
          </a:p>
        </p:txBody>
      </p:sp>
      <p:sp>
        <p:nvSpPr>
          <p:cNvPr id="92" name="Google Shape;92;p19"/>
          <p:cNvSpPr txBox="1">
            <a:spLocks noGrp="1"/>
          </p:cNvSpPr>
          <p:nvPr>
            <p:ph type="body" idx="1"/>
          </p:nvPr>
        </p:nvSpPr>
        <p:spPr>
          <a:xfrm>
            <a:off x="311700" y="1575950"/>
            <a:ext cx="3814200" cy="1815882"/>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endParaRPr sz="900" dirty="0">
              <a:solidFill>
                <a:srgbClr val="F4511E"/>
              </a:solidFill>
              <a:highlight>
                <a:srgbClr val="FFFFFF"/>
              </a:highlight>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900" dirty="0">
              <a:solidFill>
                <a:srgbClr val="3367D6"/>
              </a:solidFill>
              <a:highlight>
                <a:srgbClr val="FFFFFF"/>
              </a:highlight>
              <a:latin typeface="Roboto Mono"/>
              <a:ea typeface="Roboto Mono"/>
              <a:cs typeface="Roboto Mono"/>
              <a:sym typeface="Roboto Mono"/>
            </a:endParaRPr>
          </a:p>
          <a:p>
            <a:pPr marL="0" lvl="0" indent="0" algn="l" rtl="0">
              <a:spcBef>
                <a:spcPts val="0"/>
              </a:spcBef>
              <a:spcAft>
                <a:spcPts val="1200"/>
              </a:spcAft>
              <a:buNone/>
            </a:pPr>
            <a:endParaRPr dirty="0"/>
          </a:p>
        </p:txBody>
      </p:sp>
      <p:sp>
        <p:nvSpPr>
          <p:cNvPr id="3" name="TextBox 2">
            <a:extLst>
              <a:ext uri="{FF2B5EF4-FFF2-40B4-BE49-F238E27FC236}">
                <a16:creationId xmlns:a16="http://schemas.microsoft.com/office/drawing/2014/main" id="{B991A0C2-29FE-4D1E-4DBC-DC89E91DC194}"/>
              </a:ext>
            </a:extLst>
          </p:cNvPr>
          <p:cNvSpPr txBox="1"/>
          <p:nvPr/>
        </p:nvSpPr>
        <p:spPr>
          <a:xfrm>
            <a:off x="532615" y="1575950"/>
            <a:ext cx="4572000" cy="1815882"/>
          </a:xfrm>
          <a:prstGeom prst="rect">
            <a:avLst/>
          </a:prstGeom>
          <a:noFill/>
        </p:spPr>
        <p:txBody>
          <a:bodyPr wrap="square">
            <a:spAutoFit/>
          </a:bodyPr>
          <a:lstStyle/>
          <a:p>
            <a:r>
              <a:rPr lang="en-US" b="0" dirty="0">
                <a:solidFill>
                  <a:srgbClr val="3367D6"/>
                </a:solidFill>
                <a:effectLst/>
                <a:latin typeface="Roboto Mono" panose="00000009000000000000" pitchFamily="49" charset="0"/>
              </a:rPr>
              <a:t>select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distinct</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customerid</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a:solidFill>
                  <a:srgbClr val="0D904F"/>
                </a:solidFill>
                <a:effectLst/>
                <a:latin typeface="Roboto Mono" panose="00000009000000000000" pitchFamily="49" charset="0"/>
              </a:rPr>
              <a:t>`</a:t>
            </a:r>
            <a:r>
              <a:rPr lang="en-US" b="0" dirty="0" err="1">
                <a:solidFill>
                  <a:srgbClr val="0D904F"/>
                </a:solidFill>
                <a:effectLst/>
                <a:latin typeface="Roboto Mono" panose="00000009000000000000" pitchFamily="49" charset="0"/>
              </a:rPr>
              <a:t>cochin_traders.orders</a:t>
            </a:r>
            <a:r>
              <a:rPr lang="en-US" b="0" dirty="0">
                <a:solidFill>
                  <a:srgbClr val="0D90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where</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customerid</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not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in</a:t>
            </a:r>
            <a:endParaRPr lang="en-US" b="0" dirty="0">
              <a:solidFill>
                <a:srgbClr val="3A474E"/>
              </a:solidFill>
              <a:effectLst/>
              <a:latin typeface="Roboto Mono" panose="00000009000000000000" pitchFamily="49" charset="0"/>
            </a:endParaRPr>
          </a:p>
          <a:p>
            <a:r>
              <a:rPr lang="en-US" b="0" dirty="0">
                <a:solidFill>
                  <a:srgbClr val="3747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SELECT</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customerid</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a:solidFill>
                  <a:srgbClr val="0D904F"/>
                </a:solidFill>
                <a:effectLst/>
                <a:latin typeface="Roboto Mono" panose="00000009000000000000" pitchFamily="49" charset="0"/>
              </a:rPr>
              <a:t>`</a:t>
            </a:r>
            <a:r>
              <a:rPr lang="en-US" b="0" dirty="0" err="1">
                <a:solidFill>
                  <a:srgbClr val="0D904F"/>
                </a:solidFill>
                <a:effectLst/>
                <a:latin typeface="Roboto Mono" panose="00000009000000000000" pitchFamily="49" charset="0"/>
              </a:rPr>
              <a:t>cochin_traders.orders</a:t>
            </a:r>
            <a:r>
              <a:rPr lang="en-US" b="0" dirty="0">
                <a:solidFill>
                  <a:srgbClr val="0D90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WHERE</a:t>
            </a:r>
            <a:r>
              <a:rPr lang="en-US" b="0" dirty="0">
                <a:solidFill>
                  <a:srgbClr val="3A474E"/>
                </a:solidFill>
                <a:effectLst/>
                <a:latin typeface="Roboto Mono" panose="00000009000000000000" pitchFamily="49" charset="0"/>
              </a:rPr>
              <a:t> </a:t>
            </a:r>
            <a:r>
              <a:rPr lang="en-US" b="0" dirty="0" err="1">
                <a:solidFill>
                  <a:srgbClr val="800000"/>
                </a:solidFill>
                <a:effectLst/>
                <a:latin typeface="Roboto Mono" panose="00000009000000000000" pitchFamily="49" charset="0"/>
              </a:rPr>
              <a:t>employeeid</a:t>
            </a:r>
            <a:r>
              <a:rPr lang="en-US" b="0" dirty="0">
                <a:solidFill>
                  <a:srgbClr val="3A474E"/>
                </a:solidFill>
                <a:effectLst/>
                <a:latin typeface="Roboto Mono" panose="00000009000000000000" pitchFamily="49" charset="0"/>
              </a:rPr>
              <a:t> = </a:t>
            </a:r>
            <a:r>
              <a:rPr lang="en-US" b="0" dirty="0">
                <a:solidFill>
                  <a:srgbClr val="F4511E"/>
                </a:solidFill>
                <a:effectLst/>
                <a:latin typeface="Roboto Mono" panose="00000009000000000000" pitchFamily="49" charset="0"/>
              </a:rPr>
              <a:t>4</a:t>
            </a:r>
            <a:endParaRPr lang="en-US" b="0" dirty="0">
              <a:solidFill>
                <a:srgbClr val="3A474E"/>
              </a:solidFill>
              <a:effectLst/>
              <a:latin typeface="Roboto Mono" panose="00000009000000000000" pitchFamily="49" charset="0"/>
            </a:endParaRPr>
          </a:p>
          <a:p>
            <a:r>
              <a:rPr lang="en-US" b="0" dirty="0">
                <a:solidFill>
                  <a:srgbClr val="3747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p:txBody>
      </p:sp>
      <p:pic>
        <p:nvPicPr>
          <p:cNvPr id="5" name="Picture 4">
            <a:extLst>
              <a:ext uri="{FF2B5EF4-FFF2-40B4-BE49-F238E27FC236}">
                <a16:creationId xmlns:a16="http://schemas.microsoft.com/office/drawing/2014/main" id="{CD5EBB2D-CC18-6687-FC15-A9EA2CF25D20}"/>
              </a:ext>
            </a:extLst>
          </p:cNvPr>
          <p:cNvPicPr>
            <a:picLocks noChangeAspect="1"/>
          </p:cNvPicPr>
          <p:nvPr/>
        </p:nvPicPr>
        <p:blipFill>
          <a:blip r:embed="rId3"/>
          <a:stretch>
            <a:fillRect/>
          </a:stretch>
        </p:blipFill>
        <p:spPr>
          <a:xfrm>
            <a:off x="5586560" y="1456441"/>
            <a:ext cx="2514600" cy="3430421"/>
          </a:xfrm>
          <a:prstGeom prst="rect">
            <a:avLst/>
          </a:prstGeom>
        </p:spPr>
      </p:pic>
      <p:sp>
        <p:nvSpPr>
          <p:cNvPr id="4" name="TextBox 3">
            <a:extLst>
              <a:ext uri="{FF2B5EF4-FFF2-40B4-BE49-F238E27FC236}">
                <a16:creationId xmlns:a16="http://schemas.microsoft.com/office/drawing/2014/main" id="{12297446-80FD-507C-9CFB-801B9921BBD0}"/>
              </a:ext>
            </a:extLst>
          </p:cNvPr>
          <p:cNvSpPr txBox="1"/>
          <p:nvPr/>
        </p:nvSpPr>
        <p:spPr>
          <a:xfrm>
            <a:off x="532615" y="3556457"/>
            <a:ext cx="4572000" cy="738664"/>
          </a:xfrm>
          <a:prstGeom prst="rect">
            <a:avLst/>
          </a:prstGeom>
          <a:noFill/>
        </p:spPr>
        <p:txBody>
          <a:bodyPr wrap="square">
            <a:spAutoFit/>
          </a:bodyPr>
          <a:lstStyle/>
          <a:p>
            <a:r>
              <a:rPr lang="en-US" b="1" i="0" dirty="0">
                <a:solidFill>
                  <a:srgbClr val="374151"/>
                </a:solidFill>
                <a:effectLst/>
                <a:latin typeface="Calibri" panose="020F0502020204030204" pitchFamily="34" charset="0"/>
                <a:cs typeface="Calibri" panose="020F0502020204030204" pitchFamily="34" charset="0"/>
              </a:rPr>
              <a:t>This insight prompts us to plan accordingly to bridge this gap and provide more discounts so that all those pending customers can start placing their orders. </a:t>
            </a:r>
            <a:endParaRPr lang="en-IN" b="1"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922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600" b="1" dirty="0"/>
              <a:t>Ques. Retrieve the top 5 best-selling products on the basis of the quantity ordered. </a:t>
            </a:r>
            <a:endParaRPr sz="3200" dirty="0"/>
          </a:p>
        </p:txBody>
      </p:sp>
      <p:sp>
        <p:nvSpPr>
          <p:cNvPr id="98" name="Google Shape;98;p20"/>
          <p:cNvSpPr txBox="1">
            <a:spLocks noGrp="1"/>
          </p:cNvSpPr>
          <p:nvPr>
            <p:ph type="body" idx="1"/>
          </p:nvPr>
        </p:nvSpPr>
        <p:spPr>
          <a:xfrm>
            <a:off x="311700" y="1152475"/>
            <a:ext cx="45321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endParaRPr/>
          </a:p>
          <a:p>
            <a:pPr marL="0" lvl="0" indent="0" algn="l" rtl="0">
              <a:lnSpc>
                <a:spcPct val="150000"/>
              </a:lnSpc>
              <a:spcBef>
                <a:spcPts val="0"/>
              </a:spcBef>
              <a:spcAft>
                <a:spcPts val="0"/>
              </a:spcAft>
              <a:buClr>
                <a:schemeClr val="dk1"/>
              </a:buClr>
              <a:buSzPts val="1100"/>
              <a:buFont typeface="Arial"/>
              <a:buNone/>
            </a:pPr>
            <a:endParaRPr sz="900">
              <a:solidFill>
                <a:srgbClr val="F4511E"/>
              </a:solidFill>
              <a:highlight>
                <a:srgbClr val="FFFFFF"/>
              </a:highlight>
              <a:latin typeface="Roboto Mono"/>
              <a:ea typeface="Roboto Mono"/>
              <a:cs typeface="Roboto Mono"/>
              <a:sym typeface="Roboto Mono"/>
            </a:endParaRPr>
          </a:p>
          <a:p>
            <a:pPr marL="0" lvl="0" indent="0" algn="l" rtl="0">
              <a:spcBef>
                <a:spcPts val="0"/>
              </a:spcBef>
              <a:spcAft>
                <a:spcPts val="1200"/>
              </a:spcAft>
              <a:buNone/>
            </a:pPr>
            <a:endParaRPr/>
          </a:p>
        </p:txBody>
      </p:sp>
      <p:sp>
        <p:nvSpPr>
          <p:cNvPr id="5" name="TextBox 4">
            <a:extLst>
              <a:ext uri="{FF2B5EF4-FFF2-40B4-BE49-F238E27FC236}">
                <a16:creationId xmlns:a16="http://schemas.microsoft.com/office/drawing/2014/main" id="{7C86E2C9-E62F-464E-B30C-321830FC8FA9}"/>
              </a:ext>
            </a:extLst>
          </p:cNvPr>
          <p:cNvSpPr txBox="1"/>
          <p:nvPr/>
        </p:nvSpPr>
        <p:spPr>
          <a:xfrm>
            <a:off x="311700" y="574625"/>
            <a:ext cx="4532100" cy="4401205"/>
          </a:xfrm>
          <a:prstGeom prst="rect">
            <a:avLst/>
          </a:prstGeom>
          <a:noFill/>
        </p:spPr>
        <p:txBody>
          <a:bodyPr wrap="square">
            <a:spAutoFit/>
          </a:bodyPr>
          <a:lstStyle/>
          <a:p>
            <a:r>
              <a:rPr lang="en-US" b="0" dirty="0">
                <a:solidFill>
                  <a:srgbClr val="3367D6"/>
                </a:solidFill>
                <a:effectLst/>
                <a:latin typeface="Roboto Mono" panose="020B0604020202020204" charset="0"/>
              </a:rPr>
              <a:t>with</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cte</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endParaRPr lang="en-US" b="0" dirty="0">
              <a:solidFill>
                <a:srgbClr val="3A474E"/>
              </a:solidFill>
              <a:effectLst/>
              <a:latin typeface="Roboto Mono" panose="020B0604020202020204" charset="0"/>
            </a:endParaRPr>
          </a:p>
          <a:p>
            <a:r>
              <a:rPr lang="en-US" b="0" dirty="0">
                <a:solidFill>
                  <a:srgbClr val="37474F"/>
                </a:solidFill>
                <a:effectLst/>
                <a:latin typeface="Roboto Mono" panose="020B0604020202020204" charset="0"/>
              </a:rPr>
              <a:t>(</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select</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productid</a:t>
            </a:r>
            <a:r>
              <a:rPr lang="en-US" b="0" dirty="0" err="1">
                <a:solidFill>
                  <a:srgbClr val="3A474E"/>
                </a:solidFill>
                <a:effectLst/>
                <a:latin typeface="Roboto Mono" panose="020B0604020202020204" charset="0"/>
              </a:rPr>
              <a:t>,</a:t>
            </a:r>
            <a:r>
              <a:rPr lang="en-US" b="0" dirty="0" err="1">
                <a:solidFill>
                  <a:srgbClr val="3367D6"/>
                </a:solidFill>
                <a:effectLst/>
                <a:latin typeface="Roboto Mono" panose="020B0604020202020204" charset="0"/>
              </a:rPr>
              <a:t>sum</a:t>
            </a:r>
            <a:r>
              <a:rPr lang="en-US" b="0" dirty="0">
                <a:solidFill>
                  <a:srgbClr val="37474F"/>
                </a:solidFill>
                <a:effectLst/>
                <a:latin typeface="Roboto Mono" panose="020B0604020202020204" charset="0"/>
              </a:rPr>
              <a:t>(</a:t>
            </a:r>
            <a:r>
              <a:rPr lang="en-US" b="0" dirty="0">
                <a:solidFill>
                  <a:srgbClr val="000000"/>
                </a:solidFill>
                <a:effectLst/>
                <a:latin typeface="Roboto Mono" panose="020B0604020202020204" charset="0"/>
              </a:rPr>
              <a:t>quantity</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quantity</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from</a:t>
            </a:r>
            <a:r>
              <a:rPr lang="en-US" b="0" dirty="0">
                <a:solidFill>
                  <a:srgbClr val="3A474E"/>
                </a:solidFill>
                <a:effectLst/>
                <a:latin typeface="Roboto Mono" panose="020B0604020202020204" charset="0"/>
              </a:rPr>
              <a:t> </a:t>
            </a:r>
            <a:r>
              <a:rPr lang="en-US" b="0" dirty="0">
                <a:solidFill>
                  <a:srgbClr val="0D904F"/>
                </a:solidFill>
                <a:effectLst/>
                <a:latin typeface="Roboto Mono" panose="020B0604020202020204" charset="0"/>
              </a:rPr>
              <a:t>`</a:t>
            </a:r>
            <a:r>
              <a:rPr lang="en-US" b="0" dirty="0" err="1">
                <a:solidFill>
                  <a:srgbClr val="0D904F"/>
                </a:solidFill>
                <a:effectLst/>
                <a:latin typeface="Roboto Mono" panose="020B0604020202020204" charset="0"/>
              </a:rPr>
              <a:t>cochin_traders.orders_details</a:t>
            </a:r>
            <a:r>
              <a:rPr lang="en-US" b="0" dirty="0">
                <a:solidFill>
                  <a:srgbClr val="0D904F"/>
                </a:solidFill>
                <a:effectLst/>
                <a:latin typeface="Roboto Mono" panose="020B0604020202020204" charset="0"/>
              </a:rPr>
              <a:t>`</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group</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by</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productid</a:t>
            </a:r>
            <a:endParaRPr lang="en-US" b="0" dirty="0">
              <a:solidFill>
                <a:srgbClr val="3A474E"/>
              </a:solidFill>
              <a:effectLst/>
              <a:latin typeface="Roboto Mono" panose="020B0604020202020204" charset="0"/>
            </a:endParaRPr>
          </a:p>
          <a:p>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a:t>
            </a:r>
          </a:p>
          <a:p>
            <a:r>
              <a:rPr lang="en-US" b="0" dirty="0">
                <a:solidFill>
                  <a:srgbClr val="000000"/>
                </a:solidFill>
                <a:effectLst/>
                <a:latin typeface="Roboto Mono" panose="020B0604020202020204" charset="0"/>
              </a:rPr>
              <a:t>cte2</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r>
              <a:rPr lang="en-US" b="0" dirty="0">
                <a:solidFill>
                  <a:srgbClr val="3A474E"/>
                </a:solidFill>
                <a:effectLst/>
                <a:latin typeface="Roboto Mono" panose="020B0604020202020204" charset="0"/>
              </a:rPr>
              <a:t> </a:t>
            </a:r>
          </a:p>
          <a:p>
            <a:r>
              <a:rPr lang="en-US" b="0" dirty="0">
                <a:solidFill>
                  <a:srgbClr val="37474F"/>
                </a:solidFill>
                <a:effectLst/>
                <a:latin typeface="Roboto Mono" panose="020B0604020202020204" charset="0"/>
              </a:rPr>
              <a:t>(</a:t>
            </a:r>
            <a:endParaRPr lang="en-US" b="0" dirty="0">
              <a:solidFill>
                <a:srgbClr val="3A474E"/>
              </a:solidFill>
              <a:effectLst/>
              <a:latin typeface="Roboto Mono" panose="020B0604020202020204" charset="0"/>
            </a:endParaRPr>
          </a:p>
          <a:p>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select</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p</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productid</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p</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productname</a:t>
            </a:r>
            <a:r>
              <a:rPr lang="en-US" b="0" dirty="0" err="1">
                <a:solidFill>
                  <a:srgbClr val="3A474E"/>
                </a:solidFill>
                <a:effectLst/>
                <a:latin typeface="Roboto Mono" panose="020B0604020202020204" charset="0"/>
              </a:rPr>
              <a:t>,</a:t>
            </a:r>
            <a:r>
              <a:rPr lang="en-US" b="0" dirty="0" err="1">
                <a:solidFill>
                  <a:srgbClr val="3367D6"/>
                </a:solidFill>
                <a:effectLst/>
                <a:latin typeface="Roboto Mono" panose="020B0604020202020204" charset="0"/>
              </a:rPr>
              <a:t>dense_rank</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over</a:t>
            </a:r>
            <a:r>
              <a:rPr lang="en-US" b="0" dirty="0">
                <a:solidFill>
                  <a:srgbClr val="37474F"/>
                </a:solidFill>
                <a:effectLst/>
                <a:latin typeface="Roboto Mono" panose="020B0604020202020204" charset="0"/>
              </a:rPr>
              <a:t>(</a:t>
            </a:r>
            <a:r>
              <a:rPr lang="en-US" b="0" dirty="0">
                <a:solidFill>
                  <a:srgbClr val="3367D6"/>
                </a:solidFill>
                <a:effectLst/>
                <a:latin typeface="Roboto Mono" panose="020B0604020202020204" charset="0"/>
              </a:rPr>
              <a:t>order</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by</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quantity</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desc</a:t>
            </a:r>
            <a:r>
              <a:rPr lang="en-US" b="0" dirty="0">
                <a:solidFill>
                  <a:srgbClr val="3747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as</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rnk</a:t>
            </a:r>
            <a:endParaRPr lang="en-US" b="0" dirty="0">
              <a:solidFill>
                <a:srgbClr val="3A474E"/>
              </a:solidFill>
              <a:effectLst/>
              <a:latin typeface="Roboto Mono" panose="020B0604020202020204" charset="0"/>
            </a:endParaRPr>
          </a:p>
          <a:p>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from</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cte</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c</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join</a:t>
            </a:r>
            <a:r>
              <a:rPr lang="en-US" b="0" dirty="0">
                <a:solidFill>
                  <a:srgbClr val="3A474E"/>
                </a:solidFill>
                <a:effectLst/>
                <a:latin typeface="Roboto Mono" panose="020B0604020202020204" charset="0"/>
              </a:rPr>
              <a:t> </a:t>
            </a:r>
            <a:r>
              <a:rPr lang="en-US" b="0" dirty="0">
                <a:solidFill>
                  <a:srgbClr val="0D904F"/>
                </a:solidFill>
                <a:effectLst/>
                <a:latin typeface="Roboto Mono" panose="020B0604020202020204" charset="0"/>
              </a:rPr>
              <a:t>`</a:t>
            </a:r>
            <a:r>
              <a:rPr lang="en-US" b="0" dirty="0" err="1">
                <a:solidFill>
                  <a:srgbClr val="0D904F"/>
                </a:solidFill>
                <a:effectLst/>
                <a:latin typeface="Roboto Mono" panose="020B0604020202020204" charset="0"/>
              </a:rPr>
              <a:t>cochin_traders.products</a:t>
            </a:r>
            <a:r>
              <a:rPr lang="en-US" b="0" dirty="0">
                <a:solidFill>
                  <a:srgbClr val="0D904F"/>
                </a:solidFill>
                <a:effectLst/>
                <a:latin typeface="Roboto Mono" panose="020B0604020202020204" charset="0"/>
              </a:rPr>
              <a:t>`</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p</a:t>
            </a:r>
            <a:r>
              <a:rPr lang="en-US" b="0" dirty="0">
                <a:solidFill>
                  <a:srgbClr val="3A474E"/>
                </a:solidFill>
                <a:effectLst/>
                <a:latin typeface="Roboto Mono" panose="020B0604020202020204" charset="0"/>
              </a:rPr>
              <a:t> </a:t>
            </a:r>
          </a:p>
          <a:p>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on</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c</a:t>
            </a:r>
            <a:r>
              <a:rPr lang="en-US" b="0" dirty="0" err="1">
                <a:solidFill>
                  <a:srgbClr val="3A474E"/>
                </a:solidFill>
                <a:effectLst/>
                <a:latin typeface="Roboto Mono" panose="020B0604020202020204" charset="0"/>
              </a:rPr>
              <a:t>.</a:t>
            </a:r>
            <a:r>
              <a:rPr lang="en-US" b="0" dirty="0" err="1">
                <a:solidFill>
                  <a:srgbClr val="800000"/>
                </a:solidFill>
                <a:effectLst/>
                <a:latin typeface="Roboto Mono" panose="020B0604020202020204" charset="0"/>
              </a:rPr>
              <a:t>productid</a:t>
            </a:r>
            <a:r>
              <a:rPr lang="en-US" b="0" dirty="0">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p</a:t>
            </a:r>
            <a:r>
              <a:rPr lang="en-US" b="0" dirty="0" err="1">
                <a:solidFill>
                  <a:srgbClr val="3A474E"/>
                </a:solidFill>
                <a:effectLst/>
                <a:latin typeface="Roboto Mono" panose="020B0604020202020204" charset="0"/>
              </a:rPr>
              <a:t>.</a:t>
            </a:r>
            <a:r>
              <a:rPr lang="en-US" b="0" dirty="0" err="1">
                <a:solidFill>
                  <a:srgbClr val="000000"/>
                </a:solidFill>
                <a:effectLst/>
                <a:latin typeface="Roboto Mono" panose="020B0604020202020204" charset="0"/>
              </a:rPr>
              <a:t>productid</a:t>
            </a:r>
            <a:endParaRPr lang="en-US" b="0" dirty="0">
              <a:solidFill>
                <a:srgbClr val="3A474E"/>
              </a:solidFill>
              <a:effectLst/>
              <a:latin typeface="Roboto Mono" panose="020B0604020202020204" charset="0"/>
            </a:endParaRPr>
          </a:p>
          <a:p>
            <a:r>
              <a:rPr lang="en-US" b="0" dirty="0">
                <a:solidFill>
                  <a:srgbClr val="37474F"/>
                </a:solidFill>
                <a:effectLst/>
                <a:latin typeface="Roboto Mono" panose="020B0604020202020204" charset="0"/>
              </a:rPr>
              <a:t>)</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select</a:t>
            </a:r>
            <a:r>
              <a:rPr lang="en-US" b="0" dirty="0">
                <a:solidFill>
                  <a:srgbClr val="3A474E"/>
                </a:solidFill>
                <a:effectLst/>
                <a:latin typeface="Roboto Mono" panose="020B0604020202020204" charset="0"/>
              </a:rPr>
              <a:t> </a:t>
            </a:r>
            <a:r>
              <a:rPr lang="en-US" b="0" dirty="0">
                <a:solidFill>
                  <a:srgbClr val="37474F"/>
                </a:solidFill>
                <a:effectLst/>
                <a:latin typeface="Roboto Mono" panose="020B0604020202020204" charset="0"/>
              </a:rPr>
              <a:t>*</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from</a:t>
            </a:r>
            <a:r>
              <a:rPr lang="en-US" b="0" dirty="0">
                <a:solidFill>
                  <a:srgbClr val="3A474E"/>
                </a:solidFill>
                <a:effectLst/>
                <a:latin typeface="Roboto Mono" panose="020B0604020202020204" charset="0"/>
              </a:rPr>
              <a:t> </a:t>
            </a:r>
            <a:r>
              <a:rPr lang="en-US" b="0" dirty="0">
                <a:solidFill>
                  <a:srgbClr val="000000"/>
                </a:solidFill>
                <a:effectLst/>
                <a:latin typeface="Roboto Mono" panose="020B0604020202020204" charset="0"/>
              </a:rPr>
              <a:t>cte2</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where</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rnk</a:t>
            </a:r>
            <a:r>
              <a:rPr lang="en-US" b="0" dirty="0">
                <a:solidFill>
                  <a:srgbClr val="3A474E"/>
                </a:solidFill>
                <a:effectLst/>
                <a:latin typeface="Roboto Mono" panose="020B0604020202020204" charset="0"/>
              </a:rPr>
              <a:t> </a:t>
            </a:r>
            <a:r>
              <a:rPr lang="en-US" b="0" dirty="0">
                <a:solidFill>
                  <a:srgbClr val="37474F"/>
                </a:solidFill>
                <a:effectLst/>
                <a:latin typeface="Roboto Mono" panose="020B0604020202020204" charset="0"/>
              </a:rPr>
              <a:t>&lt;=</a:t>
            </a:r>
            <a:r>
              <a:rPr lang="en-US" b="0" dirty="0">
                <a:solidFill>
                  <a:srgbClr val="F4511E"/>
                </a:solidFill>
                <a:effectLst/>
                <a:latin typeface="Roboto Mono" panose="020B0604020202020204" charset="0"/>
              </a:rPr>
              <a:t>5</a:t>
            </a:r>
            <a:endParaRPr lang="en-US" b="0" dirty="0">
              <a:solidFill>
                <a:srgbClr val="3A474E"/>
              </a:solidFill>
              <a:effectLst/>
              <a:latin typeface="Roboto Mono" panose="020B0604020202020204" charset="0"/>
            </a:endParaRPr>
          </a:p>
          <a:p>
            <a:r>
              <a:rPr lang="en-US" b="0" dirty="0">
                <a:solidFill>
                  <a:srgbClr val="3367D6"/>
                </a:solidFill>
                <a:effectLst/>
                <a:latin typeface="Roboto Mono" panose="020B0604020202020204" charset="0"/>
              </a:rPr>
              <a:t>order</a:t>
            </a:r>
            <a:r>
              <a:rPr lang="en-US" b="0" dirty="0">
                <a:solidFill>
                  <a:srgbClr val="3A474E"/>
                </a:solidFill>
                <a:effectLst/>
                <a:latin typeface="Roboto Mono" panose="020B0604020202020204" charset="0"/>
              </a:rPr>
              <a:t> </a:t>
            </a:r>
            <a:r>
              <a:rPr lang="en-US" b="0" dirty="0">
                <a:solidFill>
                  <a:srgbClr val="3367D6"/>
                </a:solidFill>
                <a:effectLst/>
                <a:latin typeface="Roboto Mono" panose="020B0604020202020204" charset="0"/>
              </a:rPr>
              <a:t>by</a:t>
            </a:r>
            <a:r>
              <a:rPr lang="en-US" b="0" dirty="0">
                <a:solidFill>
                  <a:srgbClr val="3A474E"/>
                </a:solidFill>
                <a:effectLst/>
                <a:latin typeface="Roboto Mono" panose="020B0604020202020204" charset="0"/>
              </a:rPr>
              <a:t> </a:t>
            </a:r>
            <a:r>
              <a:rPr lang="en-US" b="0" dirty="0" err="1">
                <a:solidFill>
                  <a:srgbClr val="000000"/>
                </a:solidFill>
                <a:effectLst/>
                <a:latin typeface="Roboto Mono" panose="020B0604020202020204" charset="0"/>
              </a:rPr>
              <a:t>rnk</a:t>
            </a:r>
            <a:endParaRPr lang="en-US" b="0" dirty="0">
              <a:solidFill>
                <a:srgbClr val="3A474E"/>
              </a:solidFill>
              <a:effectLst/>
              <a:latin typeface="Roboto Mono" panose="020B0604020202020204" charset="0"/>
            </a:endParaRPr>
          </a:p>
        </p:txBody>
      </p:sp>
      <p:pic>
        <p:nvPicPr>
          <p:cNvPr id="3" name="Picture 2">
            <a:extLst>
              <a:ext uri="{FF2B5EF4-FFF2-40B4-BE49-F238E27FC236}">
                <a16:creationId xmlns:a16="http://schemas.microsoft.com/office/drawing/2014/main" id="{EDD83863-D4D5-4E05-8FE0-66134142FF9B}"/>
              </a:ext>
            </a:extLst>
          </p:cNvPr>
          <p:cNvPicPr>
            <a:picLocks noChangeAspect="1"/>
          </p:cNvPicPr>
          <p:nvPr/>
        </p:nvPicPr>
        <p:blipFill>
          <a:blip r:embed="rId3"/>
          <a:stretch>
            <a:fillRect/>
          </a:stretch>
        </p:blipFill>
        <p:spPr>
          <a:xfrm>
            <a:off x="4572000" y="830968"/>
            <a:ext cx="4252437" cy="1740782"/>
          </a:xfrm>
          <a:prstGeom prst="rect">
            <a:avLst/>
          </a:prstGeom>
        </p:spPr>
      </p:pic>
      <p:sp>
        <p:nvSpPr>
          <p:cNvPr id="4" name="TextBox 3">
            <a:extLst>
              <a:ext uri="{FF2B5EF4-FFF2-40B4-BE49-F238E27FC236}">
                <a16:creationId xmlns:a16="http://schemas.microsoft.com/office/drawing/2014/main" id="{5BF85338-BD01-5D02-A07A-96F461FD8865}"/>
              </a:ext>
            </a:extLst>
          </p:cNvPr>
          <p:cNvSpPr txBox="1"/>
          <p:nvPr/>
        </p:nvSpPr>
        <p:spPr>
          <a:xfrm>
            <a:off x="4464844" y="3171915"/>
            <a:ext cx="4572000" cy="1384995"/>
          </a:xfrm>
          <a:prstGeom prst="rect">
            <a:avLst/>
          </a:prstGeom>
          <a:noFill/>
        </p:spPr>
        <p:txBody>
          <a:bodyPr wrap="square">
            <a:spAutoFit/>
          </a:bodyPr>
          <a:lstStyle/>
          <a:p>
            <a:r>
              <a:rPr lang="en-US" b="1" i="0" dirty="0">
                <a:solidFill>
                  <a:srgbClr val="374151"/>
                </a:solidFill>
                <a:effectLst/>
                <a:latin typeface="Calibri" panose="020F0502020204030204" pitchFamily="34" charset="0"/>
                <a:cs typeface="Calibri" panose="020F0502020204030204" pitchFamily="34" charset="0"/>
              </a:rPr>
              <a:t>Following finding has helped us to tailor down the top 5 best-selling products, determined by the quantity ordered. These products shows that they are customer favorites, showcasing their strong market demand. So, when all these products are always in stock, we're meeting customer preferences effectively.</a:t>
            </a:r>
            <a:endParaRPr lang="en-IN" b="1"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69300" y="116958"/>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en" sz="1879" b="1" dirty="0"/>
              <a:t>Ques. Analyze the monthly order count for the year 1997.</a:t>
            </a:r>
            <a:endParaRPr sz="1879" b="1" dirty="0"/>
          </a:p>
          <a:p>
            <a:pPr marL="0" lvl="0" indent="0" algn="l" rtl="0">
              <a:spcBef>
                <a:spcPts val="0"/>
              </a:spcBef>
              <a:spcAft>
                <a:spcPts val="0"/>
              </a:spcAft>
              <a:buSzPts val="990"/>
              <a:buNone/>
            </a:pPr>
            <a:endParaRPr sz="3320" b="1" dirty="0"/>
          </a:p>
        </p:txBody>
      </p:sp>
      <p:sp>
        <p:nvSpPr>
          <p:cNvPr id="104" name="Google Shape;104;p21"/>
          <p:cNvSpPr txBox="1">
            <a:spLocks noGrp="1"/>
          </p:cNvSpPr>
          <p:nvPr>
            <p:ph type="body" idx="1"/>
          </p:nvPr>
        </p:nvSpPr>
        <p:spPr>
          <a:xfrm>
            <a:off x="311700" y="1152475"/>
            <a:ext cx="3648600" cy="236225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900" dirty="0">
              <a:solidFill>
                <a:srgbClr val="3367D6"/>
              </a:solidFill>
              <a:highlight>
                <a:srgbClr val="FFFFFF"/>
              </a:highlight>
              <a:latin typeface="Roboto Mono"/>
              <a:ea typeface="Roboto Mono"/>
              <a:cs typeface="Roboto Mono"/>
              <a:sym typeface="Roboto Mono"/>
            </a:endParaRPr>
          </a:p>
          <a:p>
            <a:pPr marL="0" lvl="0" indent="0" algn="l" rtl="0">
              <a:lnSpc>
                <a:spcPct val="150000"/>
              </a:lnSpc>
              <a:spcBef>
                <a:spcPts val="0"/>
              </a:spcBef>
              <a:spcAft>
                <a:spcPts val="0"/>
              </a:spcAft>
              <a:buNone/>
            </a:pPr>
            <a:endParaRPr sz="900" dirty="0">
              <a:solidFill>
                <a:srgbClr val="3367D6"/>
              </a:solidFill>
              <a:highlight>
                <a:srgbClr val="FFFFFF"/>
              </a:highlight>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900" dirty="0">
              <a:solidFill>
                <a:srgbClr val="3367D6"/>
              </a:solidFill>
              <a:highlight>
                <a:srgbClr val="FFFFFF"/>
              </a:highlight>
              <a:latin typeface="Roboto Mono"/>
              <a:ea typeface="Roboto Mono"/>
              <a:cs typeface="Roboto Mono"/>
              <a:sym typeface="Roboto Mono"/>
            </a:endParaRPr>
          </a:p>
          <a:p>
            <a:pPr marL="0" lvl="0" indent="0" algn="l" rtl="0">
              <a:spcBef>
                <a:spcPts val="0"/>
              </a:spcBef>
              <a:spcAft>
                <a:spcPts val="1200"/>
              </a:spcAft>
              <a:buNone/>
            </a:pPr>
            <a:endParaRPr dirty="0"/>
          </a:p>
        </p:txBody>
      </p:sp>
      <p:sp>
        <p:nvSpPr>
          <p:cNvPr id="3" name="TextBox 2">
            <a:extLst>
              <a:ext uri="{FF2B5EF4-FFF2-40B4-BE49-F238E27FC236}">
                <a16:creationId xmlns:a16="http://schemas.microsoft.com/office/drawing/2014/main" id="{789CA573-AAC1-A14D-620D-DD4A18F2E460}"/>
              </a:ext>
            </a:extLst>
          </p:cNvPr>
          <p:cNvSpPr txBox="1"/>
          <p:nvPr/>
        </p:nvSpPr>
        <p:spPr>
          <a:xfrm>
            <a:off x="311700" y="689658"/>
            <a:ext cx="4572000" cy="2677656"/>
          </a:xfrm>
          <a:prstGeom prst="rect">
            <a:avLst/>
          </a:prstGeom>
          <a:noFill/>
        </p:spPr>
        <p:txBody>
          <a:bodyPr wrap="square">
            <a:spAutoFit/>
          </a:bodyPr>
          <a:lstStyle/>
          <a:p>
            <a:r>
              <a:rPr lang="en-US" b="0" dirty="0">
                <a:solidFill>
                  <a:srgbClr val="3367D6"/>
                </a:solidFill>
                <a:effectLst/>
                <a:latin typeface="Roboto Mono" panose="00000009000000000000" pitchFamily="49" charset="0"/>
              </a:rPr>
              <a:t>with</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cte</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p>
          <a:p>
            <a:r>
              <a:rPr lang="en-US" b="0" dirty="0">
                <a:solidFill>
                  <a:srgbClr val="3747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select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extract</a:t>
            </a:r>
            <a:r>
              <a:rPr lang="en-US" b="0" dirty="0">
                <a:solidFill>
                  <a:srgbClr val="37474F"/>
                </a:solidFill>
                <a:effectLst/>
                <a:latin typeface="Roboto Mono" panose="00000009000000000000" pitchFamily="49" charset="0"/>
              </a:rPr>
              <a:t>(</a:t>
            </a:r>
            <a:r>
              <a:rPr lang="en-US" b="0" dirty="0">
                <a:solidFill>
                  <a:srgbClr val="000000"/>
                </a:solidFill>
                <a:effectLst/>
                <a:latin typeface="Roboto Mono" panose="00000009000000000000" pitchFamily="49" charset="0"/>
              </a:rPr>
              <a:t>month</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orderdate</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order_month</a:t>
            </a:r>
            <a:r>
              <a:rPr lang="en-US" b="0" dirty="0" err="1">
                <a:solidFill>
                  <a:srgbClr val="3A474E"/>
                </a:solidFill>
                <a:effectLst/>
                <a:latin typeface="Roboto Mono" panose="00000009000000000000" pitchFamily="49" charset="0"/>
              </a:rPr>
              <a:t>,</a:t>
            </a:r>
            <a:r>
              <a:rPr lang="en-US" b="0" dirty="0" err="1">
                <a:solidFill>
                  <a:srgbClr val="3367D6"/>
                </a:solidFill>
                <a:effectLst/>
                <a:latin typeface="Roboto Mono" panose="00000009000000000000" pitchFamily="49" charset="0"/>
              </a:rPr>
              <a:t>extract</a:t>
            </a:r>
            <a:r>
              <a:rPr lang="en-US" b="0" dirty="0">
                <a:solidFill>
                  <a:srgbClr val="37474F"/>
                </a:solidFill>
                <a:effectLst/>
                <a:latin typeface="Roboto Mono" panose="00000009000000000000" pitchFamily="49" charset="0"/>
              </a:rPr>
              <a:t>(</a:t>
            </a:r>
            <a:r>
              <a:rPr lang="en-US" b="0" dirty="0">
                <a:solidFill>
                  <a:srgbClr val="000000"/>
                </a:solidFill>
                <a:effectLst/>
                <a:latin typeface="Roboto Mono" panose="00000009000000000000" pitchFamily="49" charset="0"/>
              </a:rPr>
              <a:t>year</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orderdate</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order_year</a:t>
            </a:r>
            <a:r>
              <a:rPr lang="en-US" b="0" dirty="0" err="1">
                <a:solidFill>
                  <a:srgbClr val="3A474E"/>
                </a:solidFill>
                <a:effectLst/>
                <a:latin typeface="Roboto Mono" panose="00000009000000000000" pitchFamily="49" charset="0"/>
              </a:rPr>
              <a:t>,</a:t>
            </a:r>
            <a:r>
              <a:rPr lang="en-US" b="0" dirty="0" err="1">
                <a:solidFill>
                  <a:srgbClr val="3367D6"/>
                </a:solidFill>
                <a:effectLst/>
                <a:latin typeface="Roboto Mono" panose="00000009000000000000" pitchFamily="49" charset="0"/>
              </a:rPr>
              <a:t>count</a:t>
            </a:r>
            <a:r>
              <a:rPr lang="en-US" b="0" dirty="0">
                <a:solidFill>
                  <a:srgbClr val="37474F"/>
                </a:solidFill>
                <a:effectLst/>
                <a:latin typeface="Roboto Mono" panose="00000009000000000000" pitchFamily="49" charset="0"/>
              </a:rPr>
              <a:t>(</a:t>
            </a:r>
            <a:r>
              <a:rPr lang="en-US" b="0" dirty="0" err="1">
                <a:solidFill>
                  <a:srgbClr val="000000"/>
                </a:solidFill>
                <a:effectLst/>
                <a:latin typeface="Roboto Mono" panose="00000009000000000000" pitchFamily="49" charset="0"/>
              </a:rPr>
              <a:t>orderid</a:t>
            </a:r>
            <a:r>
              <a:rPr lang="en-US" b="0" dirty="0">
                <a:solidFill>
                  <a:srgbClr val="37474F"/>
                </a:solidFill>
                <a:effectLst/>
                <a:latin typeface="Roboto Mono" panose="00000009000000000000" pitchFamily="49" charset="0"/>
              </a:rPr>
              <a: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as</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total_count</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a:solidFill>
                  <a:srgbClr val="0D904F"/>
                </a:solidFill>
                <a:effectLst/>
                <a:latin typeface="Roboto Mono" panose="00000009000000000000" pitchFamily="49" charset="0"/>
              </a:rPr>
              <a:t>`</a:t>
            </a:r>
            <a:r>
              <a:rPr lang="en-US" b="0" dirty="0" err="1">
                <a:solidFill>
                  <a:srgbClr val="0D904F"/>
                </a:solidFill>
                <a:effectLst/>
                <a:latin typeface="Roboto Mono" panose="00000009000000000000" pitchFamily="49" charset="0"/>
              </a:rPr>
              <a:t>cochin_traders.orders</a:t>
            </a:r>
            <a:r>
              <a:rPr lang="en-US" b="0" dirty="0">
                <a:solidFill>
                  <a:srgbClr val="0D90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group</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by</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order_month</a:t>
            </a:r>
            <a:r>
              <a:rPr lang="en-US" b="0" dirty="0" err="1">
                <a:solidFill>
                  <a:srgbClr val="3A474E"/>
                </a:solidFill>
                <a:effectLst/>
                <a:latin typeface="Roboto Mono" panose="00000009000000000000" pitchFamily="49" charset="0"/>
              </a:rPr>
              <a:t>,</a:t>
            </a:r>
            <a:r>
              <a:rPr lang="en-US" b="0" dirty="0" err="1">
                <a:solidFill>
                  <a:srgbClr val="000000"/>
                </a:solidFill>
                <a:effectLst/>
                <a:latin typeface="Roboto Mono" panose="00000009000000000000" pitchFamily="49" charset="0"/>
              </a:rPr>
              <a:t>order_year</a:t>
            </a:r>
            <a:endParaRPr lang="en-US" b="0" dirty="0">
              <a:solidFill>
                <a:srgbClr val="3A474E"/>
              </a:solidFill>
              <a:effectLst/>
              <a:latin typeface="Roboto Mono" panose="00000009000000000000" pitchFamily="49" charset="0"/>
            </a:endParaRPr>
          </a:p>
          <a:p>
            <a:r>
              <a:rPr lang="en-US" b="0" dirty="0">
                <a:solidFill>
                  <a:srgbClr val="37474F"/>
                </a:solidFill>
                <a:effectLst/>
                <a:latin typeface="Roboto Mono" panose="00000009000000000000" pitchFamily="49" charset="0"/>
              </a:rPr>
              <a:t>)</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select</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order_month</a:t>
            </a:r>
            <a:r>
              <a:rPr lang="en-US" b="0" dirty="0" err="1">
                <a:solidFill>
                  <a:srgbClr val="3A474E"/>
                </a:solidFill>
                <a:effectLst/>
                <a:latin typeface="Roboto Mono" panose="00000009000000000000" pitchFamily="49" charset="0"/>
              </a:rPr>
              <a:t>,</a:t>
            </a:r>
            <a:r>
              <a:rPr lang="en-US" b="0" dirty="0" err="1">
                <a:solidFill>
                  <a:srgbClr val="000000"/>
                </a:solidFill>
                <a:effectLst/>
                <a:latin typeface="Roboto Mono" panose="00000009000000000000" pitchFamily="49" charset="0"/>
              </a:rPr>
              <a:t>total_count</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from</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cte</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where</a:t>
            </a:r>
            <a:r>
              <a:rPr lang="en-US" b="0" dirty="0">
                <a:solidFill>
                  <a:srgbClr val="3A474E"/>
                </a:solidFill>
                <a:effectLst/>
                <a:latin typeface="Roboto Mono" panose="00000009000000000000" pitchFamily="49" charset="0"/>
              </a:rPr>
              <a:t> </a:t>
            </a:r>
            <a:r>
              <a:rPr lang="en-US" b="0" dirty="0" err="1">
                <a:solidFill>
                  <a:srgbClr val="800000"/>
                </a:solidFill>
                <a:effectLst/>
                <a:latin typeface="Roboto Mono" panose="00000009000000000000" pitchFamily="49" charset="0"/>
              </a:rPr>
              <a:t>order_year</a:t>
            </a:r>
            <a:r>
              <a:rPr lang="en-US" b="0" dirty="0">
                <a:solidFill>
                  <a:srgbClr val="3A474E"/>
                </a:solidFill>
                <a:effectLst/>
                <a:latin typeface="Roboto Mono" panose="00000009000000000000" pitchFamily="49" charset="0"/>
              </a:rPr>
              <a:t>=</a:t>
            </a:r>
            <a:r>
              <a:rPr lang="en-US" b="0" dirty="0">
                <a:solidFill>
                  <a:srgbClr val="F4511E"/>
                </a:solidFill>
                <a:effectLst/>
                <a:latin typeface="Roboto Mono" panose="00000009000000000000" pitchFamily="49" charset="0"/>
              </a:rPr>
              <a:t>1997</a:t>
            </a:r>
            <a:endParaRPr lang="en-US" b="0" dirty="0">
              <a:solidFill>
                <a:srgbClr val="3A474E"/>
              </a:solidFill>
              <a:effectLst/>
              <a:latin typeface="Roboto Mono" panose="00000009000000000000" pitchFamily="49" charset="0"/>
            </a:endParaRPr>
          </a:p>
          <a:p>
            <a:r>
              <a:rPr lang="en-US" b="0" dirty="0">
                <a:solidFill>
                  <a:srgbClr val="3367D6"/>
                </a:solidFill>
                <a:effectLst/>
                <a:latin typeface="Roboto Mono" panose="00000009000000000000" pitchFamily="49" charset="0"/>
              </a:rPr>
              <a:t>order</a:t>
            </a:r>
            <a:r>
              <a:rPr lang="en-US" b="0" dirty="0">
                <a:solidFill>
                  <a:srgbClr val="3A474E"/>
                </a:solidFill>
                <a:effectLst/>
                <a:latin typeface="Roboto Mono" panose="00000009000000000000" pitchFamily="49" charset="0"/>
              </a:rPr>
              <a:t> </a:t>
            </a:r>
            <a:r>
              <a:rPr lang="en-US" b="0" dirty="0">
                <a:solidFill>
                  <a:srgbClr val="3367D6"/>
                </a:solidFill>
                <a:effectLst/>
                <a:latin typeface="Roboto Mono" panose="00000009000000000000" pitchFamily="49" charset="0"/>
              </a:rPr>
              <a:t>by</a:t>
            </a:r>
            <a:r>
              <a:rPr lang="en-US" b="0" dirty="0">
                <a:solidFill>
                  <a:srgbClr val="3A474E"/>
                </a:solidFill>
                <a:effectLst/>
                <a:latin typeface="Roboto Mono" panose="00000009000000000000" pitchFamily="49" charset="0"/>
              </a:rPr>
              <a:t> </a:t>
            </a:r>
            <a:r>
              <a:rPr lang="en-US" b="0" dirty="0" err="1">
                <a:solidFill>
                  <a:srgbClr val="000000"/>
                </a:solidFill>
                <a:effectLst/>
                <a:latin typeface="Roboto Mono" panose="00000009000000000000" pitchFamily="49" charset="0"/>
              </a:rPr>
              <a:t>order_month</a:t>
            </a:r>
            <a:endParaRPr lang="en-US" b="0" dirty="0">
              <a:solidFill>
                <a:srgbClr val="3A474E"/>
              </a:solidFill>
              <a:effectLst/>
              <a:latin typeface="Roboto Mono" panose="00000009000000000000" pitchFamily="49" charset="0"/>
            </a:endParaRPr>
          </a:p>
        </p:txBody>
      </p:sp>
      <p:pic>
        <p:nvPicPr>
          <p:cNvPr id="5" name="Picture 4">
            <a:extLst>
              <a:ext uri="{FF2B5EF4-FFF2-40B4-BE49-F238E27FC236}">
                <a16:creationId xmlns:a16="http://schemas.microsoft.com/office/drawing/2014/main" id="{38E59F64-877B-814D-848C-E5B2EDD1300F}"/>
              </a:ext>
            </a:extLst>
          </p:cNvPr>
          <p:cNvPicPr>
            <a:picLocks noChangeAspect="1"/>
          </p:cNvPicPr>
          <p:nvPr/>
        </p:nvPicPr>
        <p:blipFill>
          <a:blip r:embed="rId3"/>
          <a:stretch>
            <a:fillRect/>
          </a:stretch>
        </p:blipFill>
        <p:spPr>
          <a:xfrm>
            <a:off x="5360192" y="689659"/>
            <a:ext cx="2981325" cy="2161542"/>
          </a:xfrm>
          <a:prstGeom prst="rect">
            <a:avLst/>
          </a:prstGeom>
        </p:spPr>
      </p:pic>
      <p:pic>
        <p:nvPicPr>
          <p:cNvPr id="4" name="Picture 3">
            <a:extLst>
              <a:ext uri="{FF2B5EF4-FFF2-40B4-BE49-F238E27FC236}">
                <a16:creationId xmlns:a16="http://schemas.microsoft.com/office/drawing/2014/main" id="{DA5EE6BE-7CC0-4E9C-80D2-EA30671F97E4}"/>
              </a:ext>
            </a:extLst>
          </p:cNvPr>
          <p:cNvPicPr>
            <a:picLocks noChangeAspect="1"/>
          </p:cNvPicPr>
          <p:nvPr/>
        </p:nvPicPr>
        <p:blipFill>
          <a:blip r:embed="rId4"/>
          <a:stretch>
            <a:fillRect/>
          </a:stretch>
        </p:blipFill>
        <p:spPr>
          <a:xfrm>
            <a:off x="5360192" y="2996726"/>
            <a:ext cx="3469112" cy="1870473"/>
          </a:xfrm>
          <a:prstGeom prst="rect">
            <a:avLst/>
          </a:prstGeom>
        </p:spPr>
      </p:pic>
      <p:sp>
        <p:nvSpPr>
          <p:cNvPr id="6" name="TextBox 5">
            <a:extLst>
              <a:ext uri="{FF2B5EF4-FFF2-40B4-BE49-F238E27FC236}">
                <a16:creationId xmlns:a16="http://schemas.microsoft.com/office/drawing/2014/main" id="{F6286847-C710-7C2E-FF3C-E6979AABE4A1}"/>
              </a:ext>
            </a:extLst>
          </p:cNvPr>
          <p:cNvSpPr txBox="1"/>
          <p:nvPr/>
        </p:nvSpPr>
        <p:spPr>
          <a:xfrm>
            <a:off x="485775" y="3616316"/>
            <a:ext cx="4572000" cy="954107"/>
          </a:xfrm>
          <a:prstGeom prst="rect">
            <a:avLst/>
          </a:prstGeom>
          <a:noFill/>
        </p:spPr>
        <p:txBody>
          <a:bodyPr wrap="square">
            <a:spAutoFit/>
          </a:bodyPr>
          <a:lstStyle/>
          <a:p>
            <a:r>
              <a:rPr lang="en-US" b="1" i="0" dirty="0">
                <a:solidFill>
                  <a:srgbClr val="374151"/>
                </a:solidFill>
                <a:effectLst/>
                <a:latin typeface="Calibri" panose="020F0502020204030204" pitchFamily="34" charset="0"/>
                <a:cs typeface="Calibri" panose="020F0502020204030204" pitchFamily="34" charset="0"/>
              </a:rPr>
              <a:t>By understanding historical fluctuations, we can proactively allocate resources, enhance staffing during busy periods, and strategize promotions to align with high-demand months.</a:t>
            </a:r>
            <a:endParaRPr lang="en-IN" b="1"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7999</TotalTime>
  <Words>1044</Words>
  <Application>Microsoft Office PowerPoint</Application>
  <PresentationFormat>On-screen Show (16:9)</PresentationFormat>
  <Paragraphs>121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 Mono</vt:lpstr>
      <vt:lpstr>Arial</vt:lpstr>
      <vt:lpstr>Calibri</vt:lpstr>
      <vt:lpstr>Aharoni</vt:lpstr>
      <vt:lpstr>Simple Light</vt:lpstr>
      <vt:lpstr>Business Case Solving</vt:lpstr>
      <vt:lpstr>Schema</vt:lpstr>
      <vt:lpstr>PowerPoint Presentation</vt:lpstr>
      <vt:lpstr>Ques. Fetch the full name and hiring date of all Employees who work as Sales Representatives.</vt:lpstr>
      <vt:lpstr>Ques. Which of the products in our inventory need to be reordered? </vt:lpstr>
      <vt:lpstr>Ques. Find and display the details of customers who have placed more than 5 orders.</vt:lpstr>
      <vt:lpstr>Ques: An employee of ours (Margaret Peacock, EmployeeID 4) has the record of completing most orders. However, there are some customers who've never placed an order with her. Show such customers.</vt:lpstr>
      <vt:lpstr>Ques. Retrieve the top 5 best-selling products on the basis of the quantity ordered. </vt:lpstr>
      <vt:lpstr>Ques. Analyze the monthly order count for the year 1997. </vt:lpstr>
      <vt:lpstr>Ques: Calculate the difference in sales revenue for each month compared to the previous month.</vt:lpstr>
      <vt:lpstr>Ques: Calculate the difference in sales revenue for each month compared to the previous month. Cntd..</vt:lpstr>
      <vt:lpstr>Ques: Calculate the percentage of total sales revenue for each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Solving</dc:title>
  <cp:lastModifiedBy>Preethi Tony</cp:lastModifiedBy>
  <cp:revision>16</cp:revision>
  <dcterms:modified xsi:type="dcterms:W3CDTF">2023-08-23T15:31:18Z</dcterms:modified>
</cp:coreProperties>
</file>