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350" r:id="rId5"/>
    <p:sldId id="352" r:id="rId6"/>
    <p:sldId id="361" r:id="rId7"/>
    <p:sldId id="356" r:id="rId8"/>
    <p:sldId id="365" r:id="rId9"/>
    <p:sldId id="355" r:id="rId10"/>
    <p:sldId id="366" r:id="rId11"/>
    <p:sldId id="368" r:id="rId12"/>
    <p:sldId id="367" r:id="rId13"/>
    <p:sldId id="343" r:id="rId14"/>
    <p:sldId id="334" r:id="rId15"/>
    <p:sldId id="353" r:id="rId16"/>
    <p:sldId id="354" r:id="rId17"/>
    <p:sldId id="357" r:id="rId18"/>
    <p:sldId id="362" r:id="rId19"/>
    <p:sldId id="3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17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6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5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5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33CD8AE-131F-4A1B-A31B-2E7EEACD38A5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1A5CFA0-AF9C-4161-9D58-24D0034A5452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A72B36D-4AC8-4611-A47C-30A40FCFEF77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704E142-D865-4A39-9CF8-C7B74CFBC01B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2C18C8-00C0-46CC-BF7B-1AFD190A723F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B49E62F-AD33-4DCC-A3D7-718ED13DB3C0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F4B19B0-0467-4850-8705-3BE039818E77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83B93F0-D5E6-471C-A6D6-52AE951B40A4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8E8A9C4-684D-4EA2-8600-556E733660EA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37B91FA-F6AC-41F5-A212-857F07D68844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178" y="702258"/>
            <a:ext cx="8930599" cy="2871449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2800" dirty="0">
                <a:effectLst/>
                <a:latin typeface="Bell MT" panose="02020503060305020303" pitchFamily="18" charset="0"/>
                <a:ea typeface="MS Mincho" panose="02020609040205080304" pitchFamily="49" charset="-128"/>
              </a:rPr>
              <a:t>COMPUTER VISION AND DEEP LEARNING FOR FASHION RECOGNITION</a:t>
            </a:r>
            <a:endParaRPr lang="en-IN" sz="2800" dirty="0">
              <a:effectLst/>
              <a:latin typeface="Bell MT" panose="02020503060305020303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06189"/>
          </a:xfrm>
        </p:spPr>
        <p:txBody>
          <a:bodyPr>
            <a:normAutofit/>
          </a:bodyPr>
          <a:lstStyle/>
          <a:p>
            <a:r>
              <a:rPr lang="en-US" dirty="0"/>
              <a:t>Preethy Ann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0" y="398440"/>
            <a:ext cx="4903377" cy="23860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2092817"/>
            <a:ext cx="4941477" cy="1563483"/>
          </a:xfrm>
        </p:spPr>
        <p:txBody>
          <a:bodyPr/>
          <a:lstStyle/>
          <a:p>
            <a:r>
              <a:rPr lang="en-US" dirty="0"/>
              <a:t>Last year</a:t>
            </a:r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1169"/>
            <a:ext cx="10352810" cy="1288758"/>
          </a:xfrm>
        </p:spPr>
        <p:txBody>
          <a:bodyPr/>
          <a:lstStyle/>
          <a:p>
            <a:r>
              <a:rPr lang="en-US" dirty="0"/>
              <a:t>Growth by sector graph</a:t>
            </a:r>
          </a:p>
        </p:txBody>
      </p:sp>
      <p:graphicFrame>
        <p:nvGraphicFramePr>
          <p:cNvPr id="24" name="Chart Placeholder 23" descr="Growth by sector graph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083334105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2354-DAD0-9976-B26E-CC26A03AF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835CD634-517A-4F3F-AA6A-7370B541F152}" type="datetime3">
              <a:rPr lang="en-US" smtClean="0"/>
              <a:t>21 October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10313"/>
            <a:ext cx="10287000" cy="1279614"/>
          </a:xfrm>
        </p:spPr>
        <p:txBody>
          <a:bodyPr>
            <a:normAutofit/>
          </a:bodyPr>
          <a:lstStyle/>
          <a:p>
            <a:r>
              <a:rPr lang="en-US" dirty="0"/>
              <a:t>Growth by sector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EA4F-2FAA-BF1E-39F7-BE72119542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DDD7C2-FDCC-4E84-9BC3-84FEFFD83F19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CB684BE-D214-86A2-3920-E508C5E6D5B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071784710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Series 1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2.5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3.5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4.5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Series 2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2.4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4.4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1.8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2.8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Series 3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5247"/>
            <a:ext cx="10169152" cy="1284679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340167"/>
            <a:ext cx="2133600" cy="546841"/>
          </a:xfrm>
        </p:spPr>
        <p:txBody>
          <a:bodyPr/>
          <a:lstStyle/>
          <a:p>
            <a:r>
              <a:rPr lang="en-US" dirty="0"/>
              <a:t>Q1. Jul – Sep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646184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473389"/>
            <a:ext cx="2133600" cy="546841"/>
          </a:xfrm>
        </p:spPr>
        <p:txBody>
          <a:bodyPr/>
          <a:lstStyle/>
          <a:p>
            <a:r>
              <a:rPr lang="en-US" dirty="0"/>
              <a:t>Q2. Oct – Dec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60433"/>
            <a:ext cx="2133600" cy="646184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340167"/>
            <a:ext cx="2133600" cy="546841"/>
          </a:xfrm>
        </p:spPr>
        <p:txBody>
          <a:bodyPr/>
          <a:lstStyle/>
          <a:p>
            <a:r>
              <a:rPr lang="en-US" dirty="0"/>
              <a:t>Q3. Jan – Mar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646184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473389"/>
            <a:ext cx="2133600" cy="546841"/>
          </a:xfrm>
        </p:spPr>
        <p:txBody>
          <a:bodyPr/>
          <a:lstStyle/>
          <a:p>
            <a:r>
              <a:rPr lang="en-US" dirty="0"/>
              <a:t>Q4. Apr – Jun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60433"/>
            <a:ext cx="2133600" cy="646184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148458E-E475-67C0-76EE-E966A9615A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7174CB-6E65-49C6-A2EE-3CC8F1772E5D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41475"/>
            <a:ext cx="10163506" cy="1348451"/>
          </a:xfrm>
        </p:spPr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85427"/>
            <a:ext cx="4827178" cy="584667"/>
          </a:xfrm>
        </p:spPr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3rd party organizations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185427"/>
            <a:ext cx="4764829" cy="584667"/>
          </a:xfrm>
        </p:spPr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</p:spPr>
        <p:txBody>
          <a:bodyPr/>
          <a:lstStyle/>
          <a:p>
            <a:r>
              <a:rPr lang="en-US" dirty="0"/>
              <a:t>End of fiscal celebration on July 15th </a:t>
            </a:r>
          </a:p>
          <a:p>
            <a:r>
              <a:rPr lang="en-US" dirty="0"/>
              <a:t>Employee day of learning on August 14th </a:t>
            </a:r>
          </a:p>
          <a:p>
            <a:r>
              <a:rPr lang="en-US" dirty="0"/>
              <a:t>Employee yoga on September 3rd </a:t>
            </a:r>
          </a:p>
          <a:p>
            <a:r>
              <a:rPr lang="en-US" dirty="0"/>
              <a:t>Seminar series begins September 10th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314BB68-A1C7-4CFE-67EB-47BEB3F32A4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70C8915-38D1-406C-8CD6-57E90AB75050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9553"/>
            <a:ext cx="10259471" cy="1370373"/>
          </a:xfrm>
        </p:spPr>
        <p:txBody>
          <a:bodyPr/>
          <a:lstStyle/>
          <a:p>
            <a:r>
              <a:rPr lang="en-US" dirty="0"/>
              <a:t>Goals for 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143615"/>
            <a:ext cx="3036477" cy="578687"/>
          </a:xfrm>
        </p:spPr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</p:spPr>
        <p:txBody>
          <a:bodyPr/>
          <a:lstStyle/>
          <a:p>
            <a:r>
              <a:rPr lang="en-US" dirty="0"/>
              <a:t>Increase customer satisfaction </a:t>
            </a:r>
            <a:br>
              <a:rPr lang="en-US" dirty="0"/>
            </a:br>
            <a:r>
              <a:rPr lang="en-US" dirty="0"/>
              <a:t>by 2%</a:t>
            </a:r>
          </a:p>
          <a:p>
            <a:r>
              <a:rPr lang="en-US" dirty="0"/>
              <a:t>Maintain growth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143615"/>
            <a:ext cx="3036477" cy="578687"/>
          </a:xfrm>
        </p:spPr>
        <p:txBody>
          <a:bodyPr/>
          <a:lstStyle/>
          <a:p>
            <a:r>
              <a:rPr lang="en-US" dirty="0"/>
              <a:t>Added priorities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</p:spPr>
        <p:txBody>
          <a:bodyPr/>
          <a:lstStyle/>
          <a:p>
            <a:r>
              <a:rPr lang="en-US" dirty="0"/>
              <a:t>Decrease the number of rotations </a:t>
            </a:r>
            <a:br>
              <a:rPr lang="en-US" dirty="0"/>
            </a:br>
            <a:r>
              <a:rPr lang="en-US" dirty="0"/>
              <a:t>by at least 2</a:t>
            </a:r>
          </a:p>
          <a:p>
            <a:r>
              <a:rPr lang="en-US" dirty="0"/>
              <a:t>Ensure the cost of development stays below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143615"/>
            <a:ext cx="3036477" cy="578687"/>
          </a:xfrm>
        </p:spPr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</p:spPr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  <a:p>
            <a:r>
              <a:rPr lang="en-US" dirty="0"/>
              <a:t>Food drive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89BA7EB-74ED-E3EB-1321-4A29EF18D5F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A24778-A9B4-4404-A784-5D9A6B68D446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42455"/>
            <a:ext cx="7532276" cy="134747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046306"/>
            <a:ext cx="2133600" cy="537098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639004"/>
            <a:ext cx="2133600" cy="789996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046306"/>
            <a:ext cx="2128157" cy="537098"/>
          </a:xfrm>
        </p:spPr>
        <p:txBody>
          <a:bodyPr/>
          <a:lstStyle/>
          <a:p>
            <a:r>
              <a:rPr lang="en-US" dirty="0"/>
              <a:t>02. Results from </a:t>
            </a:r>
            <a:br>
              <a:rPr lang="en-US" dirty="0"/>
            </a:br>
            <a:r>
              <a:rPr lang="en-US" dirty="0"/>
              <a:t>last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639004"/>
            <a:ext cx="2128157" cy="789996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359309"/>
            <a:ext cx="2133600" cy="492558"/>
          </a:xfrm>
        </p:spPr>
        <p:txBody>
          <a:bodyPr/>
          <a:lstStyle/>
          <a:p>
            <a:r>
              <a:rPr lang="en-US" dirty="0"/>
              <a:t>03. Our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4925112"/>
            <a:ext cx="2133600" cy="789996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359309"/>
            <a:ext cx="2128157" cy="492558"/>
          </a:xfrm>
        </p:spPr>
        <p:txBody>
          <a:bodyPr/>
          <a:lstStyle/>
          <a:p>
            <a:r>
              <a:rPr lang="en-US" dirty="0"/>
              <a:t>04. What’s next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4925112"/>
            <a:ext cx="2128157" cy="789996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359309"/>
            <a:ext cx="2129245" cy="492558"/>
          </a:xfrm>
        </p:spPr>
        <p:txBody>
          <a:bodyPr/>
          <a:lstStyle/>
          <a:p>
            <a:r>
              <a:rPr lang="en-US" dirty="0"/>
              <a:t>05. Closing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4925112"/>
            <a:ext cx="2129245" cy="789996"/>
          </a:xfrm>
        </p:spPr>
        <p:txBody>
          <a:bodyPr>
            <a:normAutofit/>
          </a:bodyPr>
          <a:lstStyle/>
          <a:p>
            <a:r>
              <a:rPr lang="en-US" dirty="0"/>
              <a:t>Lorem ipsum dolor sit amet, consectetuer adipiscing elit, sed diam nonummy nibh.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E339B14-700C-4C70-41A0-98EFCB7EF6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2F953C-C734-404A-B24C-1464433BC0E4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06EEEB-3B0A-C5FF-0556-2418D26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70" y="195538"/>
            <a:ext cx="5970270" cy="1057829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4B2ECEF-8D19-DCB0-0C03-29B41837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D187F3CE-6D75-48DE-9E86-3286736E66E8}" type="datetime3">
              <a:rPr lang="en-US" smtClean="0"/>
              <a:t>21 October 2023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44239B-7197-71B4-1A8B-5003C2311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1812555"/>
            <a:ext cx="10210800" cy="2891525"/>
          </a:xfrm>
          <a:solidFill>
            <a:schemeClr val="tx1">
              <a:alpha val="87000"/>
            </a:schemeClr>
          </a:solidFill>
          <a:effectLst>
            <a:softEdge rad="63500"/>
          </a:effectLst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800" b="1" i="1" u="sng" dirty="0">
                <a:solidFill>
                  <a:srgbClr val="0070C0"/>
                </a:solidFill>
                <a:latin typeface="+mj-lt"/>
              </a:rPr>
              <a:t>Focus:</a:t>
            </a:r>
            <a:r>
              <a:rPr lang="en-GB" sz="2800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Revolutionizing the fashion industry through computer vision, deep learning, and NLP.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i="1" u="sng" dirty="0">
                <a:solidFill>
                  <a:srgbClr val="0070C0"/>
                </a:solidFill>
                <a:latin typeface="+mj-lt"/>
              </a:rPr>
              <a:t>Significance:</a:t>
            </a:r>
            <a:r>
              <a:rPr lang="en-GB" sz="2800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Offers automation for product detection, description, and valuable insights.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i="1" u="sng" dirty="0">
                <a:solidFill>
                  <a:srgbClr val="0070C0"/>
                </a:solidFill>
                <a:latin typeface="+mj-lt"/>
              </a:rPr>
              <a:t>Technologies:</a:t>
            </a:r>
            <a:r>
              <a:rPr lang="en-GB" sz="2800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Utilizes ResNet-50 and a multi-phase approach for superior performance.</a:t>
            </a:r>
          </a:p>
          <a:p>
            <a:pPr algn="just"/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179651"/>
            <a:ext cx="10275477" cy="69225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782" y="845184"/>
            <a:ext cx="11360058" cy="5167631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Cloth Recognition</a:t>
            </a:r>
            <a:endParaRPr lang="en-IN" sz="2400" b="1" i="1" u="sng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computer vision and deep learning to automate the recognition of cloth type in images.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Prediction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gender prediction from images using DeepFace library.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Colour Analysis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system for colour analysis, including detection of prominent garment colours.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Descriptions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descriptions of recognized fashion products using random function in python.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CE27B7-ECD2-2960-D846-66BE6BCA5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0" y="164176"/>
            <a:ext cx="3819040" cy="6575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BCBA17-CC58-8676-1FB3-57D97C9D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68" y="3429000"/>
            <a:ext cx="544204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A12C6C-D6F7-C12C-77C9-CC7C3629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8" y="131866"/>
            <a:ext cx="4424782" cy="6594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CE48BD-AE5B-9FAC-154F-04289413E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36" y="3735010"/>
            <a:ext cx="5347954" cy="2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C8AE5-AB49-4906-1A08-9D1A6C928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" y="223256"/>
            <a:ext cx="3621446" cy="6492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11DCE-90AA-4BED-8243-0FE701BAC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93" y="3623224"/>
            <a:ext cx="5091627" cy="22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179651"/>
            <a:ext cx="10275477" cy="692256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782" y="845184"/>
            <a:ext cx="11360058" cy="5167631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Cloth Recognition</a:t>
            </a:r>
            <a:endParaRPr lang="en-IN" sz="2400" b="1" i="1" u="sng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computer vision and deep learning to automate the recognition of cloth type in images.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Prediction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gender prediction from images using DeepFace library.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Colour Analysis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system for colour analysis, including detection of prominent garment colours.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u="sng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Descriptions</a:t>
            </a:r>
            <a:endParaRPr lang="en-IN" sz="2400" b="1" i="1" u="sng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descriptions of recognized fashion products using random function in python.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2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151024"/>
            <a:ext cx="10275477" cy="69225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21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2" y="893548"/>
            <a:ext cx="10699341" cy="5338138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lvl="0" algn="just">
              <a:lnSpc>
                <a:spcPct val="115000"/>
              </a:lnSpc>
            </a:pPr>
            <a:r>
              <a:rPr lang="en-GB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IN" sz="20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6D536-448D-2967-8705-57862E033804}"/>
              </a:ext>
            </a:extLst>
          </p:cNvPr>
          <p:cNvSpPr txBox="1"/>
          <p:nvPr/>
        </p:nvSpPr>
        <p:spPr>
          <a:xfrm>
            <a:off x="964022" y="1208769"/>
            <a:ext cx="10506618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C. 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Hidayati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W.-H. Cheng, and K.-L. Hua, “Learning and Recognition of Clothing Genres from full body images” in IEEE Transactions on Cybernetics, May 2018.</a:t>
            </a:r>
            <a:endParaRPr lang="en-IN" sz="20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Lukas 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Bossard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Matthias 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Dantone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Leistner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Wengert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Till Quack, Luc Van Gool, “Apparel Classification with Style”, in “Asian Conference on Computer Vision”, Daejeon, Korea, November 5-9, 2012.</a:t>
            </a:r>
            <a:endParaRPr lang="en-IN" sz="20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 Chen, Zi Jian Xu, Zi 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Qiang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Liu, Song Chun Zhu, “Composite Templates for Cloth Modelling and Sketching” in IEEE Conference, June 2006.</a:t>
            </a:r>
            <a:endParaRPr lang="en-IN" sz="20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Liu, Z., Luo, P., 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Qiu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Wang, X., Tang, X, “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Deepfashion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Powering robust clothes recognition and retrieval with rich annotations”, in Proceedings of the IEEE conference on computer vision and pattern recognition, Las Vegas, NV, USA, 2016, pp.1096-1104.</a:t>
            </a:r>
            <a:endParaRPr lang="en-IN" sz="20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C. </a:t>
            </a:r>
            <a:r>
              <a:rPr lang="en-US" sz="2000" b="1" i="1" kern="100" dirty="0" err="1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Hidayati</a:t>
            </a:r>
            <a:r>
              <a:rPr lang="en-US" sz="2000" b="1" i="1" kern="100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W.-H. Cheng, and K.-L. Hua, “Clothing genre classification by exploiting the style elements” in Proceedings of ACM International conference on Multimedia, Nara, Japan, 2012, pp. 1137–1140.</a:t>
            </a:r>
            <a:endParaRPr lang="en-IN" sz="20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49917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My custom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178</TotalTime>
  <Words>747</Words>
  <Application>Microsoft Office PowerPoint</Application>
  <PresentationFormat>Widescreen</PresentationFormat>
  <Paragraphs>129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Bell MT</vt:lpstr>
      <vt:lpstr>Calibri</vt:lpstr>
      <vt:lpstr>Times New Roman</vt:lpstr>
      <vt:lpstr>Wingdings</vt:lpstr>
      <vt:lpstr>Custom</vt:lpstr>
      <vt:lpstr>COMPUTER VISION AND DEEP LEARNING FOR FASHION RECOGNITION</vt:lpstr>
      <vt:lpstr>Agenda</vt:lpstr>
      <vt:lpstr>INTRODUCTION </vt:lpstr>
      <vt:lpstr>OBJECTIVES</vt:lpstr>
      <vt:lpstr>PowerPoint Presentation</vt:lpstr>
      <vt:lpstr>PowerPoint Presentation</vt:lpstr>
      <vt:lpstr>PowerPoint Presentation</vt:lpstr>
      <vt:lpstr>FUTURE SCOPE</vt:lpstr>
      <vt:lpstr>REFERENCES</vt:lpstr>
      <vt:lpstr>Thank you</vt:lpstr>
      <vt:lpstr>Last year</vt:lpstr>
      <vt:lpstr>Growth by sector graph</vt:lpstr>
      <vt:lpstr>Growth by sector table</vt:lpstr>
      <vt:lpstr>Timeline</vt:lpstr>
      <vt:lpstr>Goals for Q1</vt:lpstr>
      <vt:lpstr>Goals for 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 FOR FASHION RECOGNITION</dc:title>
  <dc:creator>Preethy Ann Thomas</dc:creator>
  <cp:lastModifiedBy>Preethy Ann Thomas</cp:lastModifiedBy>
  <cp:revision>2</cp:revision>
  <dcterms:created xsi:type="dcterms:W3CDTF">2023-10-21T06:55:48Z</dcterms:created>
  <dcterms:modified xsi:type="dcterms:W3CDTF">2023-10-21T09:54:43Z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