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36"/>
  </p:notesMasterIdLst>
  <p:handoutMasterIdLst>
    <p:handoutMasterId r:id="rId37"/>
  </p:handoutMasterIdLst>
  <p:sldIdLst>
    <p:sldId id="350" r:id="rId5"/>
    <p:sldId id="376" r:id="rId6"/>
    <p:sldId id="361" r:id="rId7"/>
    <p:sldId id="356" r:id="rId8"/>
    <p:sldId id="388" r:id="rId9"/>
    <p:sldId id="384" r:id="rId10"/>
    <p:sldId id="362" r:id="rId11"/>
    <p:sldId id="369" r:id="rId12"/>
    <p:sldId id="370" r:id="rId13"/>
    <p:sldId id="371" r:id="rId14"/>
    <p:sldId id="372" r:id="rId15"/>
    <p:sldId id="385" r:id="rId16"/>
    <p:sldId id="373" r:id="rId17"/>
    <p:sldId id="382" r:id="rId18"/>
    <p:sldId id="386" r:id="rId19"/>
    <p:sldId id="377" r:id="rId20"/>
    <p:sldId id="389" r:id="rId21"/>
    <p:sldId id="378" r:id="rId22"/>
    <p:sldId id="379" r:id="rId23"/>
    <p:sldId id="380" r:id="rId24"/>
    <p:sldId id="381" r:id="rId25"/>
    <p:sldId id="383" r:id="rId26"/>
    <p:sldId id="334" r:id="rId27"/>
    <p:sldId id="375" r:id="rId28"/>
    <p:sldId id="355" r:id="rId29"/>
    <p:sldId id="366" r:id="rId30"/>
    <p:sldId id="390" r:id="rId31"/>
    <p:sldId id="368" r:id="rId32"/>
    <p:sldId id="367" r:id="rId33"/>
    <p:sldId id="387" r:id="rId34"/>
    <p:sldId id="34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BEB"/>
    <a:srgbClr val="E9E6FE"/>
    <a:srgbClr val="E9E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75" d="100"/>
          <a:sy n="75" d="100"/>
        </p:scale>
        <p:origin x="902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3082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10/27/2023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105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632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802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018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058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129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67054" y="758752"/>
            <a:ext cx="5491571" cy="287144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67055" y="4549553"/>
            <a:ext cx="5491570" cy="1606189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141475"/>
            <a:ext cx="10163506" cy="134845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64023" y="2185427"/>
            <a:ext cx="4827178" cy="58466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6362700" y="2185427"/>
            <a:ext cx="4764829" cy="58466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F140D-2B48-4E31-9E97-08B68ABBAC1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60DA6-6E6F-47BF-9680-1B030F525D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0FEE6CB-7A68-C30C-38DD-5D9B336CEAD4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33CD8AE-131F-4A1B-A31B-2E7EEACD38A5}" type="datetime3">
              <a:rPr lang="en-US" smtClean="0">
                <a:latin typeface="+mn-lt"/>
              </a:rPr>
              <a:t>27 October 2023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119553"/>
            <a:ext cx="10259471" cy="1370373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52500" y="2143615"/>
            <a:ext cx="3036477" cy="5786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569372" y="2143615"/>
            <a:ext cx="3036477" cy="5786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187017" y="2143615"/>
            <a:ext cx="3036477" cy="5786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A139CE-3E4D-4224-B157-2D29EC10FE4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9B87D-E8CF-49AE-9326-2FEED2392F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1E69DAA-34F6-FC8E-3187-DACC516CCFB9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71A5CFA0-AF9C-4161-9D58-24D0034A5452}" type="datetime3">
              <a:rPr lang="en-US" smtClean="0">
                <a:latin typeface="+mn-lt"/>
              </a:rPr>
              <a:t>27 October 2023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>
          <p15:clr>
            <a:srgbClr val="FBAE40"/>
          </p15:clr>
        </p15:guide>
        <p15:guide id="11" pos="2880">
          <p15:clr>
            <a:srgbClr val="FBAE40"/>
          </p15:clr>
        </p15:guide>
        <p15:guide id="12" orient="horz" pos="17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160385"/>
            <a:ext cx="10274324" cy="132954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52500" y="2303930"/>
            <a:ext cx="4838700" cy="315915"/>
          </a:xfrm>
        </p:spPr>
        <p:txBody>
          <a:bodyPr anchor="ctr" anchorCtr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2500" y="2656903"/>
            <a:ext cx="4838700" cy="7053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3655" y="3488872"/>
            <a:ext cx="4838700" cy="315915"/>
          </a:xfrm>
        </p:spPr>
        <p:txBody>
          <a:bodyPr anchor="ctr" anchorCtr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3655" y="3841846"/>
            <a:ext cx="4838700" cy="77007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2500" y="4664927"/>
            <a:ext cx="4838700" cy="315915"/>
          </a:xfrm>
        </p:spPr>
        <p:txBody>
          <a:bodyPr anchor="ctr" anchorCtr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52500" y="5017901"/>
            <a:ext cx="4838700" cy="90834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99647" y="2303930"/>
            <a:ext cx="4838700" cy="315915"/>
          </a:xfrm>
        </p:spPr>
        <p:txBody>
          <a:bodyPr anchor="ctr" anchorCtr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99647" y="2656903"/>
            <a:ext cx="4838700" cy="7053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99647" y="3488872"/>
            <a:ext cx="4838700" cy="315915"/>
          </a:xfrm>
        </p:spPr>
        <p:txBody>
          <a:bodyPr anchor="ctr" anchorCtr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99647" y="3841846"/>
            <a:ext cx="4838700" cy="90834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6E9EA-D950-424A-BC92-F6794D6E5D67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F2453-9E16-47FE-A8ED-4661246DE59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51AB775-D834-FE78-61E7-1D421831F0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BA72B36D-4AC8-4611-A47C-30A40FCFEF77}" type="datetime3">
              <a:rPr lang="en-US" smtClean="0">
                <a:latin typeface="+mn-lt"/>
              </a:rPr>
              <a:t>27 October 2023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6100" y="398440"/>
            <a:ext cx="4903377" cy="238608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96100" y="3591098"/>
            <a:ext cx="4903377" cy="150697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</p:spPr>
        <p:txBody>
          <a:bodyPr tIns="36576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96100" y="5155853"/>
            <a:ext cx="4914900" cy="806659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142455"/>
            <a:ext cx="7532276" cy="134747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2500" y="2046306"/>
            <a:ext cx="2133600" cy="537098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500" y="2639004"/>
            <a:ext cx="2133600" cy="78999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63042" y="2046306"/>
            <a:ext cx="2128157" cy="537098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63042" y="2639004"/>
            <a:ext cx="2128157" cy="78999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2500" y="4359309"/>
            <a:ext cx="2133600" cy="492558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2500" y="4925112"/>
            <a:ext cx="2133600" cy="78999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63042" y="4359309"/>
            <a:ext cx="2128157" cy="492558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63042" y="4925112"/>
            <a:ext cx="2128157" cy="78999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67054" y="4359309"/>
            <a:ext cx="2129245" cy="492558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67054" y="4925112"/>
            <a:ext cx="2129245" cy="78999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851A3FD-B717-4588-9809-4FFAC5FF47A1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10C66-2FF2-41F8-98FA-BE4983369645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42F3846-3FA1-A704-DD1C-4F4EDD8FE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1704E142-D865-4A39-9CF8-C7B74CFBC01B}" type="datetime3">
              <a:rPr lang="en-US" smtClean="0">
                <a:latin typeface="+mn-lt"/>
              </a:rPr>
              <a:t>27 October 2023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2713"/>
            <a:ext cx="4572001" cy="22860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2499" y="2810201"/>
            <a:ext cx="4572001" cy="256032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4536E-AD08-4371-85E9-A816C30B6A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285929-1018-4370-A170-074C414B228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10A569B5-C0E0-B13D-812D-D5FA97791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182C18C8-00C0-46CC-BF7B-1AFD190A723F}" type="datetime3">
              <a:rPr lang="en-US" smtClean="0">
                <a:latin typeface="+mn-lt"/>
              </a:rPr>
              <a:t>27 October 2023</a:t>
            </a:fld>
            <a:endParaRPr lang="en-US" dirty="0">
              <a:latin typeface="+mn-lt"/>
            </a:endParaRP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0"/>
            <a:ext cx="6096000" cy="6880543"/>
          </a:xfrm>
        </p:spPr>
        <p:txBody>
          <a:bodyPr tIns="18288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>
          <p15:clr>
            <a:srgbClr val="FBAE40"/>
          </p15:clr>
        </p15:guide>
        <p15:guide id="7" orient="horz" pos="1440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29D7C82-45D3-B736-77A1-FE479F1AD08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8" cy="6858000"/>
          </a:xfrm>
          <a:custGeom>
            <a:avLst/>
            <a:gdLst>
              <a:gd name="connsiteX0" fmla="*/ 7154721 w 12191998"/>
              <a:gd name="connsiteY0" fmla="*/ 3951843 h 6858000"/>
              <a:gd name="connsiteX1" fmla="*/ 7154721 w 12191998"/>
              <a:gd name="connsiteY1" fmla="*/ 4052427 h 6858000"/>
              <a:gd name="connsiteX2" fmla="*/ 9288321 w 12191998"/>
              <a:gd name="connsiteY2" fmla="*/ 4052427 h 6858000"/>
              <a:gd name="connsiteX3" fmla="*/ 9288321 w 12191998"/>
              <a:gd name="connsiteY3" fmla="*/ 3951843 h 6858000"/>
              <a:gd name="connsiteX4" fmla="*/ 0 w 12191998"/>
              <a:gd name="connsiteY4" fmla="*/ 0 h 6858000"/>
              <a:gd name="connsiteX5" fmla="*/ 12191998 w 12191998"/>
              <a:gd name="connsiteY5" fmla="*/ 0 h 6858000"/>
              <a:gd name="connsiteX6" fmla="*/ 12191998 w 12191998"/>
              <a:gd name="connsiteY6" fmla="*/ 6858000 h 6858000"/>
              <a:gd name="connsiteX7" fmla="*/ 0 w 12191998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6858000">
                <a:moveTo>
                  <a:pt x="7154721" y="3951843"/>
                </a:moveTo>
                <a:lnTo>
                  <a:pt x="7154721" y="4052427"/>
                </a:lnTo>
                <a:lnTo>
                  <a:pt x="9288321" y="4052427"/>
                </a:lnTo>
                <a:lnTo>
                  <a:pt x="9288321" y="3951843"/>
                </a:lnTo>
                <a:close/>
                <a:moveTo>
                  <a:pt x="0" y="0"/>
                </a:moveTo>
                <a:lnTo>
                  <a:pt x="12191998" y="0"/>
                </a:lnTo>
                <a:lnTo>
                  <a:pt x="1219199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</p:spPr>
        <p:txBody>
          <a:bodyPr wrap="square" tIns="27432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3943" y="2092817"/>
            <a:ext cx="4941477" cy="1563483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1ED476-3924-7E52-1A9D-0E0424695B24}"/>
              </a:ext>
            </a:extLst>
          </p:cNvPr>
          <p:cNvSpPr/>
          <p:nvPr userDrawn="1"/>
        </p:nvSpPr>
        <p:spPr>
          <a:xfrm>
            <a:off x="7154721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>
          <p15:clr>
            <a:srgbClr val="FBAE40"/>
          </p15:clr>
        </p15:guide>
        <p15:guide id="4" pos="4560">
          <p15:clr>
            <a:srgbClr val="FBAE40"/>
          </p15:clr>
        </p15:guide>
        <p15:guide id="8" orient="horz" pos="184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201169"/>
            <a:ext cx="10352810" cy="1288758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2CC63-C628-4456-9B92-DA4E670BAC0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78EA5-216B-41F7-80D1-9ED07FFDB66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F404C10-744B-3A30-6A97-DEF88914A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B49E62F-AD33-4DCC-A3D7-718ED13DB3C0}" type="datetime3">
              <a:rPr lang="en-US" smtClean="0">
                <a:latin typeface="+mn-lt"/>
              </a:rPr>
              <a:t>27 October 2023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210313"/>
            <a:ext cx="10287000" cy="1279614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952500" y="2209800"/>
            <a:ext cx="10287000" cy="25931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table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F7A1E-B7E2-4E9C-A66C-BCE08900C5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42D896-6ACC-40D7-8D8B-F9AF3E7DE1A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7A8E389-98BB-3534-2651-FEF1E37EBC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5F4B19B0-0467-4850-8705-3BE039818E77}" type="datetime3">
              <a:rPr lang="en-US" smtClean="0">
                <a:latin typeface="+mn-lt"/>
              </a:rPr>
              <a:t>27 October 2023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00165"/>
          </a:xfrm>
          <a:prstGeom prst="rect">
            <a:avLst/>
          </a:prstGeom>
          <a:noFill/>
        </p:spPr>
        <p:txBody>
          <a:bodyPr wrap="square" tIns="457200" bIns="0" rtlCol="0" anchor="b" anchorCtr="0">
            <a:no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2" y="151023"/>
            <a:ext cx="10275477" cy="1338903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2500" y="4823250"/>
            <a:ext cx="2133600" cy="456961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52500" y="5339379"/>
            <a:ext cx="2133600" cy="76558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63042" y="4823250"/>
            <a:ext cx="2128157" cy="456961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63042" y="5339379"/>
            <a:ext cx="2128157" cy="76558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67054" y="4823250"/>
            <a:ext cx="2129245" cy="456961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67054" y="5339379"/>
            <a:ext cx="2129245" cy="76558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10254" y="4823250"/>
            <a:ext cx="2129245" cy="456961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10254" y="5339379"/>
            <a:ext cx="2129245" cy="76558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A1C65-B00C-4CA4-83B6-3DFA3DF9629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0184F-2619-4333-B49F-C7ACE8B2C3A6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BEE3F78-D640-47E6-F461-2CF028EAD0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083B93F0-D5E6-471C-A6D6-52AE951B40A4}" type="datetime3">
              <a:rPr lang="en-US" smtClean="0">
                <a:latin typeface="+mn-lt"/>
              </a:rPr>
              <a:t>27 October 2023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205247"/>
            <a:ext cx="10169152" cy="128467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6955" y="2340167"/>
            <a:ext cx="2133600" cy="546841"/>
          </a:xfrm>
          <a:ln>
            <a:noFill/>
          </a:ln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96955" y="2934856"/>
            <a:ext cx="2133600" cy="646184"/>
          </a:xfrm>
          <a:ln>
            <a:noFill/>
          </a:ln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97799" y="4473389"/>
            <a:ext cx="2133600" cy="546841"/>
          </a:xfrm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97799" y="5060433"/>
            <a:ext cx="2133600" cy="646184"/>
          </a:xfrm>
          <a:ln>
            <a:noFill/>
          </a:ln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38143" y="2340167"/>
            <a:ext cx="2133600" cy="546841"/>
          </a:xfrm>
          <a:ln>
            <a:noFill/>
          </a:ln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438143" y="2934856"/>
            <a:ext cx="2133600" cy="646184"/>
          </a:xfrm>
          <a:ln>
            <a:noFill/>
          </a:ln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01711" y="4473389"/>
            <a:ext cx="2133600" cy="546841"/>
          </a:xfrm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01711" y="5060433"/>
            <a:ext cx="2133600" cy="646184"/>
          </a:xfrm>
          <a:ln>
            <a:noFill/>
          </a:ln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3856F-38E9-4BBF-93D8-0F8AC2E0E6C7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6DFD4-BF8C-4939-874D-85B7DF956768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3C5F14A-2BEC-E1E4-FD6D-B181CD598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78E8A9C4-684D-4EA2-8600-556E733660EA}" type="datetime3">
              <a:rPr lang="en-US" smtClean="0">
                <a:latin typeface="+mn-lt"/>
              </a:rPr>
              <a:t>27 October 2023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A37B91FA-F6AC-41F5-A212-857F07D68844}" type="datetime3">
              <a:rPr lang="en-US" smtClean="0">
                <a:latin typeface="+mn-lt"/>
              </a:rPr>
              <a:t>27 October 2023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tm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tm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tmp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36178" y="702258"/>
            <a:ext cx="8930599" cy="2871449"/>
          </a:xfrm>
        </p:spPr>
        <p:txBody>
          <a:bodyPr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GB" sz="2800" dirty="0">
                <a:effectLst/>
                <a:latin typeface="Bell MT" panose="02020503060305020303" pitchFamily="18" charset="0"/>
                <a:ea typeface="MS Mincho" panose="02020609040205080304" pitchFamily="49" charset="-128"/>
              </a:rPr>
              <a:t>DEEP LEARNING FOR CLOTH RECOGNITION AND GENDER PREDICTION</a:t>
            </a:r>
            <a:endParaRPr lang="en-IN" sz="2800" dirty="0">
              <a:effectLst/>
              <a:latin typeface="Bell MT" panose="02020503060305020303" pitchFamily="18" charset="0"/>
              <a:ea typeface="MS Mincho" panose="02020609040205080304" pitchFamily="49" charset="-128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Preethy Ann Thomas</a:t>
            </a:r>
          </a:p>
          <a:p>
            <a:r>
              <a:rPr lang="en-US" dirty="0"/>
              <a:t>INMCA</a:t>
            </a:r>
          </a:p>
          <a:p>
            <a:r>
              <a:rPr lang="en-US" dirty="0"/>
              <a:t>Guide: Ms. Sruthimol Kurain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21F135D-6009-1E07-AA3A-8731513D6F63}"/>
              </a:ext>
            </a:extLst>
          </p:cNvPr>
          <p:cNvSpPr txBox="1"/>
          <p:nvPr/>
        </p:nvSpPr>
        <p:spPr>
          <a:xfrm>
            <a:off x="825910" y="1049288"/>
            <a:ext cx="10569677" cy="521385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EB1D7F-284F-6F46-99FA-EBB8ED69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261" y="278129"/>
            <a:ext cx="10275477" cy="692256"/>
          </a:xfrm>
        </p:spPr>
        <p:txBody>
          <a:bodyPr/>
          <a:lstStyle/>
          <a:p>
            <a:r>
              <a:rPr lang="en-US" sz="4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Augmentation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2DA2B67-BDBB-C945-988B-6C0D86F697C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5E09D-D71E-2904-E048-C2FF9290B2B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C2975D-421E-48A1-B27B-6C94F7235AB6}" type="datetime3">
              <a:rPr lang="en-US" smtClean="0">
                <a:latin typeface="+mn-lt"/>
              </a:rPr>
              <a:t>27 October 2023</a:t>
            </a:fld>
            <a:endParaRPr lang="en-US" dirty="0">
              <a:latin typeface="+mn-lt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507AB65-FC04-EB3B-0AC9-56475F1B33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571744"/>
              </p:ext>
            </p:extLst>
          </p:nvPr>
        </p:nvGraphicFramePr>
        <p:xfrm>
          <a:off x="971546" y="1196067"/>
          <a:ext cx="10248905" cy="136451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0248905">
                  <a:extLst>
                    <a:ext uri="{9D8B030D-6E8A-4147-A177-3AD203B41FA5}">
                      <a16:colId xmlns:a16="http://schemas.microsoft.com/office/drawing/2014/main" val="3931754252"/>
                    </a:ext>
                  </a:extLst>
                </a:gridCol>
              </a:tblGrid>
              <a:tr h="211740">
                <a:tc>
                  <a:txBody>
                    <a:bodyPr/>
                    <a:lstStyle/>
                    <a:p>
                      <a:r>
                        <a:rPr lang="en-IN" sz="24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Brightness and Contrast Adjustments</a:t>
                      </a:r>
                      <a:endParaRPr lang="en-IN" sz="2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947387"/>
                  </a:ext>
                </a:extLst>
              </a:tr>
              <a:tr h="907313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4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Handle different lighting conditions in real-world images.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4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 the model's adaptability to varying lighting environments.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94968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AB9B4FB-F988-1AA6-6E38-0F3631C29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635111"/>
              </p:ext>
            </p:extLst>
          </p:nvPr>
        </p:nvGraphicFramePr>
        <p:xfrm>
          <a:off x="971547" y="4449807"/>
          <a:ext cx="10262189" cy="1344243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262189">
                  <a:extLst>
                    <a:ext uri="{9D8B030D-6E8A-4147-A177-3AD203B41FA5}">
                      <a16:colId xmlns:a16="http://schemas.microsoft.com/office/drawing/2014/main" val="3931754252"/>
                    </a:ext>
                  </a:extLst>
                </a:gridCol>
              </a:tblGrid>
              <a:tr h="341170">
                <a:tc>
                  <a:txBody>
                    <a:bodyPr/>
                    <a:lstStyle/>
                    <a:p>
                      <a:r>
                        <a:rPr lang="en-IN" sz="2400" b="1" dirty="0">
                          <a:solidFill>
                            <a:schemeClr val="bg1"/>
                          </a:solidFill>
                          <a:effectLst/>
                        </a:rPr>
                        <a:t>Color Jitter</a:t>
                      </a:r>
                      <a:endParaRPr lang="en-IN" sz="24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947387"/>
                  </a:ext>
                </a:extLst>
              </a:tr>
              <a:tr h="887043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400" b="0" kern="1200" dirty="0">
                          <a:solidFill>
                            <a:schemeClr val="bg1"/>
                          </a:solidFill>
                          <a:effectLst/>
                        </a:rPr>
                        <a:t>Adjust hue, saturation, and brightness randomly.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400" b="0" kern="1200" dirty="0">
                          <a:solidFill>
                            <a:schemeClr val="bg1"/>
                          </a:solidFill>
                          <a:effectLst/>
                        </a:rPr>
                        <a:t>Diversify the color palette the model is exposed to during training.</a:t>
                      </a:r>
                      <a:endParaRPr lang="en-IN" sz="2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94968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FB95B79-85BC-C11E-98B7-8DE2D0C31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258244"/>
              </p:ext>
            </p:extLst>
          </p:nvPr>
        </p:nvGraphicFramePr>
        <p:xfrm>
          <a:off x="971548" y="2748004"/>
          <a:ext cx="10262189" cy="1477351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262189">
                  <a:extLst>
                    <a:ext uri="{9D8B030D-6E8A-4147-A177-3AD203B41FA5}">
                      <a16:colId xmlns:a16="http://schemas.microsoft.com/office/drawing/2014/main" val="3931754252"/>
                    </a:ext>
                  </a:extLst>
                </a:gridCol>
              </a:tblGrid>
              <a:tr h="297592">
                <a:tc>
                  <a:txBody>
                    <a:bodyPr/>
                    <a:lstStyle/>
                    <a:p>
                      <a:r>
                        <a:rPr lang="en-IN" sz="24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Gaussian Noise</a:t>
                      </a:r>
                      <a:endParaRPr lang="en-IN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947387"/>
                  </a:ext>
                </a:extLst>
              </a:tr>
              <a:tr h="1020151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400" b="0" kern="1200" dirty="0">
                          <a:solidFill>
                            <a:schemeClr val="bg1"/>
                          </a:solidFill>
                          <a:effectLst/>
                        </a:rPr>
                        <a:t>Simulate noise present in real photographs.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400" b="0" kern="1200" dirty="0">
                          <a:solidFill>
                            <a:schemeClr val="bg1"/>
                          </a:solidFill>
                          <a:effectLst/>
                        </a:rPr>
                        <a:t>Enhance the model's robustness to noisy input data.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949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5164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21F135D-6009-1E07-AA3A-8731513D6F63}"/>
              </a:ext>
            </a:extLst>
          </p:cNvPr>
          <p:cNvSpPr txBox="1"/>
          <p:nvPr/>
        </p:nvSpPr>
        <p:spPr>
          <a:xfrm>
            <a:off x="825910" y="1049288"/>
            <a:ext cx="10569677" cy="521385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EB1D7F-284F-6F46-99FA-EBB8ED69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261" y="278129"/>
            <a:ext cx="10275477" cy="692256"/>
          </a:xfrm>
        </p:spPr>
        <p:txBody>
          <a:bodyPr/>
          <a:lstStyle/>
          <a:p>
            <a:r>
              <a:rPr lang="en-US" sz="4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Augmentation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2DA2B67-BDBB-C945-988B-6C0D86F697C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5E09D-D71E-2904-E048-C2FF9290B2B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C2975D-421E-48A1-B27B-6C94F7235AB6}" type="datetime3">
              <a:rPr lang="en-US" smtClean="0">
                <a:latin typeface="+mn-lt"/>
              </a:rPr>
              <a:t>27 October 2023</a:t>
            </a:fld>
            <a:endParaRPr lang="en-US" dirty="0">
              <a:latin typeface="+mn-lt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507AB65-FC04-EB3B-0AC9-56475F1B33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947864"/>
              </p:ext>
            </p:extLst>
          </p:nvPr>
        </p:nvGraphicFramePr>
        <p:xfrm>
          <a:off x="971546" y="1196071"/>
          <a:ext cx="10262189" cy="246888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0262189">
                  <a:extLst>
                    <a:ext uri="{9D8B030D-6E8A-4147-A177-3AD203B41FA5}">
                      <a16:colId xmlns:a16="http://schemas.microsoft.com/office/drawing/2014/main" val="3931754252"/>
                    </a:ext>
                  </a:extLst>
                </a:gridCol>
              </a:tblGrid>
              <a:tr h="373903">
                <a:tc>
                  <a:txBody>
                    <a:bodyPr/>
                    <a:lstStyle/>
                    <a:p>
                      <a:r>
                        <a:rPr lang="en-IN" sz="24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Scaling and Resizing</a:t>
                      </a:r>
                      <a:endParaRPr lang="en-IN" sz="2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947387"/>
                  </a:ext>
                </a:extLst>
              </a:tr>
              <a:tr h="673026">
                <a:tc>
                  <a:txBody>
                    <a:bodyPr/>
                    <a:lstStyle/>
                    <a:p>
                      <a:r>
                        <a:rPr lang="en-GB" sz="24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Scaling and resizing images to different dimensions helps the model learn from clothing items of varying sizes and resolutions.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949684"/>
                  </a:ext>
                </a:extLst>
              </a:tr>
              <a:tr h="9721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augmentation ensures that the model can recognize products regardless of their scale in images.</a:t>
                      </a:r>
                      <a:endParaRPr lang="en-IN" sz="2400" dirty="0"/>
                    </a:p>
                    <a:p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07263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FB95B79-85BC-C11E-98B7-8DE2D0C31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288732"/>
              </p:ext>
            </p:extLst>
          </p:nvPr>
        </p:nvGraphicFramePr>
        <p:xfrm>
          <a:off x="985911" y="3877134"/>
          <a:ext cx="10262189" cy="22506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262189">
                  <a:extLst>
                    <a:ext uri="{9D8B030D-6E8A-4147-A177-3AD203B41FA5}">
                      <a16:colId xmlns:a16="http://schemas.microsoft.com/office/drawing/2014/main" val="3931754252"/>
                    </a:ext>
                  </a:extLst>
                </a:gridCol>
              </a:tblGrid>
              <a:tr h="415155">
                <a:tc>
                  <a:txBody>
                    <a:bodyPr/>
                    <a:lstStyle/>
                    <a:p>
                      <a:r>
                        <a:rPr lang="en-IN" sz="24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Shearing</a:t>
                      </a:r>
                      <a:endParaRPr lang="en-IN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947387"/>
                  </a:ext>
                </a:extLst>
              </a:tr>
              <a:tr h="604740">
                <a:tc>
                  <a:txBody>
                    <a:bodyPr/>
                    <a:lstStyle/>
                    <a:p>
                      <a:r>
                        <a:rPr lang="en-GB" sz="2400" b="0" kern="1200" dirty="0">
                          <a:solidFill>
                            <a:schemeClr val="bg1"/>
                          </a:solidFill>
                          <a:effectLst/>
                        </a:rPr>
                        <a:t>Shearing introduces distortions that mimic perspective changes in images.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949684"/>
                  </a:ext>
                </a:extLst>
              </a:tr>
              <a:tr h="10794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kern="1200" dirty="0">
                          <a:solidFill>
                            <a:schemeClr val="bg1"/>
                          </a:solidFill>
                          <a:effectLst/>
                        </a:rPr>
                        <a:t>This technique is valuable for training the model to recognize clothing items photographed from different angles.</a:t>
                      </a:r>
                      <a:endParaRPr lang="en-IN" sz="2400" dirty="0"/>
                    </a:p>
                    <a:p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784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0605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EB1D7F-284F-6F46-99FA-EBB8ED69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07" y="278129"/>
            <a:ext cx="10275477" cy="692256"/>
          </a:xfrm>
        </p:spPr>
        <p:txBody>
          <a:bodyPr/>
          <a:lstStyle/>
          <a:p>
            <a:r>
              <a:rPr lang="en-US" sz="4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Augmentation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2DA2B67-BDBB-C945-988B-6C0D86F697C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5E09D-D71E-2904-E048-C2FF9290B2B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C2975D-421E-48A1-B27B-6C94F7235AB6}" type="datetime3">
              <a:rPr lang="en-US" smtClean="0">
                <a:latin typeface="+mn-lt"/>
              </a:rPr>
              <a:t>27 October 2023</a:t>
            </a:fld>
            <a:endParaRPr lang="en-US" dirty="0"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DA3EDA-1C32-2C58-23EC-3D658CEA1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6" y="1640758"/>
            <a:ext cx="6088908" cy="18899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030629-D14B-0E6B-AD36-0F4757BF0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890" y="257809"/>
            <a:ext cx="5278230" cy="60890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1F135D-6009-1E07-AA3A-8731513D6F63}"/>
              </a:ext>
            </a:extLst>
          </p:cNvPr>
          <p:cNvSpPr txBox="1"/>
          <p:nvPr/>
        </p:nvSpPr>
        <p:spPr>
          <a:xfrm>
            <a:off x="452007" y="3771923"/>
            <a:ext cx="583184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Applying augmentation on train data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770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EB1D7F-284F-6F46-99FA-EBB8ED69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19" y="278129"/>
            <a:ext cx="10275477" cy="692256"/>
          </a:xfrm>
        </p:spPr>
        <p:txBody>
          <a:bodyPr/>
          <a:lstStyle/>
          <a:p>
            <a:r>
              <a:rPr lang="en-US" sz="4400" dirty="0">
                <a:solidFill>
                  <a:srgbClr val="00B050"/>
                </a:solidFill>
              </a:rPr>
              <a:t>MODEL ARCHITECTURE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11A84BE-40FE-6C3E-A3F7-E6EF1971A3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7419" y="928766"/>
            <a:ext cx="10706575" cy="605150"/>
          </a:xfrm>
          <a:solidFill>
            <a:schemeClr val="tx1">
              <a:alpha val="80000"/>
            </a:schemeClr>
          </a:solidFill>
          <a:effectLst>
            <a:softEdge rad="0"/>
          </a:effectLst>
        </p:spPr>
        <p:txBody>
          <a:bodyPr/>
          <a:lstStyle/>
          <a:p>
            <a:pPr lvl="0">
              <a:lnSpc>
                <a:spcPct val="150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GB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ResNet-50 is the selected deep neural network model for our system.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2DA2B67-BDBB-C945-988B-6C0D86F697C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627419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5E09D-D71E-2904-E048-C2FF9290B2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47989" y="6332220"/>
            <a:ext cx="1313180" cy="247651"/>
          </a:xfrm>
        </p:spPr>
        <p:txBody>
          <a:bodyPr/>
          <a:lstStyle/>
          <a:p>
            <a:fld id="{CCC2975D-421E-48A1-B27B-6C94F7235AB6}" type="datetime3">
              <a:rPr lang="en-US" smtClean="0">
                <a:latin typeface="+mn-lt"/>
              </a:rPr>
              <a:t>27 October 2023</a:t>
            </a:fld>
            <a:endParaRPr lang="en-US" dirty="0">
              <a:latin typeface="+mn-lt"/>
            </a:endParaRPr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1CFD796F-138F-CFB4-8A8E-73A31EA96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726900"/>
              </p:ext>
            </p:extLst>
          </p:nvPr>
        </p:nvGraphicFramePr>
        <p:xfrm>
          <a:off x="627419" y="1843685"/>
          <a:ext cx="3101257" cy="28346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101257">
                  <a:extLst>
                    <a:ext uri="{9D8B030D-6E8A-4147-A177-3AD203B41FA5}">
                      <a16:colId xmlns:a16="http://schemas.microsoft.com/office/drawing/2014/main" val="3931754252"/>
                    </a:ext>
                  </a:extLst>
                </a:gridCol>
              </a:tblGrid>
              <a:tr h="383205">
                <a:tc>
                  <a:txBody>
                    <a:bodyPr/>
                    <a:lstStyle/>
                    <a:p>
                      <a:r>
                        <a:rPr lang="en-IN" sz="24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Convolutional Layers</a:t>
                      </a:r>
                      <a:endParaRPr lang="en-IN" sz="2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947387"/>
                  </a:ext>
                </a:extLst>
              </a:tr>
              <a:tr h="673026">
                <a:tc>
                  <a:txBody>
                    <a:bodyPr/>
                    <a:lstStyle/>
                    <a:p>
                      <a:r>
                        <a:rPr lang="en-GB" sz="24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These layers apply convolutional filters to input images.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949684"/>
                  </a:ext>
                </a:extLst>
              </a:tr>
              <a:tr h="9721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Detect various visual patterns like edges, textures, and shapes.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0726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BDBEE61-0624-2A3F-83A0-B8B600F0B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871743"/>
              </p:ext>
            </p:extLst>
          </p:nvPr>
        </p:nvGraphicFramePr>
        <p:xfrm>
          <a:off x="4357769" y="2385406"/>
          <a:ext cx="3245874" cy="32004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245874">
                  <a:extLst>
                    <a:ext uri="{9D8B030D-6E8A-4147-A177-3AD203B41FA5}">
                      <a16:colId xmlns:a16="http://schemas.microsoft.com/office/drawing/2014/main" val="3931754252"/>
                    </a:ext>
                  </a:extLst>
                </a:gridCol>
              </a:tblGrid>
              <a:tr h="407892">
                <a:tc>
                  <a:txBody>
                    <a:bodyPr/>
                    <a:lstStyle/>
                    <a:p>
                      <a:r>
                        <a:rPr lang="en-IN" sz="24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Pooling Layers</a:t>
                      </a:r>
                      <a:endParaRPr lang="en-IN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947387"/>
                  </a:ext>
                </a:extLst>
              </a:tr>
              <a:tr h="604740">
                <a:tc>
                  <a:txBody>
                    <a:bodyPr/>
                    <a:lstStyle/>
                    <a:p>
                      <a:r>
                        <a:rPr lang="en-GB" sz="2400" b="0" kern="1200" dirty="0">
                          <a:solidFill>
                            <a:schemeClr val="bg1"/>
                          </a:solidFill>
                          <a:effectLst/>
                        </a:rPr>
                        <a:t>Pooling layers reduce spatial dimensions of feature maps.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949684"/>
                  </a:ext>
                </a:extLst>
              </a:tr>
              <a:tr h="10794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kern="1200" dirty="0">
                          <a:solidFill>
                            <a:schemeClr val="bg1"/>
                          </a:solidFill>
                          <a:effectLst/>
                        </a:rPr>
                        <a:t>Help to reduce computational complexity and enhance model robustness.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784131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E9F0E3E-837C-D0D8-7E63-7D848A13D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933957"/>
              </p:ext>
            </p:extLst>
          </p:nvPr>
        </p:nvGraphicFramePr>
        <p:xfrm>
          <a:off x="8099528" y="4041600"/>
          <a:ext cx="3405439" cy="246888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3405439">
                  <a:extLst>
                    <a:ext uri="{9D8B030D-6E8A-4147-A177-3AD203B41FA5}">
                      <a16:colId xmlns:a16="http://schemas.microsoft.com/office/drawing/2014/main" val="12234898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2400" dirty="0"/>
                        <a:t>Fully Connected Layers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267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Flatten output from convolutional layers.</a:t>
                      </a:r>
                      <a:endParaRPr lang="en-IN" sz="2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209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Process data through fully connected (dense) layers for final classification.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96588"/>
                  </a:ext>
                </a:extLst>
              </a:tr>
            </a:tbl>
          </a:graphicData>
        </a:graphic>
      </p:graphicFrame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1F514C4E-DEAE-9E51-75D9-D6213C9BC16F}"/>
              </a:ext>
            </a:extLst>
          </p:cNvPr>
          <p:cNvCxnSpPr>
            <a:endCxn id="6" idx="0"/>
          </p:cNvCxnSpPr>
          <p:nvPr/>
        </p:nvCxnSpPr>
        <p:spPr>
          <a:xfrm>
            <a:off x="3728676" y="2084439"/>
            <a:ext cx="2252030" cy="30096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6E831FAE-608A-D52B-6BC8-D860B7DF8B2D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7613169" y="3278516"/>
            <a:ext cx="2189078" cy="76308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76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2DA2B67-BDBB-C945-988B-6C0D86F697C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5E09D-D71E-2904-E048-C2FF9290B2B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C2975D-421E-48A1-B27B-6C94F7235AB6}" type="datetime3">
              <a:rPr lang="en-US" smtClean="0">
                <a:latin typeface="+mn-lt"/>
              </a:rPr>
              <a:t>27 October 2023</a:t>
            </a:fld>
            <a:endParaRPr lang="en-US" dirty="0">
              <a:latin typeface="+mn-lt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35C067F-CD4F-078B-E360-8A485C7D754C}"/>
              </a:ext>
            </a:extLst>
          </p:cNvPr>
          <p:cNvSpPr txBox="1">
            <a:spLocks/>
          </p:cNvSpPr>
          <p:nvPr/>
        </p:nvSpPr>
        <p:spPr>
          <a:xfrm>
            <a:off x="503902" y="129151"/>
            <a:ext cx="10515600" cy="81474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000" dirty="0"/>
              <a:t>Model Training Essentials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D67BEAB-FEF8-643D-ECC4-57B9810A6BA1}"/>
              </a:ext>
            </a:extLst>
          </p:cNvPr>
          <p:cNvSpPr txBox="1">
            <a:spLocks/>
          </p:cNvSpPr>
          <p:nvPr/>
        </p:nvSpPr>
        <p:spPr>
          <a:xfrm>
            <a:off x="503902" y="1362751"/>
            <a:ext cx="11137491" cy="4479249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lang="en-GB" b="1" i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Loss Function:</a:t>
            </a:r>
          </a:p>
          <a:p>
            <a:pPr algn="just">
              <a:lnSpc>
                <a:spcPct val="120000"/>
              </a:lnSpc>
            </a:pPr>
            <a:r>
              <a:rPr lang="en-GB" dirty="0"/>
              <a:t>We employ the categorical cross-entropy loss function to train our model which measures the dissimilarity between predicted class probabilities and true class labels.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GB" dirty="0"/>
          </a:p>
          <a:p>
            <a:pPr algn="just">
              <a:lnSpc>
                <a:spcPct val="120000"/>
              </a:lnSpc>
            </a:pPr>
            <a:r>
              <a:rPr lang="en-GB" dirty="0"/>
              <a:t>Minimizing this loss during training enables the model to make precise predictions and classify fashion products accurately.</a:t>
            </a:r>
          </a:p>
        </p:txBody>
      </p:sp>
    </p:spTree>
    <p:extLst>
      <p:ext uri="{BB962C8B-B14F-4D97-AF65-F5344CB8AC3E}">
        <p14:creationId xmlns:p14="http://schemas.microsoft.com/office/powerpoint/2010/main" val="2826689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2DA2B67-BDBB-C945-988B-6C0D86F697C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5E09D-D71E-2904-E048-C2FF9290B2B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C2975D-421E-48A1-B27B-6C94F7235AB6}" type="datetime3">
              <a:rPr lang="en-US" smtClean="0">
                <a:latin typeface="+mn-lt"/>
              </a:rPr>
              <a:t>27 October 2023</a:t>
            </a:fld>
            <a:endParaRPr lang="en-US" dirty="0">
              <a:latin typeface="+mn-lt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35C067F-CD4F-078B-E360-8A485C7D754C}"/>
              </a:ext>
            </a:extLst>
          </p:cNvPr>
          <p:cNvSpPr txBox="1">
            <a:spLocks/>
          </p:cNvSpPr>
          <p:nvPr/>
        </p:nvSpPr>
        <p:spPr>
          <a:xfrm>
            <a:off x="503902" y="129151"/>
            <a:ext cx="10515600" cy="81474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000" dirty="0"/>
              <a:t>Model Training Essentials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D67BEAB-FEF8-643D-ECC4-57B9810A6BA1}"/>
              </a:ext>
            </a:extLst>
          </p:cNvPr>
          <p:cNvSpPr txBox="1">
            <a:spLocks/>
          </p:cNvSpPr>
          <p:nvPr/>
        </p:nvSpPr>
        <p:spPr>
          <a:xfrm>
            <a:off x="503902" y="1179871"/>
            <a:ext cx="11137491" cy="5004619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lang="en-GB" b="1" i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Optimization Algorithm:</a:t>
            </a:r>
          </a:p>
          <a:p>
            <a:pPr algn="just">
              <a:lnSpc>
                <a:spcPct val="120000"/>
              </a:lnSpc>
            </a:pPr>
            <a:r>
              <a:rPr lang="en-GB" dirty="0"/>
              <a:t>Stochastic Gradient Descent (SGD) serves as the optimization algorithm in the training process.</a:t>
            </a:r>
          </a:p>
          <a:p>
            <a:pPr algn="just">
              <a:lnSpc>
                <a:spcPct val="120000"/>
              </a:lnSpc>
            </a:pPr>
            <a:r>
              <a:rPr lang="en-GB" dirty="0"/>
              <a:t>SGD iteratively updates the model's weights to minimize the loss function, driving the model towards an optimal solution.</a:t>
            </a:r>
          </a:p>
          <a:p>
            <a:pPr algn="just">
              <a:lnSpc>
                <a:spcPct val="120000"/>
              </a:lnSpc>
            </a:pPr>
            <a:r>
              <a:rPr lang="en-GB" dirty="0"/>
              <a:t>The choice of learning rate, a critical hyperparameter in SGD, is thoughtfully selected and tuned for efficient and effective training.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5190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5344771-5435-6C93-5563-D43B686312E3}"/>
              </a:ext>
            </a:extLst>
          </p:cNvPr>
          <p:cNvSpPr txBox="1">
            <a:spLocks/>
          </p:cNvSpPr>
          <p:nvPr/>
        </p:nvSpPr>
        <p:spPr>
          <a:xfrm>
            <a:off x="501445" y="1209040"/>
            <a:ext cx="11324795" cy="485648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en-IN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2DA2B67-BDBB-C945-988B-6C0D86F697C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92239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5E09D-D71E-2904-E048-C2FF9290B2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42960" y="6332220"/>
            <a:ext cx="1313180" cy="247651"/>
          </a:xfrm>
        </p:spPr>
        <p:txBody>
          <a:bodyPr/>
          <a:lstStyle/>
          <a:p>
            <a:fld id="{CCC2975D-421E-48A1-B27B-6C94F7235AB6}" type="datetime3">
              <a:rPr lang="en-US" smtClean="0">
                <a:latin typeface="+mn-lt"/>
              </a:rPr>
              <a:t>27 October 2023</a:t>
            </a:fld>
            <a:endParaRPr lang="en-US" dirty="0">
              <a:latin typeface="+mn-lt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35C067F-CD4F-078B-E360-8A485C7D754C}"/>
              </a:ext>
            </a:extLst>
          </p:cNvPr>
          <p:cNvSpPr txBox="1">
            <a:spLocks/>
          </p:cNvSpPr>
          <p:nvPr/>
        </p:nvSpPr>
        <p:spPr>
          <a:xfrm>
            <a:off x="661219" y="309739"/>
            <a:ext cx="10515600" cy="81474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TRAINING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17034-57B5-5680-9BB8-391219D4E978}"/>
              </a:ext>
            </a:extLst>
          </p:cNvPr>
          <p:cNvSpPr txBox="1">
            <a:spLocks/>
          </p:cNvSpPr>
          <p:nvPr/>
        </p:nvSpPr>
        <p:spPr>
          <a:xfrm>
            <a:off x="661218" y="2174240"/>
            <a:ext cx="11029337" cy="3648691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GB" dirty="0"/>
              <a:t>Data loaders efficiently load and batch data for deep learning</a:t>
            </a:r>
          </a:p>
          <a:p>
            <a:pPr algn="just">
              <a:lnSpc>
                <a:spcPct val="150000"/>
              </a:lnSpc>
            </a:pPr>
            <a:r>
              <a:rPr lang="en-GB" dirty="0"/>
              <a:t>batch_size is set to 128, so that during training and testing, data will be divided into mini-batches, each containing 128 images. </a:t>
            </a:r>
          </a:p>
          <a:p>
            <a:pPr algn="just">
              <a:lnSpc>
                <a:spcPct val="150000"/>
              </a:lnSpc>
            </a:pPr>
            <a:r>
              <a:rPr lang="en-GB" dirty="0"/>
              <a:t>shuffle=True for the trainloader means that the training data will be shuffled randomly at the beginning of each epoch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7C7637-CA78-93AB-04F3-F9C8A4B56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18" y="1450233"/>
            <a:ext cx="9112701" cy="72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465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2DA2B67-BDBB-C945-988B-6C0D86F697C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92239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5E09D-D71E-2904-E048-C2FF9290B2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42960" y="6332220"/>
            <a:ext cx="1313180" cy="247651"/>
          </a:xfrm>
        </p:spPr>
        <p:txBody>
          <a:bodyPr/>
          <a:lstStyle/>
          <a:p>
            <a:fld id="{CCC2975D-421E-48A1-B27B-6C94F7235AB6}" type="datetime3">
              <a:rPr lang="en-US" smtClean="0">
                <a:latin typeface="+mn-lt"/>
              </a:rPr>
              <a:t>27 October 2023</a:t>
            </a:fld>
            <a:endParaRPr lang="en-US" dirty="0">
              <a:latin typeface="+mn-lt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35C067F-CD4F-078B-E360-8A485C7D754C}"/>
              </a:ext>
            </a:extLst>
          </p:cNvPr>
          <p:cNvSpPr txBox="1">
            <a:spLocks/>
          </p:cNvSpPr>
          <p:nvPr/>
        </p:nvSpPr>
        <p:spPr>
          <a:xfrm>
            <a:off x="661219" y="309739"/>
            <a:ext cx="10515600" cy="81474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TRAINING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17034-57B5-5680-9BB8-391219D4E978}"/>
              </a:ext>
            </a:extLst>
          </p:cNvPr>
          <p:cNvSpPr txBox="1">
            <a:spLocks/>
          </p:cNvSpPr>
          <p:nvPr/>
        </p:nvSpPr>
        <p:spPr>
          <a:xfrm>
            <a:off x="562896" y="1472221"/>
            <a:ext cx="11127659" cy="4351338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GB" dirty="0"/>
              <a:t>The training process involves multiple epochs, during which the model is exposed to the augmented training dataset.</a:t>
            </a:r>
          </a:p>
          <a:p>
            <a:pPr algn="just">
              <a:lnSpc>
                <a:spcPct val="150000"/>
              </a:lnSpc>
            </a:pPr>
            <a:r>
              <a:rPr lang="en-GB" dirty="0"/>
              <a:t>The model iteratively learns from the data, adjusting its internal parameters to improve its ability to recognize and classify fashion products accurately.</a:t>
            </a:r>
          </a:p>
          <a:p>
            <a:pPr algn="just">
              <a:lnSpc>
                <a:spcPct val="150000"/>
              </a:lnSpc>
            </a:pPr>
            <a:r>
              <a:rPr lang="en-GB" dirty="0"/>
              <a:t>Training for multiple epochs allows the model to refine its representations and learn complex patterns present in the images.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4554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2DA2B67-BDBB-C945-988B-6C0D86F697C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92239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5E09D-D71E-2904-E048-C2FF9290B2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42960" y="6332220"/>
            <a:ext cx="1313180" cy="247651"/>
          </a:xfrm>
        </p:spPr>
        <p:txBody>
          <a:bodyPr/>
          <a:lstStyle/>
          <a:p>
            <a:fld id="{CCC2975D-421E-48A1-B27B-6C94F7235AB6}" type="datetime3">
              <a:rPr lang="en-US" smtClean="0">
                <a:latin typeface="+mn-lt"/>
              </a:rPr>
              <a:t>27 October 2023</a:t>
            </a:fld>
            <a:endParaRPr lang="en-US" dirty="0"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D189B5-FA1C-7330-B1CC-266B0F0BA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4409"/>
          </a:xfrm>
        </p:spPr>
        <p:txBody>
          <a:bodyPr/>
          <a:lstStyle/>
          <a:p>
            <a:r>
              <a:rPr lang="en-IN" sz="4000" dirty="0"/>
              <a:t>EXTENDED FEATURES …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7DA03-1429-6B4A-25A2-8A3AE7326B7B}"/>
              </a:ext>
            </a:extLst>
          </p:cNvPr>
          <p:cNvSpPr txBox="1">
            <a:spLocks/>
          </p:cNvSpPr>
          <p:nvPr/>
        </p:nvSpPr>
        <p:spPr>
          <a:xfrm>
            <a:off x="838200" y="1455629"/>
            <a:ext cx="10515600" cy="4351338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lnSpc>
                <a:spcPct val="150000"/>
              </a:lnSpc>
              <a:buAutoNum type="alphaUcPeriod"/>
            </a:pPr>
            <a:r>
              <a:rPr lang="en-GB" b="1" i="1" u="sng" dirty="0">
                <a:solidFill>
                  <a:srgbClr val="7030A0"/>
                </a:solidFill>
              </a:rPr>
              <a:t>Gender Prediction</a:t>
            </a:r>
          </a:p>
          <a:p>
            <a:pPr algn="just">
              <a:lnSpc>
                <a:spcPct val="150000"/>
              </a:lnSpc>
            </a:pPr>
            <a:r>
              <a:rPr lang="en-GB" dirty="0"/>
              <a:t>DeepFace, a potent deep learning library, is used for accurate gender prediction from facial traits in photos. </a:t>
            </a:r>
          </a:p>
          <a:p>
            <a:pPr algn="just">
              <a:lnSpc>
                <a:spcPct val="150000"/>
              </a:lnSpc>
            </a:pPr>
            <a:r>
              <a:rPr lang="en-GB" dirty="0"/>
              <a:t>DeepFace is renowned for its remarkable precision. </a:t>
            </a:r>
          </a:p>
          <a:p>
            <a:pPr algn="just">
              <a:lnSpc>
                <a:spcPct val="150000"/>
              </a:lnSpc>
            </a:pPr>
            <a:r>
              <a:rPr lang="en-GB" dirty="0"/>
              <a:t>It employs sophisticated algorithms to classify gender based on key facial features.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1218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7DA03-1429-6B4A-25A2-8A3AE7326B7B}"/>
              </a:ext>
            </a:extLst>
          </p:cNvPr>
          <p:cNvSpPr txBox="1">
            <a:spLocks/>
          </p:cNvSpPr>
          <p:nvPr/>
        </p:nvSpPr>
        <p:spPr>
          <a:xfrm>
            <a:off x="838200" y="1199534"/>
            <a:ext cx="10515600" cy="4864283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lnSpc>
                <a:spcPct val="150000"/>
              </a:lnSpc>
              <a:buAutoNum type="alphaUcPeriod"/>
            </a:pPr>
            <a:r>
              <a:rPr lang="en-GB" sz="100" b="1" i="1" u="sng" dirty="0">
                <a:solidFill>
                  <a:schemeClr val="tx1"/>
                </a:solidFill>
              </a:rPr>
              <a:t>color Detection</a:t>
            </a:r>
          </a:p>
          <a:p>
            <a:pPr marL="514350" indent="-514350" algn="just">
              <a:lnSpc>
                <a:spcPct val="150000"/>
              </a:lnSpc>
              <a:buAutoNum type="alphaUcPeriod"/>
            </a:pPr>
            <a:r>
              <a:rPr lang="en-GB" b="1" i="1" u="sng" dirty="0">
                <a:solidFill>
                  <a:srgbClr val="7030A0"/>
                </a:solidFill>
              </a:rPr>
              <a:t>Color Detection</a:t>
            </a:r>
          </a:p>
          <a:p>
            <a:pPr algn="just">
              <a:lnSpc>
                <a:spcPct val="150000"/>
              </a:lnSpc>
            </a:pPr>
            <a:r>
              <a:rPr lang="en-GB" sz="2400" dirty="0"/>
              <a:t>Transfer learning with pre-trained deep learning models like ResNet-50 enables it to identify a wide variety of items and their characteristics. </a:t>
            </a:r>
          </a:p>
          <a:p>
            <a:pPr algn="just">
              <a:lnSpc>
                <a:spcPct val="150000"/>
              </a:lnSpc>
            </a:pPr>
            <a:r>
              <a:rPr lang="en-GB" sz="2400" dirty="0"/>
              <a:t>Accurate color analysis is achieved using the CIEDE2000 color difference concept. </a:t>
            </a:r>
          </a:p>
          <a:p>
            <a:pPr algn="just">
              <a:lnSpc>
                <a:spcPct val="150000"/>
              </a:lnSpc>
            </a:pPr>
            <a:r>
              <a:rPr lang="en-GB" sz="2400" dirty="0"/>
              <a:t>The algorithm also separates garment colors from the backdrop using clustering algorithms and the LAB (L*, a*, b*) color space.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2DA2B67-BDBB-C945-988B-6C0D86F697C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92239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5E09D-D71E-2904-E048-C2FF9290B2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42960" y="6332220"/>
            <a:ext cx="1313180" cy="247651"/>
          </a:xfrm>
        </p:spPr>
        <p:txBody>
          <a:bodyPr/>
          <a:lstStyle/>
          <a:p>
            <a:fld id="{CCC2975D-421E-48A1-B27B-6C94F7235AB6}" type="datetime3">
              <a:rPr lang="en-US" smtClean="0">
                <a:latin typeface="+mn-lt"/>
              </a:rPr>
              <a:t>27 October 2023</a:t>
            </a:fld>
            <a:endParaRPr lang="en-US" dirty="0"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D189B5-FA1C-7330-B1CC-266B0F0BA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467"/>
            <a:ext cx="10515600" cy="834409"/>
          </a:xfrm>
        </p:spPr>
        <p:txBody>
          <a:bodyPr/>
          <a:lstStyle/>
          <a:p>
            <a:r>
              <a:rPr lang="en-IN" sz="4000" dirty="0"/>
              <a:t>EXTENDED FEATURES …</a:t>
            </a:r>
          </a:p>
        </p:txBody>
      </p:sp>
    </p:spTree>
    <p:extLst>
      <p:ext uri="{BB962C8B-B14F-4D97-AF65-F5344CB8AC3E}">
        <p14:creationId xmlns:p14="http://schemas.microsoft.com/office/powerpoint/2010/main" val="1143480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2DA2B67-BDBB-C945-988B-6C0D86F697C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5E09D-D71E-2904-E048-C2FF9290B2B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C2975D-421E-48A1-B27B-6C94F7235AB6}" type="datetime3">
              <a:rPr lang="en-US" smtClean="0">
                <a:latin typeface="+mn-lt"/>
              </a:rPr>
              <a:t>27 October 2023</a:t>
            </a:fld>
            <a:endParaRPr lang="en-US" dirty="0">
              <a:latin typeface="+mn-lt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35C067F-CD4F-078B-E360-8A485C7D754C}"/>
              </a:ext>
            </a:extLst>
          </p:cNvPr>
          <p:cNvSpPr txBox="1">
            <a:spLocks/>
          </p:cNvSpPr>
          <p:nvPr/>
        </p:nvSpPr>
        <p:spPr>
          <a:xfrm>
            <a:off x="503902" y="129151"/>
            <a:ext cx="10515600" cy="81474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INDEX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D67BEAB-FEF8-643D-ECC4-57B9810A6BA1}"/>
              </a:ext>
            </a:extLst>
          </p:cNvPr>
          <p:cNvSpPr txBox="1">
            <a:spLocks/>
          </p:cNvSpPr>
          <p:nvPr/>
        </p:nvSpPr>
        <p:spPr>
          <a:xfrm>
            <a:off x="608077" y="1635265"/>
            <a:ext cx="5229426" cy="40055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7675" indent="-447675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b="1" i="1" dirty="0">
                <a:solidFill>
                  <a:srgbClr val="002060"/>
                </a:solidFill>
              </a:rPr>
              <a:t>Introduction</a:t>
            </a:r>
          </a:p>
          <a:p>
            <a:pPr marL="447675" indent="-447675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b="1" i="1" dirty="0">
                <a:solidFill>
                  <a:srgbClr val="002060"/>
                </a:solidFill>
              </a:rPr>
              <a:t>Objectives</a:t>
            </a:r>
          </a:p>
          <a:p>
            <a:pPr marL="447675" indent="-447675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b="1" i="1" dirty="0">
                <a:solidFill>
                  <a:srgbClr val="002060"/>
                </a:solidFill>
              </a:rPr>
              <a:t>Literature Review</a:t>
            </a:r>
          </a:p>
          <a:p>
            <a:pPr marL="447675" indent="-447675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b="1" i="1" dirty="0">
                <a:solidFill>
                  <a:srgbClr val="002060"/>
                </a:solidFill>
              </a:rPr>
              <a:t>Stages of Model Development</a:t>
            </a:r>
          </a:p>
          <a:p>
            <a:pPr marL="447675" indent="-447675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b="1" i="1" dirty="0">
                <a:solidFill>
                  <a:srgbClr val="002060"/>
                </a:solidFill>
              </a:rPr>
              <a:t>Model Architecture</a:t>
            </a:r>
          </a:p>
          <a:p>
            <a:pPr marL="447675" indent="-447675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b="1" i="1" dirty="0">
                <a:solidFill>
                  <a:srgbClr val="002060"/>
                </a:solidFill>
              </a:rPr>
              <a:t>Model Training Essentials</a:t>
            </a:r>
          </a:p>
          <a:p>
            <a:pPr marL="447675" indent="-447675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GB" b="1" i="1" dirty="0">
              <a:solidFill>
                <a:srgbClr val="002060"/>
              </a:solidFill>
            </a:endParaRPr>
          </a:p>
          <a:p>
            <a:pPr marL="447675" indent="-447675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GB" b="1" i="1" dirty="0">
              <a:solidFill>
                <a:srgbClr val="002060"/>
              </a:solidFill>
            </a:endParaRP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A7A0522D-5D18-753F-8A35-2C994568E630}"/>
              </a:ext>
            </a:extLst>
          </p:cNvPr>
          <p:cNvSpPr txBox="1">
            <a:spLocks/>
          </p:cNvSpPr>
          <p:nvPr/>
        </p:nvSpPr>
        <p:spPr>
          <a:xfrm>
            <a:off x="6423949" y="1635265"/>
            <a:ext cx="5335120" cy="40055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7675" indent="-447675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b="1" i="1" dirty="0">
                <a:solidFill>
                  <a:srgbClr val="002060"/>
                </a:solidFill>
              </a:rPr>
              <a:t>Training Process</a:t>
            </a:r>
          </a:p>
          <a:p>
            <a:pPr marL="447675" indent="-447675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b="1" i="1" dirty="0">
                <a:solidFill>
                  <a:srgbClr val="002060"/>
                </a:solidFill>
              </a:rPr>
              <a:t>Evaluation</a:t>
            </a:r>
          </a:p>
          <a:p>
            <a:pPr marL="447675" indent="-447675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b="1" i="1" dirty="0">
                <a:solidFill>
                  <a:srgbClr val="002060"/>
                </a:solidFill>
              </a:rPr>
              <a:t>Result</a:t>
            </a:r>
          </a:p>
          <a:p>
            <a:pPr marL="447675" indent="-447675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b="1" i="1" dirty="0">
                <a:solidFill>
                  <a:srgbClr val="002060"/>
                </a:solidFill>
              </a:rPr>
              <a:t>Future Scope</a:t>
            </a:r>
          </a:p>
          <a:p>
            <a:pPr marL="447675" indent="-447675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b="1" i="1" dirty="0">
                <a:solidFill>
                  <a:srgbClr val="002060"/>
                </a:solidFill>
              </a:rPr>
              <a:t>Conclusion</a:t>
            </a:r>
          </a:p>
          <a:p>
            <a:pPr marL="447675" indent="-447675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b="1" i="1" dirty="0">
                <a:solidFill>
                  <a:srgbClr val="002060"/>
                </a:solidFill>
              </a:rPr>
              <a:t>References</a:t>
            </a:r>
          </a:p>
          <a:p>
            <a:pPr marL="447675" indent="-447675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GB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561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7DA03-1429-6B4A-25A2-8A3AE7326B7B}"/>
              </a:ext>
            </a:extLst>
          </p:cNvPr>
          <p:cNvSpPr txBox="1">
            <a:spLocks/>
          </p:cNvSpPr>
          <p:nvPr/>
        </p:nvSpPr>
        <p:spPr>
          <a:xfrm>
            <a:off x="838200" y="1307690"/>
            <a:ext cx="10832690" cy="4671816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lnSpc>
                <a:spcPct val="150000"/>
              </a:lnSpc>
              <a:buAutoNum type="alphaUcPeriod"/>
            </a:pPr>
            <a:r>
              <a:rPr lang="en-GB" sz="100" b="1" i="1" u="sng" dirty="0">
                <a:solidFill>
                  <a:schemeClr val="tx1"/>
                </a:solidFill>
              </a:rPr>
              <a:t>color Detection</a:t>
            </a:r>
          </a:p>
          <a:p>
            <a:pPr marL="514350" indent="-514350" algn="just">
              <a:lnSpc>
                <a:spcPct val="150000"/>
              </a:lnSpc>
              <a:buAutoNum type="alphaUcPeriod"/>
            </a:pPr>
            <a:r>
              <a:rPr lang="en-GB" sz="100" b="1" i="1" u="sng" dirty="0">
                <a:solidFill>
                  <a:schemeClr val="tx1"/>
                </a:solidFill>
              </a:rPr>
              <a:t>color Detection</a:t>
            </a:r>
          </a:p>
          <a:p>
            <a:pPr marL="514350" indent="-514350" algn="just">
              <a:lnSpc>
                <a:spcPct val="150000"/>
              </a:lnSpc>
              <a:buAutoNum type="alphaUcPeriod"/>
            </a:pPr>
            <a:r>
              <a:rPr lang="en-GB" b="1" i="1" u="sng" dirty="0">
                <a:solidFill>
                  <a:srgbClr val="7030A0"/>
                </a:solidFill>
              </a:rPr>
              <a:t>Caption Generation</a:t>
            </a:r>
          </a:p>
          <a:p>
            <a:pPr algn="just">
              <a:lnSpc>
                <a:spcPct val="150000"/>
              </a:lnSpc>
            </a:pPr>
            <a:r>
              <a:rPr lang="en-GB" sz="2400" dirty="0"/>
              <a:t>It generates color-based captions like 'A [color] [product category]' for different fashion goods. </a:t>
            </a:r>
          </a:p>
          <a:p>
            <a:pPr algn="just">
              <a:lnSpc>
                <a:spcPct val="150000"/>
              </a:lnSpc>
            </a:pPr>
            <a:r>
              <a:rPr lang="en-GB" sz="2400" dirty="0"/>
              <a:t>The function builds a pool of intriguing descriptions by combining the </a:t>
            </a:r>
            <a:r>
              <a:rPr lang="en-GB" sz="2400" dirty="0" err="1"/>
              <a:t>color</a:t>
            </a:r>
            <a:r>
              <a:rPr lang="en-GB" sz="2400" dirty="0"/>
              <a:t>-based and random captions, from which a random option is chosen. </a:t>
            </a:r>
          </a:p>
          <a:p>
            <a:pPr algn="just">
              <a:lnSpc>
                <a:spcPct val="150000"/>
              </a:lnSpc>
            </a:pPr>
            <a:r>
              <a:rPr lang="en-GB" sz="2400" dirty="0"/>
              <a:t>This dynamic caption generation method improves the way fashion goods are presented and marketed.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2DA2B67-BDBB-C945-988B-6C0D86F697C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92239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5E09D-D71E-2904-E048-C2FF9290B2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42960" y="6332220"/>
            <a:ext cx="1313180" cy="247651"/>
          </a:xfrm>
        </p:spPr>
        <p:txBody>
          <a:bodyPr/>
          <a:lstStyle/>
          <a:p>
            <a:fld id="{CCC2975D-421E-48A1-B27B-6C94F7235AB6}" type="datetime3">
              <a:rPr lang="en-US" smtClean="0">
                <a:latin typeface="+mn-lt"/>
              </a:rPr>
              <a:t>27 October 2023</a:t>
            </a:fld>
            <a:endParaRPr lang="en-US" dirty="0"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D189B5-FA1C-7330-B1CC-266B0F0BA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4409"/>
          </a:xfrm>
        </p:spPr>
        <p:txBody>
          <a:bodyPr/>
          <a:lstStyle/>
          <a:p>
            <a:r>
              <a:rPr lang="en-IN" sz="4000" dirty="0"/>
              <a:t>EXTENDED FEATURES …</a:t>
            </a:r>
          </a:p>
        </p:txBody>
      </p:sp>
    </p:spTree>
    <p:extLst>
      <p:ext uri="{BB962C8B-B14F-4D97-AF65-F5344CB8AC3E}">
        <p14:creationId xmlns:p14="http://schemas.microsoft.com/office/powerpoint/2010/main" val="2015702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7DA03-1429-6B4A-25A2-8A3AE7326B7B}"/>
              </a:ext>
            </a:extLst>
          </p:cNvPr>
          <p:cNvSpPr txBox="1">
            <a:spLocks/>
          </p:cNvSpPr>
          <p:nvPr/>
        </p:nvSpPr>
        <p:spPr>
          <a:xfrm>
            <a:off x="838200" y="1307690"/>
            <a:ext cx="10832690" cy="4671816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GB" sz="24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2DA2B67-BDBB-C945-988B-6C0D86F697C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92239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5E09D-D71E-2904-E048-C2FF9290B2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42960" y="6332220"/>
            <a:ext cx="1313180" cy="247651"/>
          </a:xfrm>
        </p:spPr>
        <p:txBody>
          <a:bodyPr/>
          <a:lstStyle/>
          <a:p>
            <a:fld id="{CCC2975D-421E-48A1-B27B-6C94F7235AB6}" type="datetime3">
              <a:rPr lang="en-US" smtClean="0">
                <a:latin typeface="+mn-lt"/>
              </a:rPr>
              <a:t>27 October 2023</a:t>
            </a:fld>
            <a:endParaRPr lang="en-US" dirty="0"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D189B5-FA1C-7330-B1CC-266B0F0BA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4409"/>
          </a:xfrm>
        </p:spPr>
        <p:txBody>
          <a:bodyPr/>
          <a:lstStyle/>
          <a:p>
            <a:r>
              <a:rPr lang="en-IN" dirty="0"/>
              <a:t>EVALUATION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70E1E0-C07F-5F1C-C582-8A5CE61AF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014" y="1738894"/>
            <a:ext cx="5052367" cy="39820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AB7402-2FC9-2C7E-0425-A2805ADC45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80" y="1647454"/>
            <a:ext cx="2194750" cy="95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3093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7DA03-1429-6B4A-25A2-8A3AE7326B7B}"/>
              </a:ext>
            </a:extLst>
          </p:cNvPr>
          <p:cNvSpPr txBox="1">
            <a:spLocks/>
          </p:cNvSpPr>
          <p:nvPr/>
        </p:nvSpPr>
        <p:spPr>
          <a:xfrm>
            <a:off x="838200" y="153213"/>
            <a:ext cx="10795000" cy="6361887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GB" sz="24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2DA2B67-BDBB-C945-988B-6C0D86F697C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922390" y="651510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5E09D-D71E-2904-E048-C2FF9290B2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42960" y="6515100"/>
            <a:ext cx="1313180" cy="247651"/>
          </a:xfrm>
        </p:spPr>
        <p:txBody>
          <a:bodyPr/>
          <a:lstStyle/>
          <a:p>
            <a:fld id="{CCC2975D-421E-48A1-B27B-6C94F7235AB6}" type="datetime3">
              <a:rPr lang="en-US" smtClean="0">
                <a:latin typeface="+mn-lt"/>
              </a:rPr>
              <a:t>27 October 2023</a:t>
            </a:fld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70E1E0-C07F-5F1C-C582-8A5CE61AF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574" y="1667774"/>
            <a:ext cx="5052367" cy="39820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C15A13-65D2-7875-5776-D0941167AA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534" y="315167"/>
            <a:ext cx="7865386" cy="603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403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Seedling black and white close up">
            <a:extLst>
              <a:ext uri="{FF2B5EF4-FFF2-40B4-BE49-F238E27FC236}">
                <a16:creationId xmlns:a16="http://schemas.microsoft.com/office/drawing/2014/main" id="{12F007AF-B3B3-4BBC-9990-D46E31738B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704A28-E62C-2E4A-A2A4-AD85CB612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2092817"/>
            <a:ext cx="4941477" cy="1563483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2105465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ACE27B7-ECD2-2960-D846-66BE6BCA5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40" y="164176"/>
            <a:ext cx="3819040" cy="65758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7BCBA17-CC58-8676-1FB3-57D97C9D4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168" y="3429000"/>
            <a:ext cx="544204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48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3A12C6C-D6F7-C12C-77C9-CC7C3629F8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98" y="131866"/>
            <a:ext cx="4424782" cy="65942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CE48BD-AE5B-9FAC-154F-04289413E1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036" y="3735010"/>
            <a:ext cx="5347954" cy="243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0358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9C8AE5-AB49-4906-1A08-9D1A6C9289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13" y="223256"/>
            <a:ext cx="3621446" cy="64925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111DCE-90AA-4BED-8243-0FE701BACF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693" y="3623224"/>
            <a:ext cx="5091627" cy="223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2805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EB1D7F-284F-6F46-99FA-EBB8ED69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782" y="179651"/>
            <a:ext cx="10275477" cy="692256"/>
          </a:xfrm>
        </p:spPr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11A84BE-40FE-6C3E-A3F7-E6EF1971A3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7782" y="1018248"/>
            <a:ext cx="11056436" cy="5167631"/>
          </a:xfrm>
          <a:solidFill>
            <a:schemeClr val="tx1"/>
          </a:solidFill>
          <a:effectLst>
            <a:softEdge rad="0"/>
          </a:effectLst>
        </p:spPr>
        <p:txBody>
          <a:bodyPr/>
          <a:lstStyle/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GB" sz="2400" b="1" i="1" u="sng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Real-time Fashion Recommendation</a:t>
            </a:r>
            <a:endParaRPr lang="en-IN" sz="2400" b="1" i="1" u="sng" kern="100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15000"/>
              </a:lnSpc>
              <a:spcAft>
                <a:spcPts val="800"/>
              </a:spcAft>
            </a:pPr>
            <a:r>
              <a:rPr lang="en-GB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Integrating the developed algorithm with real-time fashion recommendation systems can provide personalized fashion suggestions to users based on their preferences, current trends, and the clothing items they have. 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GB" sz="2400" b="1" i="1" u="sng" kern="100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Enhanced Virtual Fashion Shows</a:t>
            </a:r>
            <a:endParaRPr lang="en-IN" sz="2400" b="1" i="1" u="sng" kern="100" dirty="0">
              <a:solidFill>
                <a:srgbClr val="00B05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15000"/>
              </a:lnSpc>
              <a:spcAft>
                <a:spcPts val="800"/>
              </a:spcAft>
            </a:pPr>
            <a:r>
              <a:rPr lang="en-GB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Virtual fashion shows and events can become more interactive and personalized. Users can virtually attend shows and try on clothing items in real time.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GB" sz="2400" b="1" i="1" u="sng" kern="100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3D Clothing Models</a:t>
            </a:r>
            <a:endParaRPr lang="en-IN" sz="2400" b="1" i="1" u="sng" kern="100" dirty="0">
              <a:solidFill>
                <a:srgbClr val="00B05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GB" sz="2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GB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 3D models of recognized clothing items to enable virtual fitting and 	visualization. This can be valuable in gaming, virtual reality, and e-commerce.</a:t>
            </a:r>
            <a:endParaRPr lang="en-IN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2DA2B67-BDBB-C945-988B-6C0D86F697C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5E09D-D71E-2904-E048-C2FF9290B2B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C2975D-421E-48A1-B27B-6C94F7235AB6}" type="datetime3">
              <a:rPr lang="en-US" smtClean="0">
                <a:latin typeface="+mn-lt"/>
              </a:rPr>
              <a:t>27 October 2023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7647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4">
            <a:extLst>
              <a:ext uri="{FF2B5EF4-FFF2-40B4-BE49-F238E27FC236}">
                <a16:creationId xmlns:a16="http://schemas.microsoft.com/office/drawing/2014/main" id="{B1A8D758-2676-FC66-D6E9-F9201790CAA3}"/>
              </a:ext>
            </a:extLst>
          </p:cNvPr>
          <p:cNvSpPr txBox="1">
            <a:spLocks/>
          </p:cNvSpPr>
          <p:nvPr/>
        </p:nvSpPr>
        <p:spPr>
          <a:xfrm>
            <a:off x="853271" y="1724629"/>
            <a:ext cx="10651964" cy="3715472"/>
          </a:xfrm>
          <a:prstGeom prst="rect">
            <a:avLst/>
          </a:prstGeom>
          <a:solidFill>
            <a:schemeClr val="tx1"/>
          </a:solidFill>
          <a:effectLst>
            <a:softEdge rad="0"/>
          </a:effectLst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endParaRPr lang="en-GB" sz="28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EB1D7F-284F-6F46-99FA-EBB8ED69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832510"/>
            <a:ext cx="10275477" cy="692256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11A84BE-40FE-6C3E-A3F7-E6EF1971A3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1550" y="1724629"/>
            <a:ext cx="10275477" cy="3553428"/>
          </a:xfrm>
          <a:solidFill>
            <a:schemeClr val="tx1"/>
          </a:solidFill>
          <a:effectLst>
            <a:softEdge rad="0"/>
          </a:effectLst>
        </p:spPr>
        <p:txBody>
          <a:bodyPr/>
          <a:lstStyle/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GB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study offers a novel method that improves the detection and description of fashion products in images by fusing computer vision and deep learning. </a:t>
            </a: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GB" sz="2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algorithm is quite good at recognizing and describing fashion products with sophisticated methods.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2DA2B67-BDBB-C945-988B-6C0D86F697C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5E09D-D71E-2904-E048-C2FF9290B2B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C2975D-421E-48A1-B27B-6C94F7235AB6}" type="datetime3">
              <a:rPr lang="en-US" smtClean="0">
                <a:latin typeface="+mn-lt"/>
              </a:rPr>
              <a:t>27 October 2023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81278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EB1D7F-284F-6F46-99FA-EBB8ED69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151024"/>
            <a:ext cx="10275477" cy="69225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11A84BE-40FE-6C3E-A3F7-E6EF1971A3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4022" y="893548"/>
            <a:ext cx="10699341" cy="5338138"/>
          </a:xfrm>
          <a:solidFill>
            <a:schemeClr val="tx1"/>
          </a:solidFill>
          <a:effectLst>
            <a:softEdge rad="0"/>
          </a:effectLst>
        </p:spPr>
        <p:txBody>
          <a:bodyPr/>
          <a:lstStyle/>
          <a:p>
            <a:pPr lvl="0" algn="just">
              <a:lnSpc>
                <a:spcPct val="115000"/>
              </a:lnSpc>
            </a:pPr>
            <a:r>
              <a:rPr lang="en-GB" sz="20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lang="en-IN" sz="2000" b="1" i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2DA2B67-BDBB-C945-988B-6C0D86F697C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5E09D-D71E-2904-E048-C2FF9290B2B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C2975D-421E-48A1-B27B-6C94F7235AB6}" type="datetime3">
              <a:rPr lang="en-US" smtClean="0">
                <a:latin typeface="+mn-lt"/>
              </a:rPr>
              <a:t>27 October 2023</a:t>
            </a:fld>
            <a:endParaRPr lang="en-US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76D536-448D-2967-8705-57862E033804}"/>
              </a:ext>
            </a:extLst>
          </p:cNvPr>
          <p:cNvSpPr txBox="1"/>
          <p:nvPr/>
        </p:nvSpPr>
        <p:spPr>
          <a:xfrm>
            <a:off x="964022" y="1208769"/>
            <a:ext cx="10506618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US" sz="2600" b="1" i="1" kern="100" dirty="0">
                <a:solidFill>
                  <a:srgbClr val="70AD4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S. C. Hidayati, W.-H. Cheng, and K.-L. Hua, “Learning and Recognition of Clothing Genres from full body images” in IEEE Transactions on Cybernetics, May 2018.</a:t>
            </a:r>
            <a:endParaRPr lang="en-IN" sz="2600" b="1" i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US" sz="2600" b="1" i="1" kern="100" dirty="0">
                <a:solidFill>
                  <a:srgbClr val="70AD4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Lukas Bossard, Matthias Dantone, Christian Leistner, Christian Wengert, Till Quack, Luc Van Gool, “Apparel Classification with Style”, in “Asian Conference on Computer Vision”, Daejeon, Korea, November 5-9, 2012.</a:t>
            </a:r>
            <a:endParaRPr lang="en-IN" sz="2600" b="1" i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US" sz="2600" b="1" i="1" kern="100" dirty="0">
                <a:solidFill>
                  <a:srgbClr val="70AD4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Hong Chen, Zi Jian Xu, Zi Qiang Liu, Song Chun Zhu, “Composite Templates for Cloth Modelling and Sketching” in IEEE Conference, June 2006.</a:t>
            </a:r>
            <a:endParaRPr lang="en-IN" sz="2600" b="1" i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924991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B06EEEB-3B0A-C5FF-0556-2418D2629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170" y="195538"/>
            <a:ext cx="5970270" cy="1057829"/>
          </a:xfrm>
        </p:spPr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C44239B-7197-71B4-1A8B-5003C23115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33170" y="1812555"/>
            <a:ext cx="10210800" cy="4151365"/>
          </a:xfrm>
          <a:solidFill>
            <a:schemeClr val="tx1"/>
          </a:solidFill>
          <a:effectLst>
            <a:softEdge rad="0"/>
          </a:effectLst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1" i="1" u="sng" dirty="0">
                <a:solidFill>
                  <a:srgbClr val="0070C0"/>
                </a:solidFill>
                <a:latin typeface="+mj-lt"/>
              </a:rPr>
              <a:t>Focus:</a:t>
            </a:r>
            <a:r>
              <a:rPr lang="en-GB" sz="2800" b="1" i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GB" sz="2800" b="0" i="0" dirty="0">
                <a:solidFill>
                  <a:srgbClr val="374151"/>
                </a:solidFill>
                <a:effectLst/>
                <a:latin typeface="+mj-lt"/>
              </a:rPr>
              <a:t>Revolutionizing the fashion industry through computer vision and deep learning.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1" i="1" u="sng" dirty="0">
                <a:solidFill>
                  <a:srgbClr val="0070C0"/>
                </a:solidFill>
                <a:latin typeface="+mj-lt"/>
              </a:rPr>
              <a:t>Significance:</a:t>
            </a:r>
            <a:r>
              <a:rPr lang="en-GB" sz="2800" b="1" i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GB" sz="2800" b="0" i="0" dirty="0">
                <a:solidFill>
                  <a:srgbClr val="374151"/>
                </a:solidFill>
                <a:effectLst/>
                <a:latin typeface="+mj-lt"/>
              </a:rPr>
              <a:t>Offers automation for product detection, description, and valuable insights.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1" i="1" u="sng" dirty="0">
                <a:solidFill>
                  <a:srgbClr val="0070C0"/>
                </a:solidFill>
                <a:latin typeface="+mj-lt"/>
              </a:rPr>
              <a:t>Technologies:</a:t>
            </a:r>
            <a:r>
              <a:rPr lang="en-GB" sz="2800" b="1" i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GB" sz="2800" b="0" i="0" dirty="0">
                <a:solidFill>
                  <a:srgbClr val="374151"/>
                </a:solidFill>
                <a:effectLst/>
                <a:latin typeface="+mj-lt"/>
              </a:rPr>
              <a:t>Utilizes ResNet-50 and a multi-phase approach for superior performance.</a:t>
            </a:r>
          </a:p>
          <a:p>
            <a:pPr algn="just"/>
            <a:endParaRPr lang="en-US" sz="2800" dirty="0">
              <a:latin typeface="+mj-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7" name="Date Placeholder 36">
            <a:extLst>
              <a:ext uri="{FF2B5EF4-FFF2-40B4-BE49-F238E27FC236}">
                <a16:creationId xmlns:a16="http://schemas.microsoft.com/office/drawing/2014/main" id="{F4B2ECEF-8D19-DCB0-0C03-29B41837985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187F3CE-6D75-48DE-9E86-3286736E66E8}" type="datetime3">
              <a:rPr lang="en-US" smtClean="0"/>
              <a:t>27 October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EB1D7F-284F-6F46-99FA-EBB8ED69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151024"/>
            <a:ext cx="10275477" cy="69225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11A84BE-40FE-6C3E-A3F7-E6EF1971A3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4022" y="893548"/>
            <a:ext cx="10699341" cy="5338138"/>
          </a:xfrm>
          <a:solidFill>
            <a:schemeClr val="tx1"/>
          </a:solidFill>
          <a:effectLst>
            <a:softEdge rad="0"/>
          </a:effectLst>
        </p:spPr>
        <p:txBody>
          <a:bodyPr/>
          <a:lstStyle/>
          <a:p>
            <a:pPr lvl="0" algn="just">
              <a:lnSpc>
                <a:spcPct val="115000"/>
              </a:lnSpc>
            </a:pPr>
            <a:r>
              <a:rPr lang="en-GB" sz="20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lang="en-IN" sz="2000" b="1" i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2DA2B67-BDBB-C945-988B-6C0D86F697C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5E09D-D71E-2904-E048-C2FF9290B2B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C2975D-421E-48A1-B27B-6C94F7235AB6}" type="datetime3">
              <a:rPr lang="en-US" smtClean="0">
                <a:latin typeface="+mn-lt"/>
              </a:rPr>
              <a:t>27 October 2023</a:t>
            </a:fld>
            <a:endParaRPr lang="en-US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76D536-448D-2967-8705-57862E033804}"/>
              </a:ext>
            </a:extLst>
          </p:cNvPr>
          <p:cNvSpPr txBox="1"/>
          <p:nvPr/>
        </p:nvSpPr>
        <p:spPr>
          <a:xfrm>
            <a:off x="964022" y="1208769"/>
            <a:ext cx="10506618" cy="501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US" sz="100" b="1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S. C. Hidayati, W.-H. Cheng, and K.-L. Hua, “Learning and Recognition of Clothing Genres from full body images” in IEEE Transactions on Cybernetics, May 2018.</a:t>
            </a:r>
            <a:endParaRPr lang="en-IN" sz="100" b="1" i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US" sz="100" b="1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Lukas Bossard, Matthias Dantone, Christian Leistner, Christian Wengert, Till Quack, Luc Van Gool, “Apparel Classification with Style”, in “Asian Conference on Computer Vision”, Daejeon, Korea, November 5-9, 2012.</a:t>
            </a:r>
            <a:endParaRPr lang="en-IN" sz="100" b="1" i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US" sz="100" b="1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Hong Chen, Zi Jian Xu, Zi Qiang Liu, Song Chun Zhu, “Composite Templates for Cloth Modelling and Sketching” in IEEE Conference, June 2006.</a:t>
            </a:r>
            <a:endParaRPr lang="en-IN" sz="100" b="1" i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US" sz="2800" b="1" i="1" kern="100" dirty="0">
                <a:solidFill>
                  <a:srgbClr val="70AD4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Liu, Z., Luo, P., </a:t>
            </a:r>
            <a:r>
              <a:rPr lang="en-US" sz="2800" b="1" i="1" kern="100" dirty="0" err="1">
                <a:solidFill>
                  <a:srgbClr val="70AD4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Qiu</a:t>
            </a:r>
            <a:r>
              <a:rPr lang="en-US" sz="2800" b="1" i="1" kern="100" dirty="0">
                <a:solidFill>
                  <a:srgbClr val="70AD4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S., Wang, X., Tang, X, “</a:t>
            </a:r>
            <a:r>
              <a:rPr lang="en-US" sz="2800" b="1" i="1" kern="100" dirty="0" err="1">
                <a:solidFill>
                  <a:srgbClr val="70AD4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Deepfashion</a:t>
            </a:r>
            <a:r>
              <a:rPr lang="en-US" sz="2800" b="1" i="1" kern="100" dirty="0">
                <a:solidFill>
                  <a:srgbClr val="70AD4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Powering robust clothes recognition and retrieval with rich annotations”, in Proceedings of the IEEE conference on computer vision and pattern recognition, Las Vegas, NV, USA, 2016, pp.1096-1104.</a:t>
            </a:r>
            <a:endParaRPr lang="en-IN" sz="2800" b="1" i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800" b="1" i="1" kern="100" dirty="0">
                <a:solidFill>
                  <a:srgbClr val="70AD4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S. C. Hidayati, W.-H. Cheng, and K.-L. Hua, “Clothing genre classification by exploiting the style elements” in Proceedings of ACM International conference on Multimedia, Nara, Japan, 2012, pp. 1137–1140.</a:t>
            </a:r>
            <a:endParaRPr lang="en-IN" sz="2800" b="1" i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602320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3" name="Picture Placeholder 12" descr="Person running up stairs">
            <a:extLst>
              <a:ext uri="{FF2B5EF4-FFF2-40B4-BE49-F238E27FC236}">
                <a16:creationId xmlns:a16="http://schemas.microsoft.com/office/drawing/2014/main" id="{EC944911-7CDD-41CC-A7F0-5B0CF85D54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EB1D7F-284F-6F46-99FA-EBB8ED69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782" y="179651"/>
            <a:ext cx="10275477" cy="692256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11A84BE-40FE-6C3E-A3F7-E6EF1971A3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7782" y="845184"/>
            <a:ext cx="11360058" cy="5167631"/>
          </a:xfrm>
          <a:solidFill>
            <a:schemeClr val="tx1"/>
          </a:solidFill>
          <a:effectLst>
            <a:softEdge rad="0"/>
          </a:effectLst>
        </p:spPr>
        <p:txBody>
          <a:bodyPr/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GB" sz="2400" b="1" i="1" u="sng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Automated Cloth Recognition</a:t>
            </a:r>
            <a:endParaRPr lang="en-IN" sz="2400" b="1" i="1" u="sng" kern="100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800"/>
              </a:spcAft>
            </a:pPr>
            <a:r>
              <a:rPr lang="en-GB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Utilize computer vision and deep learning to automate the recognition of cloth type in images.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GB" sz="2400" b="1" i="1" u="sng" kern="100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Gender Prediction</a:t>
            </a:r>
            <a:endParaRPr lang="en-IN" sz="2400" b="1" i="1" u="sng" kern="100" dirty="0">
              <a:solidFill>
                <a:srgbClr val="00B05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800"/>
              </a:spcAft>
            </a:pPr>
            <a:r>
              <a:rPr lang="en-GB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 gender prediction from images using DeepFace library.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GB" sz="2400" b="1" i="1" u="sng" kern="100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Color Analysis</a:t>
            </a:r>
            <a:endParaRPr lang="en-IN" sz="2400" b="1" i="1" u="sng" kern="100" dirty="0">
              <a:solidFill>
                <a:srgbClr val="00B05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GB" sz="2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GB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 a system for color analysis, including detection of prominent garment colors.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GB" sz="2400" b="1" i="1" u="sng" kern="100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Product Descriptions</a:t>
            </a:r>
            <a:endParaRPr lang="en-IN" sz="2400" b="1" i="1" u="sng" kern="100" dirty="0">
              <a:solidFill>
                <a:srgbClr val="00B05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800"/>
              </a:spcAft>
            </a:pPr>
            <a:r>
              <a:rPr lang="en-GB" sz="2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Generate descriptions of recognized fashion products using random function in python.</a:t>
            </a:r>
            <a:endParaRPr lang="en-IN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2DA2B67-BDBB-C945-988B-6C0D86F697C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5E09D-D71E-2904-E048-C2FF9290B2B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C2975D-421E-48A1-B27B-6C94F7235AB6}" type="datetime3">
              <a:rPr lang="en-US" smtClean="0">
                <a:latin typeface="+mn-lt"/>
              </a:rPr>
              <a:t>27 October 2023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845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9214DA64-FA8E-E231-967B-ED78D9D1D251}"/>
              </a:ext>
            </a:extLst>
          </p:cNvPr>
          <p:cNvSpPr txBox="1">
            <a:spLocks/>
          </p:cNvSpPr>
          <p:nvPr/>
        </p:nvSpPr>
        <p:spPr>
          <a:xfrm>
            <a:off x="101600" y="846136"/>
            <a:ext cx="11958320" cy="5412423"/>
          </a:xfrm>
          <a:prstGeom prst="rect">
            <a:avLst/>
          </a:prstGeom>
          <a:solidFill>
            <a:schemeClr val="tx1"/>
          </a:solidFill>
          <a:effectLst>
            <a:softEdge rad="0"/>
          </a:effectLst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endParaRPr lang="en-IN" sz="22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 Placeholder 14">
            <a:extLst>
              <a:ext uri="{FF2B5EF4-FFF2-40B4-BE49-F238E27FC236}">
                <a16:creationId xmlns:a16="http://schemas.microsoft.com/office/drawing/2014/main" id="{FE57DEF1-1DBB-ACBC-29A5-F3A37FC0964F}"/>
              </a:ext>
            </a:extLst>
          </p:cNvPr>
          <p:cNvSpPr txBox="1">
            <a:spLocks/>
          </p:cNvSpPr>
          <p:nvPr/>
        </p:nvSpPr>
        <p:spPr>
          <a:xfrm>
            <a:off x="425542" y="1017905"/>
            <a:ext cx="11522618" cy="5165726"/>
          </a:xfrm>
          <a:prstGeom prst="rect">
            <a:avLst/>
          </a:prstGeom>
          <a:solidFill>
            <a:schemeClr val="tx1"/>
          </a:solidFill>
          <a:effectLst>
            <a:softEdge rad="0"/>
          </a:effectLst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endParaRPr lang="en-IN" sz="22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EB1D7F-284F-6F46-99FA-EBB8ED69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782" y="179651"/>
            <a:ext cx="10275477" cy="692256"/>
          </a:xfrm>
        </p:spPr>
        <p:txBody>
          <a:bodyPr/>
          <a:lstStyle/>
          <a:p>
            <a:r>
              <a:rPr lang="en-US" sz="4000" dirty="0"/>
              <a:t>LITERATURE REVIEW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11A84BE-40FE-6C3E-A3F7-E6EF1971A3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6822" y="1214120"/>
            <a:ext cx="11360058" cy="4773296"/>
          </a:xfrm>
          <a:solidFill>
            <a:schemeClr val="tx1"/>
          </a:solidFill>
          <a:effectLst>
            <a:softEdge rad="0"/>
          </a:effectLst>
        </p:spPr>
        <p:txBody>
          <a:bodyPr/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GB" sz="28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Hidayati et al. [1]: Achieved 88% accuracy in clothing genre recognition, with a focus on improving face recognition and attractiveness evaluation for real-world applications.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GB" sz="28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Bossard et al. [2]: Introduced a clothing recognition pipeline with 41.38% average accuracy for e-commerce, event recognition, and advertising.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GB" sz="28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Hong Chen et al. (2006) [3]: Developed a method for creating realistic cloth models from drawings, bridging art and computer graphics.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2DA2B67-BDBB-C945-988B-6C0D86F697C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5E09D-D71E-2904-E048-C2FF9290B2B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C2975D-421E-48A1-B27B-6C94F7235AB6}" type="datetime3">
              <a:rPr lang="en-US" smtClean="0">
                <a:latin typeface="+mn-lt"/>
              </a:rPr>
              <a:t>27 October 2023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3065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9214DA64-FA8E-E231-967B-ED78D9D1D251}"/>
              </a:ext>
            </a:extLst>
          </p:cNvPr>
          <p:cNvSpPr txBox="1">
            <a:spLocks/>
          </p:cNvSpPr>
          <p:nvPr/>
        </p:nvSpPr>
        <p:spPr>
          <a:xfrm>
            <a:off x="101600" y="846136"/>
            <a:ext cx="11958320" cy="5412423"/>
          </a:xfrm>
          <a:prstGeom prst="rect">
            <a:avLst/>
          </a:prstGeom>
          <a:solidFill>
            <a:schemeClr val="tx1"/>
          </a:solidFill>
          <a:effectLst>
            <a:softEdge rad="0"/>
          </a:effectLst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endParaRPr lang="en-IN" sz="22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 Placeholder 14">
            <a:extLst>
              <a:ext uri="{FF2B5EF4-FFF2-40B4-BE49-F238E27FC236}">
                <a16:creationId xmlns:a16="http://schemas.microsoft.com/office/drawing/2014/main" id="{FE57DEF1-1DBB-ACBC-29A5-F3A37FC0964F}"/>
              </a:ext>
            </a:extLst>
          </p:cNvPr>
          <p:cNvSpPr txBox="1">
            <a:spLocks/>
          </p:cNvSpPr>
          <p:nvPr/>
        </p:nvSpPr>
        <p:spPr>
          <a:xfrm>
            <a:off x="425542" y="1017905"/>
            <a:ext cx="11522618" cy="5165726"/>
          </a:xfrm>
          <a:prstGeom prst="rect">
            <a:avLst/>
          </a:prstGeom>
          <a:solidFill>
            <a:schemeClr val="tx1"/>
          </a:solidFill>
          <a:effectLst>
            <a:softEdge rad="0"/>
          </a:effectLst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endParaRPr lang="en-IN" sz="22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EB1D7F-284F-6F46-99FA-EBB8ED69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782" y="179651"/>
            <a:ext cx="10275477" cy="692256"/>
          </a:xfrm>
        </p:spPr>
        <p:txBody>
          <a:bodyPr/>
          <a:lstStyle/>
          <a:p>
            <a:r>
              <a:rPr lang="en-US" sz="4000" dirty="0"/>
              <a:t>LITERATURE REVIEW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11A84BE-40FE-6C3E-A3F7-E6EF1971A3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6822" y="1214120"/>
            <a:ext cx="11360058" cy="4773296"/>
          </a:xfrm>
          <a:solidFill>
            <a:schemeClr val="tx1"/>
          </a:solidFill>
          <a:effectLst>
            <a:softEdge rad="0"/>
          </a:effectLst>
        </p:spPr>
        <p:txBody>
          <a:bodyPr/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GB" sz="28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DeepFashion [4]: Offers a large-scale apparel dataset and </a:t>
            </a:r>
            <a:r>
              <a:rPr lang="en-GB" sz="2800" kern="100" dirty="0" err="1">
                <a:ea typeface="Calibri" panose="020F0502020204030204" pitchFamily="34" charset="0"/>
                <a:cs typeface="Times New Roman" panose="02020603050405020304" pitchFamily="18" charset="0"/>
              </a:rPr>
              <a:t>FashionNet</a:t>
            </a:r>
            <a:r>
              <a:rPr lang="en-GB" sz="28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 for garment attribute learning, along with benchmark datasets for apparel recognition and retrieval.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GB" sz="28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Automated clothing genre recognition [5]: Achieved high accuracy (92.04% precision, 92.45% recall, and 92.25% F-score) using feature extraction, tag assignment, and face &amp; upper-body detection.</a:t>
            </a:r>
            <a:endParaRPr lang="en-IN" sz="28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2DA2B67-BDBB-C945-988B-6C0D86F697C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5E09D-D71E-2904-E048-C2FF9290B2B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C2975D-421E-48A1-B27B-6C94F7235AB6}" type="datetime3">
              <a:rPr lang="en-US" smtClean="0">
                <a:latin typeface="+mn-lt"/>
              </a:rPr>
              <a:t>27 October 2023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07264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95532"/>
            <a:ext cx="10163506" cy="779957"/>
          </a:xfrm>
        </p:spPr>
        <p:txBody>
          <a:bodyPr/>
          <a:lstStyle/>
          <a:p>
            <a:r>
              <a:rPr lang="en-US" dirty="0"/>
              <a:t>STAGES OF MODEL DEVELOPMENT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657E5-4675-E84E-840E-4F6D4868C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1359382"/>
            <a:ext cx="4827178" cy="584667"/>
          </a:xfrm>
        </p:spPr>
        <p:txBody>
          <a:bodyPr/>
          <a:lstStyle/>
          <a:p>
            <a:r>
              <a:rPr lang="en-US" sz="2800" dirty="0"/>
              <a:t>Data Collection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4B9306-DDC0-AD4F-A9C2-739C6AEB0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246613"/>
            <a:ext cx="4827178" cy="372104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indent="-198438" algn="just">
              <a:buNone/>
              <a:tabLst>
                <a:tab pos="4484688" algn="l"/>
                <a:tab pos="4659313" algn="l"/>
              </a:tabLst>
            </a:pPr>
            <a:r>
              <a:rPr lang="en-GB" sz="2000" b="1" i="1" u="sng" dirty="0">
                <a:solidFill>
                  <a:srgbClr val="00B050"/>
                </a:solidFill>
              </a:rPr>
              <a:t>Diverse Sources:</a:t>
            </a:r>
          </a:p>
          <a:p>
            <a:pPr indent="-198438" algn="just">
              <a:tabLst>
                <a:tab pos="4484688" algn="l"/>
                <a:tab pos="4659313" algn="l"/>
              </a:tabLst>
            </a:pPr>
            <a:r>
              <a:rPr lang="en-GB" sz="2000" dirty="0"/>
              <a:t>E-commerce platforms, and public datasets</a:t>
            </a:r>
          </a:p>
          <a:p>
            <a:pPr indent="-198438" algn="just">
              <a:tabLst>
                <a:tab pos="4484688" algn="l"/>
                <a:tab pos="4659313" algn="l"/>
              </a:tabLst>
            </a:pPr>
            <a:r>
              <a:rPr lang="en-GB" sz="2000" dirty="0"/>
              <a:t>Ensures a broad spectrum of fashion product images.</a:t>
            </a:r>
          </a:p>
          <a:p>
            <a:pPr indent="-198438" algn="just">
              <a:buNone/>
              <a:tabLst>
                <a:tab pos="4484688" algn="l"/>
                <a:tab pos="4659313" algn="l"/>
              </a:tabLst>
            </a:pPr>
            <a:r>
              <a:rPr lang="en-GB" sz="2000" b="1" i="1" u="sng" dirty="0">
                <a:solidFill>
                  <a:srgbClr val="00B050"/>
                </a:solidFill>
              </a:rPr>
              <a:t>Meticulous Annotations:</a:t>
            </a:r>
          </a:p>
          <a:p>
            <a:pPr indent="-198438" algn="just">
              <a:tabLst>
                <a:tab pos="4484688" algn="l"/>
                <a:tab pos="4659313" algn="l"/>
              </a:tabLst>
            </a:pPr>
            <a:r>
              <a:rPr lang="en-GB" sz="2000" dirty="0"/>
              <a:t>Information including product image and category.</a:t>
            </a:r>
          </a:p>
          <a:p>
            <a:pPr indent="-198438" algn="just">
              <a:tabLst>
                <a:tab pos="4484688" algn="l"/>
                <a:tab pos="4659313" algn="l"/>
              </a:tabLst>
            </a:pPr>
            <a:r>
              <a:rPr lang="en-GB" sz="2000" dirty="0"/>
              <a:t>Crucial for accurate image classification.</a:t>
            </a:r>
            <a:endParaRPr lang="en-US" sz="2000" dirty="0"/>
          </a:p>
          <a:p>
            <a:pPr indent="-198438" algn="just">
              <a:tabLst>
                <a:tab pos="4484688" algn="l"/>
                <a:tab pos="4659313" algn="l"/>
              </a:tabLst>
            </a:pPr>
            <a:endParaRPr lang="en-US" sz="2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03CC0-7DA0-ED4F-B612-580E138D588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1359381"/>
            <a:ext cx="4764829" cy="584667"/>
          </a:xfrm>
        </p:spPr>
        <p:txBody>
          <a:bodyPr/>
          <a:lstStyle/>
          <a:p>
            <a:r>
              <a:rPr lang="en-US" sz="2800" dirty="0"/>
              <a:t>Data Preprocessing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D8EEE0-6E1C-9F47-936F-25FCC2FC368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246613"/>
            <a:ext cx="4968884" cy="3721048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indent="-198438" algn="just">
              <a:lnSpc>
                <a:spcPct val="120000"/>
              </a:lnSpc>
              <a:buNone/>
            </a:pPr>
            <a:r>
              <a:rPr lang="en-US" sz="2000" b="1" i="1" u="sng" dirty="0">
                <a:solidFill>
                  <a:srgbClr val="00B050"/>
                </a:solidFill>
              </a:rPr>
              <a:t>Quality Enhancement:</a:t>
            </a:r>
          </a:p>
          <a:p>
            <a:pPr indent="-198438" algn="just"/>
            <a:r>
              <a:rPr lang="en-US" sz="2000" dirty="0"/>
              <a:t>Noise reduction, background removal, color correction, resolution, and size standardization.</a:t>
            </a:r>
          </a:p>
          <a:p>
            <a:pPr indent="-198438" algn="just"/>
            <a:r>
              <a:rPr lang="en-US" sz="2000" dirty="0"/>
              <a:t>Optimizes data quality for machine learning.</a:t>
            </a:r>
          </a:p>
          <a:p>
            <a:pPr indent="-198438" algn="just">
              <a:lnSpc>
                <a:spcPct val="120000"/>
              </a:lnSpc>
              <a:buNone/>
            </a:pPr>
            <a:r>
              <a:rPr lang="en-US" sz="2000" b="1" i="1" u="sng" dirty="0">
                <a:solidFill>
                  <a:srgbClr val="00B050"/>
                </a:solidFill>
              </a:rPr>
              <a:t>Metadata Handling:</a:t>
            </a:r>
          </a:p>
          <a:p>
            <a:pPr indent="-198438" algn="just"/>
            <a:r>
              <a:rPr lang="en-US" sz="2000" dirty="0"/>
              <a:t>Efficient management of image metadata.</a:t>
            </a:r>
          </a:p>
          <a:p>
            <a:pPr indent="-198438" algn="just"/>
            <a:r>
              <a:rPr lang="en-US" sz="2000" dirty="0"/>
              <a:t>Key for organization and retrieval of images.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64023" y="6460833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2314BB68-A1C7-4CFE-67EB-47BEB3F32A44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3001952" y="6480743"/>
            <a:ext cx="1313180" cy="247651"/>
          </a:xfrm>
        </p:spPr>
        <p:txBody>
          <a:bodyPr/>
          <a:lstStyle/>
          <a:p>
            <a:fld id="{870C8915-38D1-406C-8CD6-57E90AB75050}" type="datetime3">
              <a:rPr lang="en-US" smtClean="0">
                <a:latin typeface="+mn-lt"/>
              </a:rPr>
              <a:t>27 October 2023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67675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EB1D7F-284F-6F46-99FA-EBB8ED69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261" y="724673"/>
            <a:ext cx="10275477" cy="692256"/>
          </a:xfrm>
        </p:spPr>
        <p:txBody>
          <a:bodyPr/>
          <a:lstStyle/>
          <a:p>
            <a:r>
              <a:rPr lang="en-US" sz="4400" dirty="0">
                <a:solidFill>
                  <a:srgbClr val="00B050"/>
                </a:solidFill>
              </a:rPr>
              <a:t>Data Augmentation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11A84BE-40FE-6C3E-A3F7-E6EF1971A3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1550" y="1919935"/>
            <a:ext cx="10706575" cy="2714017"/>
          </a:xfrm>
          <a:solidFill>
            <a:schemeClr val="tx1"/>
          </a:solidFill>
          <a:effectLst>
            <a:softEdge rad="0"/>
          </a:effectLst>
        </p:spPr>
        <p:txBody>
          <a:bodyPr/>
          <a:lstStyle/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GB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augmentation is employed to increase the diversity of the training dataset for machine learning models.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GB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introduces variations in the data to help the model generalize better to real-world scenarios.</a:t>
            </a:r>
            <a:endParaRPr lang="en-IN" sz="2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2DA2B67-BDBB-C945-988B-6C0D86F697C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5E09D-D71E-2904-E048-C2FF9290B2B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C2975D-421E-48A1-B27B-6C94F7235AB6}" type="datetime3">
              <a:rPr lang="en-US" smtClean="0">
                <a:latin typeface="+mn-lt"/>
              </a:rPr>
              <a:t>27 October 2023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8978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21F135D-6009-1E07-AA3A-8731513D6F63}"/>
              </a:ext>
            </a:extLst>
          </p:cNvPr>
          <p:cNvSpPr txBox="1"/>
          <p:nvPr/>
        </p:nvSpPr>
        <p:spPr>
          <a:xfrm>
            <a:off x="825910" y="1049288"/>
            <a:ext cx="10569677" cy="521385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EB1D7F-284F-6F46-99FA-EBB8ED69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261" y="278129"/>
            <a:ext cx="10275477" cy="692256"/>
          </a:xfrm>
        </p:spPr>
        <p:txBody>
          <a:bodyPr/>
          <a:lstStyle/>
          <a:p>
            <a:r>
              <a:rPr lang="en-US" sz="4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Augmentation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2DA2B67-BDBB-C945-988B-6C0D86F697C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5E09D-D71E-2904-E048-C2FF9290B2B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C2975D-421E-48A1-B27B-6C94F7235AB6}" type="datetime3">
              <a:rPr lang="en-US" smtClean="0">
                <a:latin typeface="+mn-lt"/>
              </a:rPr>
              <a:t>27 October 2023</a:t>
            </a:fld>
            <a:endParaRPr lang="en-US" dirty="0">
              <a:latin typeface="+mn-lt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AB9B4FB-F988-1AA6-6E38-0F3631C29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233591"/>
              </p:ext>
            </p:extLst>
          </p:nvPr>
        </p:nvGraphicFramePr>
        <p:xfrm>
          <a:off x="971547" y="4449807"/>
          <a:ext cx="10262189" cy="16459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262189">
                  <a:extLst>
                    <a:ext uri="{9D8B030D-6E8A-4147-A177-3AD203B41FA5}">
                      <a16:colId xmlns:a16="http://schemas.microsoft.com/office/drawing/2014/main" val="3931754252"/>
                    </a:ext>
                  </a:extLst>
                </a:gridCol>
              </a:tblGrid>
              <a:tr h="341170">
                <a:tc>
                  <a:txBody>
                    <a:bodyPr/>
                    <a:lstStyle/>
                    <a:p>
                      <a:r>
                        <a:rPr lang="en-IN" sz="2400" b="1" i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Random Cropping</a:t>
                      </a:r>
                      <a:endParaRPr lang="en-IN" sz="24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947387"/>
                  </a:ext>
                </a:extLst>
              </a:tr>
              <a:tr h="887043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400" b="0" i="0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Simulate different perspectives and zoom levels.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400" b="0" i="0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Allows the model to adapt to variations in image composition.</a:t>
                      </a:r>
                    </a:p>
                    <a:p>
                      <a:endParaRPr lang="en-IN" sz="2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94968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C2174C9-211C-F45E-4608-945DC33EA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559791"/>
              </p:ext>
            </p:extLst>
          </p:nvPr>
        </p:nvGraphicFramePr>
        <p:xfrm>
          <a:off x="971549" y="1179980"/>
          <a:ext cx="10262189" cy="1358429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262189">
                  <a:extLst>
                    <a:ext uri="{9D8B030D-6E8A-4147-A177-3AD203B41FA5}">
                      <a16:colId xmlns:a16="http://schemas.microsoft.com/office/drawing/2014/main" val="3931754252"/>
                    </a:ext>
                  </a:extLst>
                </a:gridCol>
              </a:tblGrid>
              <a:tr h="386688">
                <a:tc>
                  <a:txBody>
                    <a:bodyPr/>
                    <a:lstStyle/>
                    <a:p>
                      <a:pPr algn="just"/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Image Rotation</a:t>
                      </a:r>
                      <a:endParaRPr lang="en-IN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947387"/>
                  </a:ext>
                </a:extLst>
              </a:tr>
              <a:tr h="901229"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GB" sz="24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Simulate different angles at which fashion products appear in photographs.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GB" sz="2400" b="0" kern="1200" dirty="0">
                          <a:solidFill>
                            <a:schemeClr val="bg1"/>
                          </a:solidFill>
                          <a:effectLst/>
                        </a:rPr>
                        <a:t>Aids the model in becoming invariant to object rotation.</a:t>
                      </a:r>
                      <a:endParaRPr lang="en-IN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94968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FB95B79-85BC-C11E-98B7-8DE2D0C31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083318"/>
              </p:ext>
            </p:extLst>
          </p:nvPr>
        </p:nvGraphicFramePr>
        <p:xfrm>
          <a:off x="971548" y="2748004"/>
          <a:ext cx="10262189" cy="1477351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262189">
                  <a:extLst>
                    <a:ext uri="{9D8B030D-6E8A-4147-A177-3AD203B41FA5}">
                      <a16:colId xmlns:a16="http://schemas.microsoft.com/office/drawing/2014/main" val="3931754252"/>
                    </a:ext>
                  </a:extLst>
                </a:gridCol>
              </a:tblGrid>
              <a:tr h="297592">
                <a:tc>
                  <a:txBody>
                    <a:bodyPr/>
                    <a:lstStyle/>
                    <a:p>
                      <a:r>
                        <a:rPr lang="en-IN" sz="24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Horizontal and Vertical Flipping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947387"/>
                  </a:ext>
                </a:extLst>
              </a:tr>
              <a:tr h="1020151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400" b="0" kern="1200" dirty="0">
                          <a:solidFill>
                            <a:schemeClr val="bg1"/>
                          </a:solidFill>
                          <a:effectLst/>
                        </a:rPr>
                        <a:t>Introduce variations in the orientation of fashion products.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400" b="0" kern="1200" dirty="0">
                          <a:solidFill>
                            <a:schemeClr val="bg1"/>
                          </a:solidFill>
                          <a:effectLst/>
                        </a:rPr>
                        <a:t>Helps the model learn from images with different orientations.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949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76407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My custom font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annual presentation_Win32_EF_V7" id="{21D76CCA-3643-4633-95C9-29486A1DA50B}" vid="{3EDD3486-FF44-4579-8B83-091A40DEEF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5B334C4-64A2-4673-803C-35178659DDD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81AF751-E016-414F-92E5-F2DC739E07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593354B-8927-46EE-B294-4D51952A09C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1967</TotalTime>
  <Words>1654</Words>
  <Application>Microsoft Office PowerPoint</Application>
  <PresentationFormat>Widescreen</PresentationFormat>
  <Paragraphs>213</Paragraphs>
  <Slides>31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Bell MT</vt:lpstr>
      <vt:lpstr>Calibri</vt:lpstr>
      <vt:lpstr>Times New Roman</vt:lpstr>
      <vt:lpstr>Wingdings</vt:lpstr>
      <vt:lpstr>Custom</vt:lpstr>
      <vt:lpstr>DEEP LEARNING FOR CLOTH RECOGNITION AND GENDER PREDICTION</vt:lpstr>
      <vt:lpstr>PowerPoint Presentation</vt:lpstr>
      <vt:lpstr>INTRODUCTION </vt:lpstr>
      <vt:lpstr>OBJECTIVES</vt:lpstr>
      <vt:lpstr>LITERATURE REVIEW</vt:lpstr>
      <vt:lpstr>LITERATURE REVIEW</vt:lpstr>
      <vt:lpstr>STAGES OF MODEL DEVELOPMENT</vt:lpstr>
      <vt:lpstr>Data Augmentation</vt:lpstr>
      <vt:lpstr>Data Augmentation</vt:lpstr>
      <vt:lpstr>Data Augmentation</vt:lpstr>
      <vt:lpstr>Data Augmentation</vt:lpstr>
      <vt:lpstr>Data Augmentation</vt:lpstr>
      <vt:lpstr>MODEL ARCHITECTURE</vt:lpstr>
      <vt:lpstr>PowerPoint Presentation</vt:lpstr>
      <vt:lpstr>PowerPoint Presentation</vt:lpstr>
      <vt:lpstr>PowerPoint Presentation</vt:lpstr>
      <vt:lpstr>PowerPoint Presentation</vt:lpstr>
      <vt:lpstr>EXTENDED FEATURES …</vt:lpstr>
      <vt:lpstr>EXTENDED FEATURES …</vt:lpstr>
      <vt:lpstr>EXTENDED FEATURES …</vt:lpstr>
      <vt:lpstr>EVALUATION</vt:lpstr>
      <vt:lpstr>PowerPoint Presentation</vt:lpstr>
      <vt:lpstr>RESULT</vt:lpstr>
      <vt:lpstr>PowerPoint Presentation</vt:lpstr>
      <vt:lpstr>PowerPoint Presentation</vt:lpstr>
      <vt:lpstr>PowerPoint Presentation</vt:lpstr>
      <vt:lpstr>FUTURE SCOPE</vt:lpstr>
      <vt:lpstr>CONCLUSION</vt:lpstr>
      <vt:lpstr>REFERENCES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AND DEEP LEARNING FOR FASHION RECOGNITION</dc:title>
  <dc:creator>Preethy Ann Thomas</dc:creator>
  <cp:lastModifiedBy>Preethy Ann Thomas</cp:lastModifiedBy>
  <cp:revision>44</cp:revision>
  <dcterms:created xsi:type="dcterms:W3CDTF">2023-10-21T06:55:48Z</dcterms:created>
  <dcterms:modified xsi:type="dcterms:W3CDTF">2023-10-27T04:33:31Z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