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a:defRPr>
            </a:lvl1pPr>
          </a:lstStyle>
          <a:p>
            <a:pPr/>
            <a:r>
              <a:t>Johnny Appleseed</a:t>
            </a:r>
          </a:p>
        </p:txBody>
      </p:sp>
      <p:sp>
        <p:nvSpPr>
          <p:cNvPr id="124"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3"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re">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a:ea typeface="DIN Alternate"/>
                <a:cs typeface="DIN Alternate"/>
                <a:sym typeface="DIN Alternate"/>
              </a:defRPr>
            </a:lvl1pPr>
          </a:lstStyle>
          <a:p>
            <a:pPr/>
            <a:r>
              <a:t>Text</a:t>
            </a:r>
          </a:p>
        </p:txBody>
      </p:sp>
      <p:sp>
        <p:nvSpPr>
          <p:cNvPr id="92"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ln>
            <a:noFill/>
          </a:ln>
          <a:solidFill>
            <a:schemeClr val="accent1"/>
          </a:solidFill>
          <a:uFillTx/>
          <a:latin typeface="+mn-lt"/>
          <a:ea typeface="+mn-ea"/>
          <a:cs typeface="+mn-cs"/>
          <a:sym typeface="DIN Condensed"/>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4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76423"/>
                <a:satOff val="-1568"/>
              </a:schemeClr>
            </a:gs>
            <a:gs pos="100000">
              <a:schemeClr val="accent2">
                <a:hueOff val="118681"/>
                <a:satOff val="16623"/>
                <a:lumOff val="-20784"/>
              </a:schemeClr>
            </a:gs>
          </a:gsLst>
          <a:lin ang="5400000" scaled="0"/>
        </a:gradFill>
      </p:bgPr>
    </p:bg>
    <p:spTree>
      <p:nvGrpSpPr>
        <p:cNvPr id="1" name=""/>
        <p:cNvGrpSpPr/>
        <p:nvPr/>
      </p:nvGrpSpPr>
      <p:grpSpPr>
        <a:xfrm>
          <a:off x="0" y="0"/>
          <a:ext cx="0" cy="0"/>
          <a:chOff x="0" y="0"/>
          <a:chExt cx="0" cy="0"/>
        </a:xfrm>
      </p:grpSpPr>
      <p:sp>
        <p:nvSpPr>
          <p:cNvPr id="166" name="Submitted by:…"/>
          <p:cNvSpPr txBox="1"/>
          <p:nvPr>
            <p:ph type="ctrTitle"/>
          </p:nvPr>
        </p:nvSpPr>
        <p:spPr>
          <a:xfrm>
            <a:off x="406400" y="5156001"/>
            <a:ext cx="12192000" cy="3975299"/>
          </a:xfrm>
          <a:prstGeom prst="rect">
            <a:avLst/>
          </a:prstGeom>
        </p:spPr>
        <p:txBody>
          <a:bodyPr/>
          <a:lstStyle/>
          <a:p>
            <a:pPr algn="r">
              <a:defRPr sz="3000">
                <a:solidFill>
                  <a:srgbClr val="FFFFFF"/>
                </a:solidFill>
              </a:defRPr>
            </a:pPr>
          </a:p>
          <a:p>
            <a:pPr algn="r">
              <a:defRPr sz="3000">
                <a:solidFill>
                  <a:srgbClr val="FFFFFF"/>
                </a:solidFill>
              </a:defRPr>
            </a:pPr>
          </a:p>
          <a:p>
            <a:pPr algn="r">
              <a:defRPr sz="3000">
                <a:solidFill>
                  <a:srgbClr val="FFFFFF"/>
                </a:solidFill>
              </a:defRPr>
            </a:pPr>
          </a:p>
          <a:p>
            <a:pPr algn="r">
              <a:defRPr sz="2300">
                <a:solidFill>
                  <a:srgbClr val="FFFFFF"/>
                </a:solidFill>
                <a:latin typeface="Times"/>
                <a:ea typeface="Times"/>
                <a:cs typeface="Times"/>
                <a:sym typeface="Times"/>
              </a:defRPr>
            </a:pPr>
            <a:r>
              <a:t>Submitted by:</a:t>
            </a:r>
          </a:p>
          <a:p>
            <a:pPr algn="r">
              <a:defRPr sz="2300">
                <a:solidFill>
                  <a:srgbClr val="FFFFFF"/>
                </a:solidFill>
                <a:latin typeface="Times"/>
                <a:ea typeface="Times"/>
                <a:cs typeface="Times"/>
                <a:sym typeface="Times"/>
              </a:defRPr>
            </a:pPr>
            <a:r>
              <a:t>Preeti Kumari</a:t>
            </a:r>
          </a:p>
          <a:p>
            <a:pPr algn="r">
              <a:defRPr sz="2300">
                <a:solidFill>
                  <a:srgbClr val="FFFFFF"/>
                </a:solidFill>
                <a:latin typeface="Times"/>
                <a:ea typeface="Times"/>
                <a:cs typeface="Times"/>
                <a:sym typeface="Times"/>
              </a:defRPr>
            </a:pPr>
            <a:r>
              <a:t>M170528CA</a:t>
            </a:r>
          </a:p>
          <a:p>
            <a:pPr algn="r">
              <a:defRPr sz="2300">
                <a:solidFill>
                  <a:srgbClr val="FFFFFF"/>
                </a:solidFill>
                <a:latin typeface="Times"/>
                <a:ea typeface="Times"/>
                <a:cs typeface="Times"/>
                <a:sym typeface="Times"/>
              </a:defRPr>
            </a:pPr>
            <a:r>
              <a:t>(MCA)</a:t>
            </a:r>
          </a:p>
          <a:p>
            <a:pPr algn="r">
              <a:defRPr sz="2300">
                <a:solidFill>
                  <a:srgbClr val="FFFFFF"/>
                </a:solidFill>
                <a:latin typeface="Times"/>
                <a:ea typeface="Times"/>
                <a:cs typeface="Times"/>
                <a:sym typeface="Times"/>
              </a:defRPr>
            </a:pPr>
          </a:p>
          <a:p>
            <a:pPr algn="r">
              <a:defRPr sz="2300">
                <a:solidFill>
                  <a:srgbClr val="FFFFFF"/>
                </a:solidFill>
                <a:latin typeface="Times"/>
                <a:ea typeface="Times"/>
                <a:cs typeface="Times"/>
                <a:sym typeface="Times"/>
              </a:defRPr>
            </a:pPr>
            <a:r>
              <a:t>Under  Guidance of:</a:t>
            </a:r>
          </a:p>
          <a:p>
            <a:pPr algn="r">
              <a:defRPr sz="2300">
                <a:solidFill>
                  <a:srgbClr val="FFFFFF"/>
                </a:solidFill>
                <a:latin typeface="Times"/>
                <a:ea typeface="Times"/>
                <a:cs typeface="Times"/>
                <a:sym typeface="Times"/>
              </a:defRPr>
            </a:pPr>
            <a:r>
              <a:t>Dr. Vinod Pathari</a:t>
            </a:r>
          </a:p>
        </p:txBody>
      </p:sp>
      <p:sp>
        <p:nvSpPr>
          <p:cNvPr id="167" name="DEPARTMENT OF COMPUTER SCIENCE AND ENGINEERING…"/>
          <p:cNvSpPr txBox="1"/>
          <p:nvPr>
            <p:ph type="subTitle" idx="1"/>
          </p:nvPr>
        </p:nvSpPr>
        <p:spPr>
          <a:xfrm>
            <a:off x="406400" y="273942"/>
            <a:ext cx="12192000" cy="4564768"/>
          </a:xfrm>
          <a:prstGeom prst="rect">
            <a:avLst/>
          </a:prstGeom>
          <a:ln w="25400">
            <a:solidFill>
              <a:srgbClr val="5B5854"/>
            </a:solidFill>
          </a:ln>
        </p:spPr>
        <p:txBody>
          <a:bodyPr/>
          <a:lstStyle/>
          <a:p>
            <a:pPr algn="ctr">
              <a:spcBef>
                <a:spcPts val="0"/>
              </a:spcBef>
              <a:defRPr sz="2700">
                <a:solidFill>
                  <a:srgbClr val="F9FFFF"/>
                </a:solidFill>
                <a:latin typeface="Times"/>
                <a:ea typeface="Times"/>
                <a:cs typeface="Times"/>
                <a:sym typeface="Times"/>
              </a:defRPr>
            </a:pPr>
            <a:r>
              <a:t>                 DEPARTMENT OF COMPUTER SCIENCE AND ENGINEERING</a:t>
            </a:r>
          </a:p>
          <a:p>
            <a:pPr algn="ctr">
              <a:spcBef>
                <a:spcPts val="0"/>
              </a:spcBef>
              <a:defRPr sz="2700">
                <a:solidFill>
                  <a:srgbClr val="F9FFFF"/>
                </a:solidFill>
                <a:latin typeface="Times"/>
                <a:ea typeface="Times"/>
                <a:cs typeface="Times"/>
                <a:sym typeface="Times"/>
              </a:defRPr>
            </a:pPr>
            <a:r>
              <a:t> </a:t>
            </a:r>
          </a:p>
          <a:p>
            <a:pPr algn="ctr">
              <a:spcBef>
                <a:spcPts val="0"/>
              </a:spcBef>
              <a:defRPr sz="2700">
                <a:solidFill>
                  <a:srgbClr val="F9FFFF"/>
                </a:solidFill>
                <a:latin typeface="Times"/>
                <a:ea typeface="Times"/>
                <a:cs typeface="Times"/>
                <a:sym typeface="Times"/>
              </a:defRPr>
            </a:pPr>
            <a:r>
              <a:t>                  National Institute of Technology Calicut NIT </a:t>
            </a:r>
          </a:p>
          <a:p>
            <a:pPr algn="ctr">
              <a:spcBef>
                <a:spcPts val="0"/>
              </a:spcBef>
              <a:defRPr sz="2700">
                <a:solidFill>
                  <a:srgbClr val="F9FFFF"/>
                </a:solidFill>
                <a:latin typeface="Times"/>
                <a:ea typeface="Times"/>
                <a:cs typeface="Times"/>
                <a:sym typeface="Times"/>
              </a:defRPr>
            </a:pPr>
          </a:p>
          <a:p>
            <a:pPr algn="ctr">
              <a:spcBef>
                <a:spcPts val="0"/>
              </a:spcBef>
              <a:defRPr sz="2700">
                <a:solidFill>
                  <a:srgbClr val="F9FFFF"/>
                </a:solidFill>
                <a:latin typeface="Times"/>
                <a:ea typeface="Times"/>
                <a:cs typeface="Times"/>
                <a:sym typeface="Times"/>
              </a:defRPr>
            </a:pPr>
          </a:p>
          <a:p>
            <a:pPr algn="ctr">
              <a:spcBef>
                <a:spcPts val="0"/>
              </a:spcBef>
              <a:defRPr sz="2700">
                <a:solidFill>
                  <a:srgbClr val="F9FFFF"/>
                </a:solidFill>
                <a:latin typeface="Times"/>
                <a:ea typeface="Times"/>
                <a:cs typeface="Times"/>
                <a:sym typeface="Times"/>
              </a:defRPr>
            </a:pPr>
          </a:p>
          <a:p>
            <a:pPr algn="ctr">
              <a:spcBef>
                <a:spcPts val="0"/>
              </a:spcBef>
              <a:defRPr sz="2700">
                <a:solidFill>
                  <a:srgbClr val="000000"/>
                </a:solidFill>
                <a:latin typeface="Times"/>
                <a:ea typeface="Times"/>
                <a:cs typeface="Times"/>
                <a:sym typeface="Times"/>
              </a:defRPr>
            </a:pPr>
            <a:r>
              <a:t>TROUBLESHOOT </a:t>
            </a:r>
          </a:p>
          <a:p>
            <a:pPr algn="ctr">
              <a:spcBef>
                <a:spcPts val="0"/>
              </a:spcBef>
              <a:defRPr sz="2700">
                <a:solidFill>
                  <a:srgbClr val="000000"/>
                </a:solidFill>
                <a:latin typeface="Times"/>
                <a:ea typeface="Times"/>
                <a:cs typeface="Times"/>
                <a:sym typeface="Times"/>
              </a:defRPr>
            </a:pPr>
            <a:endParaRPr>
              <a:solidFill>
                <a:srgbClr val="3D85C6"/>
              </a:solidFill>
            </a:endParaRPr>
          </a:p>
          <a:p>
            <a:pPr algn="ctr">
              <a:spcBef>
                <a:spcPts val="0"/>
              </a:spcBef>
              <a:defRPr sz="2700">
                <a:solidFill>
                  <a:srgbClr val="F9FFFF"/>
                </a:solidFill>
                <a:latin typeface="Times"/>
                <a:ea typeface="Times"/>
                <a:cs typeface="Times"/>
                <a:sym typeface="Times"/>
              </a:defRPr>
            </a:pPr>
            <a:r>
              <a:t>(Design and Development of an application  for immediate local assistance)</a:t>
            </a:r>
          </a:p>
          <a:p>
            <a:pPr algn="ctr">
              <a:spcBef>
                <a:spcPts val="0"/>
              </a:spcBef>
              <a:defRPr sz="2700">
                <a:solidFill>
                  <a:srgbClr val="F9FFFF"/>
                </a:solidFill>
                <a:latin typeface="Times"/>
                <a:ea typeface="Times"/>
                <a:cs typeface="Times"/>
                <a:sym typeface="Times"/>
              </a:defRPr>
            </a:pPr>
          </a:p>
          <a:p>
            <a:pPr algn="ctr">
              <a:spcBef>
                <a:spcPts val="0"/>
              </a:spcBef>
              <a:defRPr sz="2700">
                <a:solidFill>
                  <a:srgbClr val="F9FFFF"/>
                </a:solidFill>
                <a:latin typeface="Times"/>
                <a:ea typeface="Times"/>
                <a:cs typeface="Times"/>
                <a:sym typeface="Times"/>
              </a:defRPr>
            </a:pPr>
          </a:p>
        </p:txBody>
      </p:sp>
      <p:sp>
        <p:nvSpPr>
          <p:cNvPr id="168" name="Slide Number"/>
          <p:cNvSpPr txBox="1"/>
          <p:nvPr>
            <p:ph type="sldNum" sz="quarter" idx="4294967295"/>
          </p:nvPr>
        </p:nvSpPr>
        <p:spPr>
          <a:xfrm>
            <a:off x="12340738" y="431800"/>
            <a:ext cx="260600" cy="4572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9" name="page1image16174544.png" descr="page1image16174544.png"/>
          <p:cNvPicPr>
            <a:picLocks noChangeAspect="1"/>
          </p:cNvPicPr>
          <p:nvPr/>
        </p:nvPicPr>
        <p:blipFill>
          <a:blip r:embed="rId2">
            <a:extLst/>
          </a:blip>
          <a:stretch>
            <a:fillRect/>
          </a:stretch>
        </p:blipFill>
        <p:spPr>
          <a:xfrm>
            <a:off x="496954" y="239143"/>
            <a:ext cx="1546092" cy="183311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76423"/>
                <a:satOff val="-1568"/>
              </a:schemeClr>
            </a:gs>
            <a:gs pos="100000">
              <a:schemeClr val="accent2">
                <a:hueOff val="118681"/>
                <a:satOff val="16623"/>
                <a:lumOff val="-20784"/>
              </a:schemeClr>
            </a:gs>
          </a:gsLst>
          <a:lin ang="5400000" scaled="0"/>
        </a:gradFill>
      </p:bgPr>
    </p:bg>
    <p:spTree>
      <p:nvGrpSpPr>
        <p:cNvPr id="1" name=""/>
        <p:cNvGrpSpPr/>
        <p:nvPr/>
      </p:nvGrpSpPr>
      <p:grpSpPr>
        <a:xfrm>
          <a:off x="0" y="0"/>
          <a:ext cx="0" cy="0"/>
          <a:chOff x="0" y="0"/>
          <a:chExt cx="0" cy="0"/>
        </a:xfrm>
      </p:grpSpPr>
      <p:sp>
        <p:nvSpPr>
          <p:cNvPr id="196" name="Use-Case Diagram"/>
          <p:cNvSpPr txBox="1"/>
          <p:nvPr>
            <p:ph type="body" idx="13"/>
          </p:nvPr>
        </p:nvSpPr>
        <p:spPr>
          <a:xfrm>
            <a:off x="406400" y="406399"/>
            <a:ext cx="11176000" cy="711201"/>
          </a:xfrm>
          <a:prstGeom prst="rect">
            <a:avLst/>
          </a:prstGeom>
        </p:spPr>
        <p:txBody>
          <a:bodyPr/>
          <a:lstStyle>
            <a:lvl1pPr defTabSz="584200">
              <a:spcBef>
                <a:spcPts val="2800"/>
              </a:spcBef>
              <a:defRPr spc="0" sz="4000">
                <a:solidFill>
                  <a:srgbClr val="FFFFFF"/>
                </a:solidFill>
                <a:latin typeface="Times"/>
                <a:ea typeface="Times"/>
                <a:cs typeface="Times"/>
                <a:sym typeface="Times"/>
              </a:defRPr>
            </a:lvl1pPr>
          </a:lstStyle>
          <a:p>
            <a:pPr>
              <a:defRPr>
                <a:latin typeface="+mn-lt"/>
                <a:ea typeface="+mn-ea"/>
                <a:cs typeface="+mn-cs"/>
                <a:sym typeface="DIN Condensed"/>
              </a:defRPr>
            </a:pPr>
            <a:r>
              <a:rPr>
                <a:latin typeface="Times"/>
                <a:ea typeface="Times"/>
                <a:cs typeface="Times"/>
                <a:sym typeface="Times"/>
              </a:rPr>
              <a:t>Use-Case Diagram</a:t>
            </a:r>
          </a:p>
        </p:txBody>
      </p:sp>
      <p:pic>
        <p:nvPicPr>
          <p:cNvPr id="197" name="Image" descr="Image"/>
          <p:cNvPicPr>
            <a:picLocks noChangeAspect="1"/>
          </p:cNvPicPr>
          <p:nvPr/>
        </p:nvPicPr>
        <p:blipFill>
          <a:blip r:embed="rId2">
            <a:extLst/>
          </a:blip>
          <a:stretch>
            <a:fillRect/>
          </a:stretch>
        </p:blipFill>
        <p:spPr>
          <a:xfrm>
            <a:off x="914400" y="1333378"/>
            <a:ext cx="11176000" cy="736679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76423"/>
                <a:satOff val="-1568"/>
              </a:schemeClr>
            </a:gs>
            <a:gs pos="100000">
              <a:schemeClr val="accent2">
                <a:hueOff val="118681"/>
                <a:satOff val="16623"/>
                <a:lumOff val="-20784"/>
              </a:schemeClr>
            </a:gs>
          </a:gsLst>
          <a:lin ang="5400000" scaled="0"/>
        </a:gradFill>
      </p:bgPr>
    </p:bg>
    <p:spTree>
      <p:nvGrpSpPr>
        <p:cNvPr id="1" name=""/>
        <p:cNvGrpSpPr/>
        <p:nvPr/>
      </p:nvGrpSpPr>
      <p:grpSpPr>
        <a:xfrm>
          <a:off x="0" y="0"/>
          <a:ext cx="0" cy="0"/>
          <a:chOff x="0" y="0"/>
          <a:chExt cx="0" cy="0"/>
        </a:xfrm>
      </p:grpSpPr>
      <p:sp>
        <p:nvSpPr>
          <p:cNvPr id="199" name="ER-Diagram"/>
          <p:cNvSpPr txBox="1"/>
          <p:nvPr>
            <p:ph type="body" idx="13"/>
          </p:nvPr>
        </p:nvSpPr>
        <p:spPr>
          <a:xfrm>
            <a:off x="406400" y="406399"/>
            <a:ext cx="11176000" cy="711201"/>
          </a:xfrm>
          <a:prstGeom prst="rect">
            <a:avLst/>
          </a:prstGeom>
        </p:spPr>
        <p:txBody>
          <a:bodyPr/>
          <a:lstStyle>
            <a:lvl1pPr defTabSz="584200">
              <a:spcBef>
                <a:spcPts val="2800"/>
              </a:spcBef>
              <a:defRPr spc="0" sz="4000">
                <a:solidFill>
                  <a:srgbClr val="FFFFFF"/>
                </a:solidFill>
                <a:latin typeface="Times"/>
                <a:ea typeface="Times"/>
                <a:cs typeface="Times"/>
                <a:sym typeface="Times"/>
              </a:defRPr>
            </a:lvl1pPr>
          </a:lstStyle>
          <a:p>
            <a:pPr>
              <a:defRPr>
                <a:latin typeface="+mn-lt"/>
                <a:ea typeface="+mn-ea"/>
                <a:cs typeface="+mn-cs"/>
                <a:sym typeface="DIN Condensed"/>
              </a:defRPr>
            </a:pPr>
            <a:r>
              <a:rPr>
                <a:latin typeface="Times"/>
                <a:ea typeface="Times"/>
                <a:cs typeface="Times"/>
                <a:sym typeface="Times"/>
              </a:rPr>
              <a:t>ER-Diagram</a:t>
            </a:r>
          </a:p>
        </p:txBody>
      </p:sp>
      <p:pic>
        <p:nvPicPr>
          <p:cNvPr id="200" name="Image" descr="Image"/>
          <p:cNvPicPr>
            <a:picLocks noChangeAspect="1"/>
          </p:cNvPicPr>
          <p:nvPr/>
        </p:nvPicPr>
        <p:blipFill>
          <a:blip r:embed="rId2">
            <a:extLst/>
          </a:blip>
          <a:stretch>
            <a:fillRect/>
          </a:stretch>
        </p:blipFill>
        <p:spPr>
          <a:xfrm>
            <a:off x="457066" y="1796100"/>
            <a:ext cx="11527386" cy="5716943"/>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76423"/>
                <a:satOff val="-1568"/>
              </a:schemeClr>
            </a:gs>
            <a:gs pos="100000">
              <a:schemeClr val="accent2">
                <a:hueOff val="118681"/>
                <a:satOff val="16623"/>
                <a:lumOff val="-20784"/>
              </a:schemeClr>
            </a:gs>
          </a:gsLst>
          <a:lin ang="5400000" scaled="0"/>
        </a:gradFill>
      </p:bgPr>
    </p:bg>
    <p:spTree>
      <p:nvGrpSpPr>
        <p:cNvPr id="1" name=""/>
        <p:cNvGrpSpPr/>
        <p:nvPr/>
      </p:nvGrpSpPr>
      <p:grpSpPr>
        <a:xfrm>
          <a:off x="0" y="0"/>
          <a:ext cx="0" cy="0"/>
          <a:chOff x="0" y="0"/>
          <a:chExt cx="0" cy="0"/>
        </a:xfrm>
      </p:grpSpPr>
      <p:sp>
        <p:nvSpPr>
          <p:cNvPr id="202" name="Sequence Diagram"/>
          <p:cNvSpPr txBox="1"/>
          <p:nvPr>
            <p:ph type="body" idx="13"/>
          </p:nvPr>
        </p:nvSpPr>
        <p:spPr>
          <a:xfrm>
            <a:off x="381000" y="406399"/>
            <a:ext cx="11176000" cy="711201"/>
          </a:xfrm>
          <a:prstGeom prst="rect">
            <a:avLst/>
          </a:prstGeom>
        </p:spPr>
        <p:txBody>
          <a:bodyPr/>
          <a:lstStyle>
            <a:lvl1pPr defTabSz="584200">
              <a:spcBef>
                <a:spcPts val="2800"/>
              </a:spcBef>
              <a:defRPr spc="0" sz="4000">
                <a:solidFill>
                  <a:srgbClr val="FFFFFF"/>
                </a:solidFill>
                <a:latin typeface="Times"/>
                <a:ea typeface="Times"/>
                <a:cs typeface="Times"/>
                <a:sym typeface="Times"/>
              </a:defRPr>
            </a:lvl1pPr>
          </a:lstStyle>
          <a:p>
            <a:pPr>
              <a:defRPr>
                <a:latin typeface="+mn-lt"/>
                <a:ea typeface="+mn-ea"/>
                <a:cs typeface="+mn-cs"/>
                <a:sym typeface="DIN Condensed"/>
              </a:defRPr>
            </a:pPr>
            <a:r>
              <a:rPr>
                <a:latin typeface="Times"/>
                <a:ea typeface="Times"/>
                <a:cs typeface="Times"/>
                <a:sym typeface="Times"/>
              </a:rPr>
              <a:t>Sequence Diagram</a:t>
            </a:r>
          </a:p>
        </p:txBody>
      </p:sp>
      <p:pic>
        <p:nvPicPr>
          <p:cNvPr id="203" name="Image" descr="Image"/>
          <p:cNvPicPr>
            <a:picLocks noChangeAspect="1"/>
          </p:cNvPicPr>
          <p:nvPr/>
        </p:nvPicPr>
        <p:blipFill>
          <a:blip r:embed="rId2">
            <a:extLst/>
          </a:blip>
          <a:stretch>
            <a:fillRect/>
          </a:stretch>
        </p:blipFill>
        <p:spPr>
          <a:xfrm>
            <a:off x="1065223" y="1677009"/>
            <a:ext cx="10874354" cy="623448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76423"/>
                <a:satOff val="-1568"/>
              </a:schemeClr>
            </a:gs>
            <a:gs pos="100000">
              <a:schemeClr val="accent2">
                <a:hueOff val="118681"/>
                <a:satOff val="16623"/>
                <a:lumOff val="-20784"/>
              </a:schemeClr>
            </a:gs>
          </a:gsLst>
          <a:lin ang="5400000" scaled="0"/>
        </a:gradFill>
      </p:bgPr>
    </p:bg>
    <p:spTree>
      <p:nvGrpSpPr>
        <p:cNvPr id="1" name=""/>
        <p:cNvGrpSpPr/>
        <p:nvPr/>
      </p:nvGrpSpPr>
      <p:grpSpPr>
        <a:xfrm>
          <a:off x="0" y="0"/>
          <a:ext cx="0" cy="0"/>
          <a:chOff x="0" y="0"/>
          <a:chExt cx="0" cy="0"/>
        </a:xfrm>
      </p:grpSpPr>
      <p:sp>
        <p:nvSpPr>
          <p:cNvPr id="205" name="CONCLUSION"/>
          <p:cNvSpPr txBox="1"/>
          <p:nvPr>
            <p:ph type="body" idx="13"/>
          </p:nvPr>
        </p:nvSpPr>
        <p:spPr>
          <a:xfrm>
            <a:off x="444500" y="406401"/>
            <a:ext cx="11176000" cy="711201"/>
          </a:xfrm>
          <a:prstGeom prst="rect">
            <a:avLst/>
          </a:prstGeom>
        </p:spPr>
        <p:txBody>
          <a:bodyPr/>
          <a:lstStyle/>
          <a:p>
            <a:pPr defTabSz="584200">
              <a:spcBef>
                <a:spcPts val="2800"/>
              </a:spcBef>
              <a:defRPr b="1" spc="0" sz="4000">
                <a:solidFill>
                  <a:schemeClr val="accent1"/>
                </a:solidFill>
                <a:latin typeface="Times"/>
                <a:ea typeface="Times"/>
                <a:cs typeface="Times"/>
                <a:sym typeface="Times"/>
              </a:defRPr>
            </a:pPr>
            <a:r>
              <a:rPr b="0">
                <a:solidFill>
                  <a:srgbClr val="FFFFFF"/>
                </a:solidFill>
              </a:rPr>
              <a:t>CONCLUSION</a:t>
            </a:r>
            <a:r>
              <a:t> </a:t>
            </a:r>
          </a:p>
        </p:txBody>
      </p:sp>
      <p:sp>
        <p:nvSpPr>
          <p:cNvPr id="206" name="The software solution explained in this report has been devised to provide assistance to individuals from people who are near-by. While general purpose support sites and forums are available, there are not many applications focusing on providing local support. Thus the &quot;Troubleshoot&quot; software is a novel solution and has been developed using latest technologies. The interfaces are also intuitive to assist easy adoption.…"/>
          <p:cNvSpPr txBox="1"/>
          <p:nvPr>
            <p:ph type="body" idx="1"/>
          </p:nvPr>
        </p:nvSpPr>
        <p:spPr>
          <a:xfrm>
            <a:off x="406400" y="1529159"/>
            <a:ext cx="12192000" cy="7144941"/>
          </a:xfrm>
          <a:prstGeom prst="rect">
            <a:avLst/>
          </a:prstGeom>
        </p:spPr>
        <p:txBody>
          <a:bodyPr/>
          <a:lstStyle/>
          <a:p>
            <a:pPr marL="0" indent="0" algn="just">
              <a:buClrTx/>
              <a:buSzTx/>
              <a:buFontTx/>
              <a:buNone/>
              <a:defRPr sz="2800">
                <a:solidFill>
                  <a:srgbClr val="FFFFFF"/>
                </a:solidFill>
                <a:latin typeface="Times"/>
                <a:ea typeface="Times"/>
                <a:cs typeface="Times"/>
                <a:sym typeface="Times"/>
              </a:defRPr>
            </a:pPr>
            <a:r>
              <a:t>The software solution explained in this report has been devised to provide assistance to individuals from people who are near-by. While general purpose support sites and forums are available, there are not many applications focusing on providing local support. Thus the "Troubleshoot" software is a novel solution and has been developed using latest technologies. The interfaces are also intuitive to assist easy adoption.</a:t>
            </a:r>
          </a:p>
          <a:p>
            <a:pPr marL="0" indent="0" algn="just">
              <a:buClrTx/>
              <a:buSzTx/>
              <a:buFontTx/>
              <a:buNone/>
              <a:defRPr sz="2800">
                <a:solidFill>
                  <a:srgbClr val="FFFFFF"/>
                </a:solidFill>
                <a:latin typeface="Times"/>
                <a:ea typeface="Times"/>
                <a:cs typeface="Times"/>
                <a:sym typeface="Times"/>
              </a:defRPr>
            </a:pPr>
            <a:r>
              <a:t>We hope to popularise this android application and work on the iOS version next.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76423"/>
                <a:satOff val="-1568"/>
              </a:schemeClr>
            </a:gs>
            <a:gs pos="100000">
              <a:schemeClr val="accent2">
                <a:hueOff val="118681"/>
                <a:satOff val="16623"/>
                <a:lumOff val="-20784"/>
              </a:schemeClr>
            </a:gs>
          </a:gsLst>
          <a:lin ang="5400000" scaled="0"/>
        </a:gradFill>
      </p:bgPr>
    </p:bg>
    <p:spTree>
      <p:nvGrpSpPr>
        <p:cNvPr id="1" name=""/>
        <p:cNvGrpSpPr/>
        <p:nvPr/>
      </p:nvGrpSpPr>
      <p:grpSpPr>
        <a:xfrm>
          <a:off x="0" y="0"/>
          <a:ext cx="0" cy="0"/>
          <a:chOff x="0" y="0"/>
          <a:chExt cx="0" cy="0"/>
        </a:xfrm>
      </p:grpSpPr>
      <p:sp>
        <p:nvSpPr>
          <p:cNvPr id="208" name="REFERENCES"/>
          <p:cNvSpPr txBox="1"/>
          <p:nvPr>
            <p:ph type="body" idx="13"/>
          </p:nvPr>
        </p:nvSpPr>
        <p:spPr>
          <a:xfrm>
            <a:off x="368300" y="406401"/>
            <a:ext cx="11176000" cy="711201"/>
          </a:xfrm>
          <a:prstGeom prst="rect">
            <a:avLst/>
          </a:prstGeom>
        </p:spPr>
        <p:txBody>
          <a:bodyPr/>
          <a:lstStyle/>
          <a:p>
            <a:pPr defTabSz="584200">
              <a:spcBef>
                <a:spcPts val="2800"/>
              </a:spcBef>
              <a:defRPr b="1" spc="0" sz="4000">
                <a:solidFill>
                  <a:srgbClr val="FFFFFF"/>
                </a:solidFill>
                <a:latin typeface="Times"/>
                <a:ea typeface="Times"/>
                <a:cs typeface="Times"/>
                <a:sym typeface="Times"/>
              </a:defRPr>
            </a:pPr>
            <a:r>
              <a:rPr b="0"/>
              <a:t>REFERENCES</a:t>
            </a:r>
            <a:r>
              <a:t> </a:t>
            </a:r>
          </a:p>
        </p:txBody>
      </p:sp>
      <p:sp>
        <p:nvSpPr>
          <p:cNvPr id="209" name="&quot;How To Create XML in android studio ... - Developers.&quot; 29 Mar. 2018, https://developer.android.com/ guide/topics/ui/declaring-layout. Accessed 18 May. 2020.…"/>
          <p:cNvSpPr txBox="1"/>
          <p:nvPr>
            <p:ph type="body" idx="1"/>
          </p:nvPr>
        </p:nvSpPr>
        <p:spPr>
          <a:xfrm>
            <a:off x="406400" y="791120"/>
            <a:ext cx="12192000" cy="8691117"/>
          </a:xfrm>
          <a:prstGeom prst="rect">
            <a:avLst/>
          </a:prstGeom>
        </p:spPr>
        <p:txBody>
          <a:bodyPr/>
          <a:lstStyle/>
          <a:p>
            <a:pPr marL="391159" indent="-391159" defTabSz="514095">
              <a:spcBef>
                <a:spcPts val="2400"/>
              </a:spcBef>
              <a:buChar char="‣"/>
              <a:defRPr sz="2992">
                <a:solidFill>
                  <a:srgbClr val="FFFFFF"/>
                </a:solidFill>
                <a:latin typeface="Times"/>
                <a:ea typeface="Times"/>
                <a:cs typeface="Times"/>
                <a:sym typeface="Times"/>
              </a:defRPr>
            </a:pPr>
            <a:endParaRPr sz="1056"/>
          </a:p>
          <a:p>
            <a:pPr marL="478595" indent="-478595" algn="just" defTabSz="514095">
              <a:spcBef>
                <a:spcPts val="2400"/>
              </a:spcBef>
              <a:buClrTx/>
              <a:buSzPct val="100000"/>
              <a:buFontTx/>
              <a:buAutoNum type="arabicPeriod" startAt="1"/>
              <a:defRPr sz="2464">
                <a:solidFill>
                  <a:srgbClr val="FFFFFF"/>
                </a:solidFill>
                <a:latin typeface="Times"/>
                <a:ea typeface="Times"/>
                <a:cs typeface="Times"/>
                <a:sym typeface="Times"/>
              </a:defRPr>
            </a:pPr>
            <a:r>
              <a:t>"How To Create XML in android studio ... - Developers." 29 Mar. 2018, https://developer.android.com/ guide/topics/ui/declaring-layout. Accessed 18 May. 2020. </a:t>
            </a:r>
          </a:p>
          <a:p>
            <a:pPr marL="478595" indent="-478595" algn="just" defTabSz="514095">
              <a:spcBef>
                <a:spcPts val="2400"/>
              </a:spcBef>
              <a:buClrTx/>
              <a:buSzPct val="100000"/>
              <a:buFontTx/>
              <a:buAutoNum type="arabicPeriod" startAt="1"/>
              <a:defRPr sz="2464">
                <a:solidFill>
                  <a:srgbClr val="FFFFFF"/>
                </a:solidFill>
                <a:latin typeface="Times"/>
                <a:ea typeface="Times"/>
                <a:cs typeface="Times"/>
                <a:sym typeface="Times"/>
              </a:defRPr>
            </a:pPr>
            <a:r>
              <a:t>"How To build Google Map in android studio ... - Android - Google Maps." 29 Mar. 2018, https:// www.tutorialspoint.com/android/android_google_maps.htm. Accessed 20 May. 2020. </a:t>
            </a:r>
          </a:p>
          <a:p>
            <a:pPr marL="478595" indent="-478595" algn="just" defTabSz="514095">
              <a:spcBef>
                <a:spcPts val="2400"/>
              </a:spcBef>
              <a:buClrTx/>
              <a:buSzPct val="100000"/>
              <a:buFontTx/>
              <a:buAutoNum type="arabicPeriod" startAt="1"/>
              <a:defRPr sz="2464">
                <a:solidFill>
                  <a:srgbClr val="FFFFFF"/>
                </a:solidFill>
                <a:latin typeface="Times"/>
                <a:ea typeface="Times"/>
                <a:cs typeface="Times"/>
                <a:sym typeface="Times"/>
              </a:defRPr>
            </a:pPr>
            <a:r>
              <a:t>Ramez Elmasri, Shamkant B. Navathe: Fundamentals of Database Systems sixth edition - 2016. Accessed 25 May. 2020. Pages[359-555, 841-848, 915-930] </a:t>
            </a:r>
          </a:p>
          <a:p>
            <a:pPr marL="478595" indent="-478595" algn="just" defTabSz="514095">
              <a:spcBef>
                <a:spcPts val="2400"/>
              </a:spcBef>
              <a:buClrTx/>
              <a:buSzPct val="100000"/>
              <a:buFontTx/>
              <a:buAutoNum type="arabicPeriod" startAt="1"/>
              <a:defRPr sz="2464">
                <a:solidFill>
                  <a:srgbClr val="FFFFFF"/>
                </a:solidFill>
                <a:latin typeface="Times"/>
                <a:ea typeface="Times"/>
                <a:cs typeface="Times"/>
                <a:sym typeface="Times"/>
              </a:defRPr>
            </a:pPr>
            <a:r>
              <a:t>“Java Android coding ... -Android Studio .”Java CompleteReference by Herbert Schildt , 9th Edition. Accessed 3 June. 2020. Pages[455-485, 751-755 ] </a:t>
            </a:r>
          </a:p>
          <a:p>
            <a:pPr marL="478595" indent="-478595" algn="just" defTabSz="514095">
              <a:spcBef>
                <a:spcPts val="2400"/>
              </a:spcBef>
              <a:buClrTx/>
              <a:buSzPct val="100000"/>
              <a:buFontTx/>
              <a:buAutoNum type="arabicPeriod" startAt="1"/>
              <a:defRPr sz="2464">
                <a:solidFill>
                  <a:srgbClr val="FFFFFF"/>
                </a:solidFill>
                <a:latin typeface="Times"/>
                <a:ea typeface="Times"/>
                <a:cs typeface="Times"/>
                <a:sym typeface="Times"/>
              </a:defRPr>
            </a:pPr>
            <a:r>
              <a:t>https://www.tutorialspoint.com/firebase/index.htm. Accessed 15 June. 2020. </a:t>
            </a:r>
          </a:p>
          <a:p>
            <a:pPr marL="478595" indent="-478595" algn="just" defTabSz="514095">
              <a:spcBef>
                <a:spcPts val="2400"/>
              </a:spcBef>
              <a:buClrTx/>
              <a:buSzPct val="100000"/>
              <a:buFontTx/>
              <a:buAutoNum type="arabicPeriod" startAt="1"/>
              <a:defRPr sz="2464">
                <a:solidFill>
                  <a:srgbClr val="FFFFFF"/>
                </a:solidFill>
                <a:latin typeface="Times"/>
                <a:ea typeface="Times"/>
                <a:cs typeface="Times"/>
                <a:sym typeface="Times"/>
              </a:defRPr>
            </a:pPr>
            <a:r>
              <a:t>"UML Use Case Diagram Tutorial - YouTube." 8 Feb. 2018, https://www.youtube.com/watch? v=zid-MVo7M-E. Accessed 16 June. 2020. </a:t>
            </a:r>
          </a:p>
          <a:p>
            <a:pPr marL="478595" indent="-478595" algn="just" defTabSz="514095">
              <a:spcBef>
                <a:spcPts val="2400"/>
              </a:spcBef>
              <a:buClrTx/>
              <a:buSzPct val="100000"/>
              <a:buFontTx/>
              <a:buAutoNum type="arabicPeriod" startAt="1"/>
              <a:defRPr sz="2464">
                <a:solidFill>
                  <a:srgbClr val="FFFFFF"/>
                </a:solidFill>
                <a:latin typeface="Times"/>
                <a:ea typeface="Times"/>
                <a:cs typeface="Times"/>
                <a:sym typeface="Times"/>
              </a:defRPr>
            </a:pPr>
            <a:r>
              <a:t>"Entity-Relationship Diagram Tutorial | ER Diagram ... - YouTube." 27 Nov. 2013, https:// www.youtube.com/watch?v=SDsJG-a4WAI. Accessed 17 June. 2020.</a:t>
            </a:r>
          </a:p>
          <a:p>
            <a:pPr marL="478595" indent="-478595" algn="just" defTabSz="514095">
              <a:spcBef>
                <a:spcPts val="2400"/>
              </a:spcBef>
              <a:buClrTx/>
              <a:buSzPct val="100000"/>
              <a:buFontTx/>
              <a:buAutoNum type="arabicPeriod" startAt="1"/>
              <a:defRPr sz="2464">
                <a:solidFill>
                  <a:srgbClr val="FFFFFF"/>
                </a:solidFill>
                <a:latin typeface="Times"/>
                <a:ea typeface="Times"/>
                <a:cs typeface="Times"/>
                <a:sym typeface="Times"/>
              </a:defRPr>
            </a:pPr>
            <a:r>
              <a:t>Android Installation link-“https://drive.google.com/file/d/1HXPrsbxM6Z8fP-hh8IX6b08-zsM6VEWR/view?usp=sharing". Accessed 14 June. 2020.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76423"/>
                <a:satOff val="-1568"/>
              </a:schemeClr>
            </a:gs>
            <a:gs pos="100000">
              <a:schemeClr val="accent2">
                <a:hueOff val="118681"/>
                <a:satOff val="16623"/>
                <a:lumOff val="-20784"/>
              </a:schemeClr>
            </a:gs>
          </a:gsLst>
          <a:lin ang="5400000" scaled="0"/>
        </a:gradFill>
      </p:bgPr>
    </p:bg>
    <p:spTree>
      <p:nvGrpSpPr>
        <p:cNvPr id="1" name=""/>
        <p:cNvGrpSpPr/>
        <p:nvPr/>
      </p:nvGrpSpPr>
      <p:grpSpPr>
        <a:xfrm>
          <a:off x="0" y="0"/>
          <a:ext cx="0" cy="0"/>
          <a:chOff x="0" y="0"/>
          <a:chExt cx="0" cy="0"/>
        </a:xfrm>
      </p:grpSpPr>
      <p:sp>
        <p:nvSpPr>
          <p:cNvPr id="211" name="Thanks"/>
          <p:cNvSpPr txBox="1"/>
          <p:nvPr>
            <p:ph type="title"/>
          </p:nvPr>
        </p:nvSpPr>
        <p:spPr>
          <a:xfrm>
            <a:off x="7124700" y="4470400"/>
            <a:ext cx="12192000" cy="2705100"/>
          </a:xfrm>
          <a:prstGeom prst="rect">
            <a:avLst/>
          </a:prstGeom>
        </p:spPr>
        <p:txBody>
          <a:bodyPr/>
          <a:lstStyle>
            <a:lvl1pPr>
              <a:defRPr>
                <a:solidFill>
                  <a:srgbClr val="FFFFFF"/>
                </a:solidFill>
              </a:defRPr>
            </a:lvl1pPr>
          </a:lstStyle>
          <a:p>
            <a:pPr/>
            <a:r>
              <a:t>Thanks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76423"/>
                <a:satOff val="-1568"/>
              </a:schemeClr>
            </a:gs>
            <a:gs pos="100000">
              <a:schemeClr val="accent2">
                <a:hueOff val="118681"/>
                <a:satOff val="16623"/>
                <a:lumOff val="-20784"/>
              </a:schemeClr>
            </a:gs>
          </a:gsLst>
          <a:lin ang="5400000" scaled="0"/>
        </a:gradFill>
      </p:bgPr>
    </p:bg>
    <p:spTree>
      <p:nvGrpSpPr>
        <p:cNvPr id="1" name=""/>
        <p:cNvGrpSpPr/>
        <p:nvPr/>
      </p:nvGrpSpPr>
      <p:grpSpPr>
        <a:xfrm>
          <a:off x="0" y="0"/>
          <a:ext cx="0" cy="0"/>
          <a:chOff x="0" y="0"/>
          <a:chExt cx="0" cy="0"/>
        </a:xfrm>
      </p:grpSpPr>
      <p:sp>
        <p:nvSpPr>
          <p:cNvPr id="171" name="Introduction"/>
          <p:cNvSpPr txBox="1"/>
          <p:nvPr>
            <p:ph type="body" idx="13"/>
          </p:nvPr>
        </p:nvSpPr>
        <p:spPr>
          <a:xfrm>
            <a:off x="419100" y="406401"/>
            <a:ext cx="11176000" cy="711201"/>
          </a:xfrm>
          <a:prstGeom prst="rect">
            <a:avLst/>
          </a:prstGeom>
        </p:spPr>
        <p:txBody>
          <a:bodyPr/>
          <a:lstStyle>
            <a:lvl1pPr defTabSz="584200">
              <a:spcBef>
                <a:spcPts val="2800"/>
              </a:spcBef>
              <a:defRPr spc="0" sz="4000">
                <a:solidFill>
                  <a:srgbClr val="FFFFFF"/>
                </a:solidFill>
                <a:latin typeface="Times"/>
                <a:ea typeface="Times"/>
                <a:cs typeface="Times"/>
                <a:sym typeface="Times"/>
              </a:defRPr>
            </a:lvl1pPr>
          </a:lstStyle>
          <a:p>
            <a:pPr/>
            <a:r>
              <a:t>Introduction</a:t>
            </a:r>
          </a:p>
        </p:txBody>
      </p:sp>
      <p:sp>
        <p:nvSpPr>
          <p:cNvPr id="172" name="Troubleshoot is a network on which people can help each other, share their problems, issues and queries send and receive comments and notifications, get different solutions and suggestions etc. This application handles two type of problems ie., Normal and Emergency. At the time of emergency the people connected to certain organisation (like: police, hospital, fire brigade) are responsible to give immediate response to the seeker.  Whereas in normal time users can post feed. In addition to these, system features such as selecting range, save post, stories etc."/>
          <p:cNvSpPr txBox="1"/>
          <p:nvPr>
            <p:ph type="body" idx="1"/>
          </p:nvPr>
        </p:nvSpPr>
        <p:spPr>
          <a:xfrm>
            <a:off x="406400" y="1421953"/>
            <a:ext cx="12192000" cy="7137847"/>
          </a:xfrm>
          <a:prstGeom prst="rect">
            <a:avLst/>
          </a:prstGeom>
        </p:spPr>
        <p:txBody>
          <a:bodyPr/>
          <a:lstStyle>
            <a:lvl1pPr marL="0" indent="0" algn="just" defTabSz="457200">
              <a:lnSpc>
                <a:spcPts val="4500"/>
              </a:lnSpc>
              <a:spcBef>
                <a:spcPts val="500"/>
              </a:spcBef>
              <a:buClrTx/>
              <a:buSzTx/>
              <a:buFontTx/>
              <a:buNone/>
              <a:defRPr sz="2800">
                <a:solidFill>
                  <a:srgbClr val="FFFFFF"/>
                </a:solidFill>
                <a:uFill>
                  <a:solidFill>
                    <a:srgbClr val="000000"/>
                  </a:solidFill>
                </a:uFill>
                <a:latin typeface="Times"/>
                <a:ea typeface="Times"/>
                <a:cs typeface="Times"/>
                <a:sym typeface="Times"/>
              </a:defRPr>
            </a:lvl1pPr>
          </a:lstStyle>
          <a:p>
            <a:pPr/>
            <a:r>
              <a:t>Troubleshoot is a network on which people can help each other, share their problems, issues and queries send and receive comments and notifications, get different solutions and suggestions etc. This application handles two type of problems ie., Normal and Emergency. At the time of emergency the people connected to certain organisation (like: police, hospital, fire brigade) are responsible to give immediate response to the seeker.  Whereas in normal time users can post feed. In addition to these, system features such as selecting range, save post, stories etc.</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76423"/>
                <a:satOff val="-1568"/>
              </a:schemeClr>
            </a:gs>
            <a:gs pos="100000">
              <a:schemeClr val="accent2">
                <a:hueOff val="118681"/>
                <a:satOff val="16623"/>
                <a:lumOff val="-20784"/>
              </a:schemeClr>
            </a:gs>
          </a:gsLst>
          <a:lin ang="5400000" scaled="0"/>
        </a:gradFill>
      </p:bgPr>
    </p:bg>
    <p:spTree>
      <p:nvGrpSpPr>
        <p:cNvPr id="1" name=""/>
        <p:cNvGrpSpPr/>
        <p:nvPr/>
      </p:nvGrpSpPr>
      <p:grpSpPr>
        <a:xfrm>
          <a:off x="0" y="0"/>
          <a:ext cx="0" cy="0"/>
          <a:chOff x="0" y="0"/>
          <a:chExt cx="0" cy="0"/>
        </a:xfrm>
      </p:grpSpPr>
      <p:sp>
        <p:nvSpPr>
          <p:cNvPr id="174" name="Text"/>
          <p:cNvSpPr txBox="1"/>
          <p:nvPr>
            <p:ph type="body" idx="13"/>
          </p:nvPr>
        </p:nvSpPr>
        <p:spPr>
          <a:prstGeom prst="rect">
            <a:avLst/>
          </a:prstGeom>
        </p:spPr>
        <p:txBody>
          <a:bodyPr/>
          <a:lstStyle/>
          <a:p>
            <a:pPr/>
          </a:p>
        </p:txBody>
      </p:sp>
      <p:sp>
        <p:nvSpPr>
          <p:cNvPr id="175" name="Helper: Any user who is going to answer the question/queries.…"/>
          <p:cNvSpPr txBox="1"/>
          <p:nvPr>
            <p:ph type="body" idx="1"/>
          </p:nvPr>
        </p:nvSpPr>
        <p:spPr>
          <a:xfrm>
            <a:off x="406400" y="1822450"/>
            <a:ext cx="12192000" cy="6108700"/>
          </a:xfrm>
          <a:prstGeom prst="rect">
            <a:avLst/>
          </a:prstGeom>
        </p:spPr>
        <p:txBody>
          <a:bodyPr/>
          <a:lstStyle/>
          <a:p>
            <a:pPr marL="0" indent="0" defTabSz="457200">
              <a:lnSpc>
                <a:spcPts val="4700"/>
              </a:lnSpc>
              <a:spcBef>
                <a:spcPts val="500"/>
              </a:spcBef>
              <a:buClrTx/>
              <a:buSzTx/>
              <a:buFontTx/>
              <a:buNone/>
              <a:defRPr sz="2800">
                <a:solidFill>
                  <a:srgbClr val="FFFFFF"/>
                </a:solidFill>
                <a:latin typeface="Times"/>
                <a:ea typeface="Times"/>
                <a:cs typeface="Times"/>
                <a:sym typeface="Times"/>
              </a:defRPr>
            </a:pPr>
            <a:r>
              <a:t>Helper:</a:t>
            </a:r>
            <a:r>
              <a:rPr i="1"/>
              <a:t> </a:t>
            </a:r>
            <a:r>
              <a:t>Any user who is going to answer the question/queries.</a:t>
            </a:r>
          </a:p>
          <a:p>
            <a:pPr marL="0" indent="0" defTabSz="457200">
              <a:lnSpc>
                <a:spcPts val="4700"/>
              </a:lnSpc>
              <a:spcBef>
                <a:spcPts val="500"/>
              </a:spcBef>
              <a:buClrTx/>
              <a:buSzTx/>
              <a:buFontTx/>
              <a:buNone/>
              <a:defRPr sz="2800">
                <a:solidFill>
                  <a:srgbClr val="FFFFFF"/>
                </a:solidFill>
                <a:latin typeface="Times"/>
                <a:ea typeface="Times"/>
                <a:cs typeface="Times"/>
                <a:sym typeface="Times"/>
              </a:defRPr>
            </a:pPr>
            <a:endParaRPr i="1"/>
          </a:p>
          <a:p>
            <a:pPr marL="0" indent="0" defTabSz="457200">
              <a:lnSpc>
                <a:spcPts val="4700"/>
              </a:lnSpc>
              <a:spcBef>
                <a:spcPts val="500"/>
              </a:spcBef>
              <a:buClrTx/>
              <a:buSzTx/>
              <a:buFontTx/>
              <a:buNone/>
              <a:defRPr i="1" sz="2800">
                <a:solidFill>
                  <a:srgbClr val="FFFFFF"/>
                </a:solidFill>
                <a:uFill>
                  <a:solidFill>
                    <a:srgbClr val="000000"/>
                  </a:solidFill>
                </a:uFill>
                <a:latin typeface="Times"/>
                <a:ea typeface="Times"/>
                <a:cs typeface="Times"/>
                <a:sym typeface="Times"/>
              </a:defRPr>
            </a:pPr>
            <a:r>
              <a:rPr i="0"/>
              <a:t>Seeker: Any User who is going to raise the question/queries.</a:t>
            </a:r>
            <a:endParaRPr i="0"/>
          </a:p>
          <a:p>
            <a:pPr marL="0" indent="0" defTabSz="457200">
              <a:lnSpc>
                <a:spcPts val="4700"/>
              </a:lnSpc>
              <a:spcBef>
                <a:spcPts val="500"/>
              </a:spcBef>
              <a:buClrTx/>
              <a:buSzTx/>
              <a:buFontTx/>
              <a:buNone/>
              <a:defRPr i="1" sz="2800">
                <a:solidFill>
                  <a:srgbClr val="FFFFFF"/>
                </a:solidFill>
                <a:uFill>
                  <a:solidFill>
                    <a:srgbClr val="000000"/>
                  </a:solidFill>
                </a:uFill>
                <a:latin typeface="Times"/>
                <a:ea typeface="Times"/>
                <a:cs typeface="Times"/>
                <a:sym typeface="Times"/>
              </a:defRPr>
            </a:pPr>
            <a:endParaRPr i="0"/>
          </a:p>
          <a:p>
            <a:pPr marL="0" indent="0" algn="just" defTabSz="457200">
              <a:lnSpc>
                <a:spcPts val="4700"/>
              </a:lnSpc>
              <a:spcBef>
                <a:spcPts val="500"/>
              </a:spcBef>
              <a:buClrTx/>
              <a:buSzTx/>
              <a:buFontTx/>
              <a:buNone/>
              <a:defRPr i="1" sz="2800">
                <a:solidFill>
                  <a:srgbClr val="FFFFFF"/>
                </a:solidFill>
                <a:uFill>
                  <a:solidFill>
                    <a:srgbClr val="000000"/>
                  </a:solidFill>
                </a:uFill>
                <a:latin typeface="Times"/>
                <a:ea typeface="Times"/>
                <a:cs typeface="Times"/>
                <a:sym typeface="Times"/>
              </a:defRPr>
            </a:pPr>
            <a:r>
              <a:rPr i="0"/>
              <a:t>Emergency: At the time of emergency the people connected to certain organisation (like: police, hospital, fire brigade) are responsible to give immediate response to the seeker.</a:t>
            </a:r>
          </a:p>
        </p:txBody>
      </p:sp>
      <p:sp>
        <p:nvSpPr>
          <p:cNvPr id="176" name="Definitions"/>
          <p:cNvSpPr txBox="1"/>
          <p:nvPr/>
        </p:nvSpPr>
        <p:spPr>
          <a:xfrm>
            <a:off x="415528" y="406399"/>
            <a:ext cx="327491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a:lnSpc>
                <a:spcPct val="80000"/>
              </a:lnSpc>
              <a:spcBef>
                <a:spcPts val="2800"/>
              </a:spcBef>
              <a:defRPr cap="all" sz="4000">
                <a:solidFill>
                  <a:srgbClr val="FFFFFF"/>
                </a:solidFill>
                <a:latin typeface="Times"/>
                <a:ea typeface="Times"/>
                <a:cs typeface="Times"/>
                <a:sym typeface="Times"/>
              </a:defRPr>
            </a:pPr>
            <a:r>
              <a:t>Definitions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76423"/>
                <a:satOff val="-1568"/>
              </a:schemeClr>
            </a:gs>
            <a:gs pos="100000">
              <a:schemeClr val="accent2">
                <a:hueOff val="118681"/>
                <a:satOff val="16623"/>
                <a:lumOff val="-20784"/>
              </a:schemeClr>
            </a:gs>
          </a:gsLst>
          <a:lin ang="5400000" scaled="0"/>
        </a:gradFill>
      </p:bgPr>
    </p:bg>
    <p:spTree>
      <p:nvGrpSpPr>
        <p:cNvPr id="1" name=""/>
        <p:cNvGrpSpPr/>
        <p:nvPr/>
      </p:nvGrpSpPr>
      <p:grpSpPr>
        <a:xfrm>
          <a:off x="0" y="0"/>
          <a:ext cx="0" cy="0"/>
          <a:chOff x="0" y="0"/>
          <a:chExt cx="0" cy="0"/>
        </a:xfrm>
      </p:grpSpPr>
      <p:sp>
        <p:nvSpPr>
          <p:cNvPr id="178" name="Functional Requirements"/>
          <p:cNvSpPr txBox="1"/>
          <p:nvPr>
            <p:ph type="body" idx="13"/>
          </p:nvPr>
        </p:nvSpPr>
        <p:spPr>
          <a:xfrm>
            <a:off x="393700" y="393701"/>
            <a:ext cx="11176000" cy="711201"/>
          </a:xfrm>
          <a:prstGeom prst="rect">
            <a:avLst/>
          </a:prstGeom>
        </p:spPr>
        <p:txBody>
          <a:bodyPr/>
          <a:lstStyle>
            <a:lvl1pPr defTabSz="584200">
              <a:spcBef>
                <a:spcPts val="2800"/>
              </a:spcBef>
              <a:defRPr spc="0" sz="4000">
                <a:solidFill>
                  <a:srgbClr val="FFFFFF"/>
                </a:solidFill>
                <a:latin typeface="Times"/>
                <a:ea typeface="Times"/>
                <a:cs typeface="Times"/>
                <a:sym typeface="Times"/>
              </a:defRPr>
            </a:lvl1pPr>
          </a:lstStyle>
          <a:p>
            <a:pPr/>
            <a:r>
              <a:t>Functional Requirements</a:t>
            </a:r>
          </a:p>
        </p:txBody>
      </p:sp>
      <p:sp>
        <p:nvSpPr>
          <p:cNvPr id="179" name="Functional requirement 1:…"/>
          <p:cNvSpPr txBox="1"/>
          <p:nvPr>
            <p:ph type="body" idx="1"/>
          </p:nvPr>
        </p:nvSpPr>
        <p:spPr>
          <a:xfrm>
            <a:off x="406400" y="1714053"/>
            <a:ext cx="12192000" cy="7137847"/>
          </a:xfrm>
          <a:prstGeom prst="rect">
            <a:avLst/>
          </a:prstGeom>
        </p:spPr>
        <p:txBody>
          <a:bodyPr/>
          <a:lstStyle/>
          <a:p>
            <a:pPr marL="0" indent="0" defTabSz="457200">
              <a:lnSpc>
                <a:spcPts val="4500"/>
              </a:lnSpc>
              <a:spcBef>
                <a:spcPts val="600"/>
              </a:spcBef>
              <a:buClrTx/>
              <a:buSzTx/>
              <a:buFontTx/>
              <a:buNone/>
              <a:defRPr sz="2800">
                <a:solidFill>
                  <a:srgbClr val="FFFFFF"/>
                </a:solidFill>
                <a:uFill>
                  <a:solidFill>
                    <a:srgbClr val="000000"/>
                  </a:solidFill>
                </a:uFill>
                <a:latin typeface="Times"/>
                <a:ea typeface="Times"/>
                <a:cs typeface="Times"/>
                <a:sym typeface="Times"/>
              </a:defRPr>
            </a:pPr>
            <a:r>
              <a:rPr b="1"/>
              <a:t>Functional requirement 1: </a:t>
            </a:r>
            <a:endParaRPr b="1"/>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Description: Login </a:t>
            </a:r>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Input: Email and password are entered</a:t>
            </a:r>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Processing: verifying the email</a:t>
            </a:r>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Output: Login Successful </a:t>
            </a:r>
          </a:p>
          <a:p>
            <a:pPr marL="0" indent="0" defTabSz="457200">
              <a:lnSpc>
                <a:spcPts val="4500"/>
              </a:lnSpc>
              <a:spcBef>
                <a:spcPts val="600"/>
              </a:spcBef>
              <a:buClrTx/>
              <a:buSzTx/>
              <a:buFontTx/>
              <a:buNone/>
              <a:defRPr sz="2800">
                <a:solidFill>
                  <a:srgbClr val="FFFFFF"/>
                </a:solidFill>
                <a:uFill>
                  <a:solidFill>
                    <a:srgbClr val="000000"/>
                  </a:solidFill>
                </a:uFill>
                <a:latin typeface="Times"/>
                <a:ea typeface="Times"/>
                <a:cs typeface="Times"/>
                <a:sym typeface="Times"/>
              </a:defRPr>
            </a:pPr>
          </a:p>
          <a:p>
            <a:pPr marL="0" indent="0" defTabSz="457200">
              <a:lnSpc>
                <a:spcPts val="4500"/>
              </a:lnSpc>
              <a:spcBef>
                <a:spcPts val="600"/>
              </a:spcBef>
              <a:buClrTx/>
              <a:buSzTx/>
              <a:buFontTx/>
              <a:buNone/>
              <a:defRPr sz="2800">
                <a:solidFill>
                  <a:srgbClr val="FFFFFF"/>
                </a:solidFill>
                <a:uFill>
                  <a:solidFill>
                    <a:srgbClr val="000000"/>
                  </a:solidFill>
                </a:uFill>
                <a:latin typeface="Times"/>
                <a:ea typeface="Times"/>
                <a:cs typeface="Times"/>
                <a:sym typeface="Times"/>
              </a:defRPr>
            </a:pPr>
            <a:r>
              <a:rPr b="1"/>
              <a:t>Functional requirement 2:</a:t>
            </a:r>
            <a:endParaRPr b="1"/>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Description: Register </a:t>
            </a:r>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Input: Email, password, name, specialization and number are entered </a:t>
            </a:r>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Processing: Verifying the email and phone number </a:t>
            </a:r>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Output: Register Successful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76423"/>
                <a:satOff val="-1568"/>
              </a:schemeClr>
            </a:gs>
            <a:gs pos="100000">
              <a:schemeClr val="accent2">
                <a:hueOff val="118681"/>
                <a:satOff val="16623"/>
                <a:lumOff val="-20784"/>
              </a:schemeClr>
            </a:gs>
          </a:gsLst>
          <a:lin ang="5400000" scaled="0"/>
        </a:gradFill>
      </p:bgPr>
    </p:bg>
    <p:spTree>
      <p:nvGrpSpPr>
        <p:cNvPr id="1" name=""/>
        <p:cNvGrpSpPr/>
        <p:nvPr/>
      </p:nvGrpSpPr>
      <p:grpSpPr>
        <a:xfrm>
          <a:off x="0" y="0"/>
          <a:ext cx="0" cy="0"/>
          <a:chOff x="0" y="0"/>
          <a:chExt cx="0" cy="0"/>
        </a:xfrm>
      </p:grpSpPr>
      <p:sp>
        <p:nvSpPr>
          <p:cNvPr id="181" name="Functional Requirements"/>
          <p:cNvSpPr txBox="1"/>
          <p:nvPr>
            <p:ph type="body" idx="13"/>
          </p:nvPr>
        </p:nvSpPr>
        <p:spPr>
          <a:xfrm>
            <a:off x="393700" y="393701"/>
            <a:ext cx="11176000" cy="711201"/>
          </a:xfrm>
          <a:prstGeom prst="rect">
            <a:avLst/>
          </a:prstGeom>
        </p:spPr>
        <p:txBody>
          <a:bodyPr/>
          <a:lstStyle>
            <a:lvl1pPr defTabSz="584200">
              <a:spcBef>
                <a:spcPts val="2800"/>
              </a:spcBef>
              <a:defRPr spc="0" sz="4000">
                <a:solidFill>
                  <a:srgbClr val="FFFFFF"/>
                </a:solidFill>
                <a:latin typeface="Times"/>
                <a:ea typeface="Times"/>
                <a:cs typeface="Times"/>
                <a:sym typeface="Times"/>
              </a:defRPr>
            </a:lvl1pPr>
          </a:lstStyle>
          <a:p>
            <a:pPr/>
            <a:r>
              <a:t>Functional Requirements</a:t>
            </a:r>
          </a:p>
        </p:txBody>
      </p:sp>
      <p:sp>
        <p:nvSpPr>
          <p:cNvPr id="182" name="Functional requirement 3:…"/>
          <p:cNvSpPr txBox="1"/>
          <p:nvPr>
            <p:ph type="body" idx="1"/>
          </p:nvPr>
        </p:nvSpPr>
        <p:spPr>
          <a:xfrm>
            <a:off x="406400" y="1714053"/>
            <a:ext cx="12192000" cy="7137847"/>
          </a:xfrm>
          <a:prstGeom prst="rect">
            <a:avLst/>
          </a:prstGeom>
        </p:spPr>
        <p:txBody>
          <a:bodyPr/>
          <a:lstStyle/>
          <a:p>
            <a:pPr marL="0" indent="0" defTabSz="457200">
              <a:lnSpc>
                <a:spcPts val="4500"/>
              </a:lnSpc>
              <a:spcBef>
                <a:spcPts val="600"/>
              </a:spcBef>
              <a:buClrTx/>
              <a:buSzTx/>
              <a:buFontTx/>
              <a:buNone/>
              <a:defRPr sz="2800">
                <a:solidFill>
                  <a:srgbClr val="FFFFFF"/>
                </a:solidFill>
                <a:uFill>
                  <a:solidFill>
                    <a:srgbClr val="000000"/>
                  </a:solidFill>
                </a:uFill>
                <a:latin typeface="Times"/>
                <a:ea typeface="Times"/>
                <a:cs typeface="Times"/>
                <a:sym typeface="Times"/>
              </a:defRPr>
            </a:pPr>
            <a:r>
              <a:rPr b="1"/>
              <a:t>Functional requirement 3: </a:t>
            </a:r>
            <a:endParaRPr b="1"/>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Description: Questioning phase </a:t>
            </a:r>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Input: Questions asked must have a brief description</a:t>
            </a:r>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Processing: verifying question and removing any restricted content </a:t>
            </a:r>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Output: Question displays </a:t>
            </a:r>
          </a:p>
          <a:p>
            <a:pPr marL="0" indent="0" defTabSz="457200">
              <a:lnSpc>
                <a:spcPts val="4500"/>
              </a:lnSpc>
              <a:spcBef>
                <a:spcPts val="600"/>
              </a:spcBef>
              <a:buClrTx/>
              <a:buSzTx/>
              <a:buFontTx/>
              <a:buNone/>
              <a:defRPr sz="2800">
                <a:solidFill>
                  <a:srgbClr val="FFFFFF"/>
                </a:solidFill>
                <a:uFill>
                  <a:solidFill>
                    <a:srgbClr val="000000"/>
                  </a:solidFill>
                </a:uFill>
                <a:latin typeface="Times"/>
                <a:ea typeface="Times"/>
                <a:cs typeface="Times"/>
                <a:sym typeface="Times"/>
              </a:defRPr>
            </a:pPr>
          </a:p>
          <a:p>
            <a:pPr marL="0" indent="0" defTabSz="457200">
              <a:lnSpc>
                <a:spcPts val="4500"/>
              </a:lnSpc>
              <a:spcBef>
                <a:spcPts val="600"/>
              </a:spcBef>
              <a:buClrTx/>
              <a:buSzTx/>
              <a:buFontTx/>
              <a:buNone/>
              <a:defRPr sz="2800">
                <a:solidFill>
                  <a:srgbClr val="FFFFFF"/>
                </a:solidFill>
                <a:uFill>
                  <a:solidFill>
                    <a:srgbClr val="000000"/>
                  </a:solidFill>
                </a:uFill>
                <a:latin typeface="Times"/>
                <a:ea typeface="Times"/>
                <a:cs typeface="Times"/>
                <a:sym typeface="Times"/>
              </a:defRPr>
            </a:pPr>
            <a:r>
              <a:rPr b="1"/>
              <a:t>Functional requirement 4: </a:t>
            </a:r>
            <a:endParaRPr b="1"/>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Description: Answer </a:t>
            </a:r>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Input: Answering the question</a:t>
            </a:r>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Processing: verifying the answer and removing the explicit content </a:t>
            </a:r>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Output: answer submitted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76423"/>
                <a:satOff val="-1568"/>
              </a:schemeClr>
            </a:gs>
            <a:gs pos="100000">
              <a:schemeClr val="accent2">
                <a:hueOff val="118681"/>
                <a:satOff val="16623"/>
                <a:lumOff val="-20784"/>
              </a:schemeClr>
            </a:gs>
          </a:gsLst>
          <a:lin ang="5400000" scaled="0"/>
        </a:gradFill>
      </p:bgPr>
    </p:bg>
    <p:spTree>
      <p:nvGrpSpPr>
        <p:cNvPr id="1" name=""/>
        <p:cNvGrpSpPr/>
        <p:nvPr/>
      </p:nvGrpSpPr>
      <p:grpSpPr>
        <a:xfrm>
          <a:off x="0" y="0"/>
          <a:ext cx="0" cy="0"/>
          <a:chOff x="0" y="0"/>
          <a:chExt cx="0" cy="0"/>
        </a:xfrm>
      </p:grpSpPr>
      <p:sp>
        <p:nvSpPr>
          <p:cNvPr id="184" name="Functional Requirements"/>
          <p:cNvSpPr txBox="1"/>
          <p:nvPr>
            <p:ph type="body" idx="13"/>
          </p:nvPr>
        </p:nvSpPr>
        <p:spPr>
          <a:xfrm>
            <a:off x="393700" y="393701"/>
            <a:ext cx="11176000" cy="711201"/>
          </a:xfrm>
          <a:prstGeom prst="rect">
            <a:avLst/>
          </a:prstGeom>
        </p:spPr>
        <p:txBody>
          <a:bodyPr/>
          <a:lstStyle>
            <a:lvl1pPr defTabSz="584200">
              <a:spcBef>
                <a:spcPts val="2800"/>
              </a:spcBef>
              <a:defRPr spc="0" sz="4000">
                <a:solidFill>
                  <a:srgbClr val="FFFFFF"/>
                </a:solidFill>
                <a:latin typeface="Times"/>
                <a:ea typeface="Times"/>
                <a:cs typeface="Times"/>
                <a:sym typeface="Times"/>
              </a:defRPr>
            </a:lvl1pPr>
          </a:lstStyle>
          <a:p>
            <a:pPr/>
            <a:r>
              <a:t>Functional Requirements</a:t>
            </a:r>
          </a:p>
        </p:txBody>
      </p:sp>
      <p:sp>
        <p:nvSpPr>
          <p:cNvPr id="185" name="Functional requirement 5:…"/>
          <p:cNvSpPr txBox="1"/>
          <p:nvPr>
            <p:ph type="body" idx="1"/>
          </p:nvPr>
        </p:nvSpPr>
        <p:spPr>
          <a:xfrm>
            <a:off x="406400" y="1714053"/>
            <a:ext cx="12192000" cy="7137847"/>
          </a:xfrm>
          <a:prstGeom prst="rect">
            <a:avLst/>
          </a:prstGeom>
        </p:spPr>
        <p:txBody>
          <a:bodyPr/>
          <a:lstStyle/>
          <a:p>
            <a:pPr marL="0" indent="0" defTabSz="457200">
              <a:lnSpc>
                <a:spcPts val="4500"/>
              </a:lnSpc>
              <a:spcBef>
                <a:spcPts val="600"/>
              </a:spcBef>
              <a:buClrTx/>
              <a:buSzTx/>
              <a:buFontTx/>
              <a:buNone/>
              <a:defRPr sz="2800">
                <a:solidFill>
                  <a:srgbClr val="FFFFFF"/>
                </a:solidFill>
                <a:uFill>
                  <a:solidFill>
                    <a:srgbClr val="000000"/>
                  </a:solidFill>
                </a:uFill>
                <a:latin typeface="Times"/>
                <a:ea typeface="Times"/>
                <a:cs typeface="Times"/>
                <a:sym typeface="Times"/>
              </a:defRPr>
            </a:pPr>
            <a:r>
              <a:rPr b="1"/>
              <a:t>Functional requirement 5: </a:t>
            </a:r>
            <a:endParaRPr b="1"/>
          </a:p>
          <a:p>
            <a:pPr marL="457200" indent="-17145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rPr b="1"/>
              <a:t> </a:t>
            </a:r>
            <a:r>
              <a:t>Description: Search </a:t>
            </a:r>
          </a:p>
          <a:p>
            <a:pPr marL="457200" indent="-17145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 Input: Search the specific topic or question </a:t>
            </a:r>
          </a:p>
          <a:p>
            <a:pPr marL="457200" indent="-17145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 Processing: searching the input in database </a:t>
            </a:r>
          </a:p>
          <a:p>
            <a:pPr marL="457200" indent="-17145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 Output: results shown</a:t>
            </a:r>
          </a:p>
          <a:p>
            <a:pPr marL="0" indent="0" defTabSz="457200">
              <a:lnSpc>
                <a:spcPts val="4500"/>
              </a:lnSpc>
              <a:spcBef>
                <a:spcPts val="600"/>
              </a:spcBef>
              <a:buClrTx/>
              <a:buSzTx/>
              <a:buFontTx/>
              <a:buNone/>
              <a:defRPr sz="2800">
                <a:solidFill>
                  <a:srgbClr val="FFFFFF"/>
                </a:solidFill>
                <a:uFill>
                  <a:solidFill>
                    <a:srgbClr val="000000"/>
                  </a:solidFill>
                </a:uFill>
                <a:latin typeface="Times"/>
                <a:ea typeface="Times"/>
                <a:cs typeface="Times"/>
                <a:sym typeface="Times"/>
              </a:defRPr>
            </a:pPr>
          </a:p>
          <a:p>
            <a:pPr marL="0" indent="0" defTabSz="457200">
              <a:lnSpc>
                <a:spcPts val="4500"/>
              </a:lnSpc>
              <a:spcBef>
                <a:spcPts val="600"/>
              </a:spcBef>
              <a:buClrTx/>
              <a:buSzTx/>
              <a:buFontTx/>
              <a:buNone/>
              <a:defRPr sz="2800">
                <a:solidFill>
                  <a:srgbClr val="FFFFFF"/>
                </a:solidFill>
                <a:uFill>
                  <a:solidFill>
                    <a:srgbClr val="000000"/>
                  </a:solidFill>
                </a:uFill>
                <a:latin typeface="Times"/>
                <a:ea typeface="Times"/>
                <a:cs typeface="Times"/>
                <a:sym typeface="Times"/>
              </a:defRPr>
            </a:pPr>
            <a:r>
              <a:rPr b="1"/>
              <a:t>Functional requirement 6: </a:t>
            </a:r>
            <a:endParaRPr b="1"/>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Description: comment </a:t>
            </a:r>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Input: Commenting the answer </a:t>
            </a:r>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Processing: verifying the comment and removing the explicit content</a:t>
            </a:r>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 Output: comment submitted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76423"/>
                <a:satOff val="-1568"/>
              </a:schemeClr>
            </a:gs>
            <a:gs pos="100000">
              <a:schemeClr val="accent2">
                <a:hueOff val="118681"/>
                <a:satOff val="16623"/>
                <a:lumOff val="-20784"/>
              </a:schemeClr>
            </a:gs>
          </a:gsLst>
          <a:lin ang="5400000" scaled="0"/>
        </a:gradFill>
      </p:bgPr>
    </p:bg>
    <p:spTree>
      <p:nvGrpSpPr>
        <p:cNvPr id="1" name=""/>
        <p:cNvGrpSpPr/>
        <p:nvPr/>
      </p:nvGrpSpPr>
      <p:grpSpPr>
        <a:xfrm>
          <a:off x="0" y="0"/>
          <a:ext cx="0" cy="0"/>
          <a:chOff x="0" y="0"/>
          <a:chExt cx="0" cy="0"/>
        </a:xfrm>
      </p:grpSpPr>
      <p:sp>
        <p:nvSpPr>
          <p:cNvPr id="187" name="Functional Requirements"/>
          <p:cNvSpPr txBox="1"/>
          <p:nvPr>
            <p:ph type="body" idx="13"/>
          </p:nvPr>
        </p:nvSpPr>
        <p:spPr>
          <a:xfrm>
            <a:off x="393700" y="393701"/>
            <a:ext cx="11176000" cy="711201"/>
          </a:xfrm>
          <a:prstGeom prst="rect">
            <a:avLst/>
          </a:prstGeom>
        </p:spPr>
        <p:txBody>
          <a:bodyPr/>
          <a:lstStyle>
            <a:lvl1pPr defTabSz="584200">
              <a:spcBef>
                <a:spcPts val="2800"/>
              </a:spcBef>
              <a:defRPr spc="0" sz="4000">
                <a:solidFill>
                  <a:srgbClr val="FFFFFF"/>
                </a:solidFill>
                <a:latin typeface="Times"/>
                <a:ea typeface="Times"/>
                <a:cs typeface="Times"/>
                <a:sym typeface="Times"/>
              </a:defRPr>
            </a:lvl1pPr>
          </a:lstStyle>
          <a:p>
            <a:pPr/>
            <a:r>
              <a:t>Functional Requirements</a:t>
            </a:r>
          </a:p>
        </p:txBody>
      </p:sp>
      <p:sp>
        <p:nvSpPr>
          <p:cNvPr id="188" name="Functional requirement 7:…"/>
          <p:cNvSpPr txBox="1"/>
          <p:nvPr>
            <p:ph type="body" idx="1"/>
          </p:nvPr>
        </p:nvSpPr>
        <p:spPr>
          <a:xfrm>
            <a:off x="406400" y="1714053"/>
            <a:ext cx="12192000" cy="7137847"/>
          </a:xfrm>
          <a:prstGeom prst="rect">
            <a:avLst/>
          </a:prstGeom>
        </p:spPr>
        <p:txBody>
          <a:bodyPr/>
          <a:lstStyle/>
          <a:p>
            <a:pPr marL="0" indent="0" defTabSz="457200">
              <a:lnSpc>
                <a:spcPts val="4500"/>
              </a:lnSpc>
              <a:spcBef>
                <a:spcPts val="600"/>
              </a:spcBef>
              <a:buClrTx/>
              <a:buSzTx/>
              <a:buFontTx/>
              <a:buNone/>
              <a:defRPr sz="2800">
                <a:solidFill>
                  <a:srgbClr val="FFFFFF"/>
                </a:solidFill>
                <a:uFill>
                  <a:solidFill>
                    <a:srgbClr val="000000"/>
                  </a:solidFill>
                </a:uFill>
                <a:latin typeface="Times"/>
                <a:ea typeface="Times"/>
                <a:cs typeface="Times"/>
                <a:sym typeface="Times"/>
              </a:defRPr>
            </a:pPr>
            <a:r>
              <a:rPr b="1"/>
              <a:t>Functional requirement 7: </a:t>
            </a:r>
            <a:endParaRPr b="1"/>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Description: Profile </a:t>
            </a:r>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Input: Uploading the profile picture and writing bio</a:t>
            </a:r>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Processing: Uploading the pic </a:t>
            </a:r>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Output: Profile Updated</a:t>
            </a:r>
          </a:p>
          <a:p>
            <a:pPr marL="0" indent="0" defTabSz="457200">
              <a:lnSpc>
                <a:spcPts val="4500"/>
              </a:lnSpc>
              <a:spcBef>
                <a:spcPts val="600"/>
              </a:spcBef>
              <a:buClrTx/>
              <a:buSzTx/>
              <a:buFontTx/>
              <a:buNone/>
              <a:defRPr sz="2800">
                <a:solidFill>
                  <a:srgbClr val="FFFFFF"/>
                </a:solidFill>
                <a:uFill>
                  <a:solidFill>
                    <a:srgbClr val="000000"/>
                  </a:solidFill>
                </a:uFill>
                <a:latin typeface="Times"/>
                <a:ea typeface="Times"/>
                <a:cs typeface="Times"/>
                <a:sym typeface="Times"/>
              </a:defRPr>
            </a:pPr>
          </a:p>
          <a:p>
            <a:pPr marL="0" indent="0" defTabSz="457200">
              <a:lnSpc>
                <a:spcPts val="4500"/>
              </a:lnSpc>
              <a:spcBef>
                <a:spcPts val="600"/>
              </a:spcBef>
              <a:buClrTx/>
              <a:buSzTx/>
              <a:buFontTx/>
              <a:buNone/>
              <a:defRPr sz="2800">
                <a:solidFill>
                  <a:srgbClr val="FFFFFF"/>
                </a:solidFill>
                <a:uFill>
                  <a:solidFill>
                    <a:srgbClr val="000000"/>
                  </a:solidFill>
                </a:uFill>
                <a:latin typeface="Times"/>
                <a:ea typeface="Times"/>
                <a:cs typeface="Times"/>
                <a:sym typeface="Times"/>
              </a:defRPr>
            </a:pPr>
            <a:r>
              <a:rPr b="1"/>
              <a:t>Functional requirement 8:</a:t>
            </a:r>
            <a:endParaRPr b="1"/>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Description: emergency</a:t>
            </a:r>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Input: Specify the emergency authority</a:t>
            </a:r>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Processing: Getting connected with specific authority</a:t>
            </a:r>
          </a:p>
          <a:p>
            <a:pPr marL="457200" indent="-228600" defTabSz="457200">
              <a:lnSpc>
                <a:spcPts val="4500"/>
              </a:lnSpc>
              <a:spcBef>
                <a:spcPts val="600"/>
              </a:spcBef>
              <a:buClrTx/>
              <a:buSzPct val="100000"/>
              <a:buFont typeface="Symbol"/>
              <a:buChar char="·"/>
              <a:defRPr sz="2800">
                <a:solidFill>
                  <a:srgbClr val="FFFFFF"/>
                </a:solidFill>
                <a:uFill>
                  <a:solidFill>
                    <a:srgbClr val="000000"/>
                  </a:solidFill>
                </a:uFill>
                <a:latin typeface="Times"/>
                <a:ea typeface="Times"/>
                <a:cs typeface="Times"/>
                <a:sym typeface="Times"/>
              </a:defRPr>
            </a:pPr>
            <a:r>
              <a:t>Output: Receiving call or acknowledgment for the authorised personal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76423"/>
                <a:satOff val="-1568"/>
              </a:schemeClr>
            </a:gs>
            <a:gs pos="100000">
              <a:schemeClr val="accent2">
                <a:hueOff val="118681"/>
                <a:satOff val="16623"/>
                <a:lumOff val="-20784"/>
              </a:schemeClr>
            </a:gs>
          </a:gsLst>
          <a:lin ang="5400000" scaled="0"/>
        </a:gradFill>
      </p:bgPr>
    </p:bg>
    <p:spTree>
      <p:nvGrpSpPr>
        <p:cNvPr id="1" name=""/>
        <p:cNvGrpSpPr/>
        <p:nvPr/>
      </p:nvGrpSpPr>
      <p:grpSpPr>
        <a:xfrm>
          <a:off x="0" y="0"/>
          <a:ext cx="0" cy="0"/>
          <a:chOff x="0" y="0"/>
          <a:chExt cx="0" cy="0"/>
        </a:xfrm>
      </p:grpSpPr>
      <p:sp>
        <p:nvSpPr>
          <p:cNvPr id="190" name="Class Diagram"/>
          <p:cNvSpPr txBox="1"/>
          <p:nvPr>
            <p:ph type="body" idx="13"/>
          </p:nvPr>
        </p:nvSpPr>
        <p:spPr>
          <a:xfrm>
            <a:off x="457200" y="406399"/>
            <a:ext cx="11176000" cy="711201"/>
          </a:xfrm>
          <a:prstGeom prst="rect">
            <a:avLst/>
          </a:prstGeom>
        </p:spPr>
        <p:txBody>
          <a:bodyPr/>
          <a:lstStyle>
            <a:lvl1pPr defTabSz="584200">
              <a:spcBef>
                <a:spcPts val="2800"/>
              </a:spcBef>
              <a:defRPr spc="0" sz="4000">
                <a:solidFill>
                  <a:srgbClr val="FFFFFF"/>
                </a:solidFill>
                <a:latin typeface="Times"/>
                <a:ea typeface="Times"/>
                <a:cs typeface="Times"/>
                <a:sym typeface="Times"/>
              </a:defRPr>
            </a:lvl1pPr>
          </a:lstStyle>
          <a:p>
            <a:pPr/>
            <a:r>
              <a:t>Class Diagram</a:t>
            </a:r>
          </a:p>
        </p:txBody>
      </p:sp>
      <p:pic>
        <p:nvPicPr>
          <p:cNvPr id="191" name="Troubleshoot.jpeg" descr="Troubleshoot.jpeg"/>
          <p:cNvPicPr>
            <a:picLocks noChangeAspect="1"/>
          </p:cNvPicPr>
          <p:nvPr/>
        </p:nvPicPr>
        <p:blipFill>
          <a:blip r:embed="rId2">
            <a:extLst/>
          </a:blip>
          <a:stretch>
            <a:fillRect/>
          </a:stretch>
        </p:blipFill>
        <p:spPr>
          <a:xfrm>
            <a:off x="1098861" y="1286011"/>
            <a:ext cx="11176001" cy="72560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2">
                <a:hueOff val="-76423"/>
                <a:satOff val="-1568"/>
              </a:schemeClr>
            </a:gs>
            <a:gs pos="100000">
              <a:schemeClr val="accent2">
                <a:hueOff val="118681"/>
                <a:satOff val="16623"/>
                <a:lumOff val="-20784"/>
              </a:schemeClr>
            </a:gs>
          </a:gsLst>
          <a:lin ang="5400000" scaled="0"/>
        </a:gradFill>
      </p:bgPr>
    </p:bg>
    <p:spTree>
      <p:nvGrpSpPr>
        <p:cNvPr id="1" name=""/>
        <p:cNvGrpSpPr/>
        <p:nvPr/>
      </p:nvGrpSpPr>
      <p:grpSpPr>
        <a:xfrm>
          <a:off x="0" y="0"/>
          <a:ext cx="0" cy="0"/>
          <a:chOff x="0" y="0"/>
          <a:chExt cx="0" cy="0"/>
        </a:xfrm>
      </p:grpSpPr>
      <p:sp>
        <p:nvSpPr>
          <p:cNvPr id="193" name="Activity Diagram"/>
          <p:cNvSpPr txBox="1"/>
          <p:nvPr>
            <p:ph type="body" idx="13"/>
          </p:nvPr>
        </p:nvSpPr>
        <p:spPr>
          <a:xfrm>
            <a:off x="406400" y="380999"/>
            <a:ext cx="11176000" cy="711201"/>
          </a:xfrm>
          <a:prstGeom prst="rect">
            <a:avLst/>
          </a:prstGeom>
        </p:spPr>
        <p:txBody>
          <a:bodyPr/>
          <a:lstStyle>
            <a:lvl1pPr defTabSz="584200">
              <a:spcBef>
                <a:spcPts val="2800"/>
              </a:spcBef>
              <a:defRPr spc="0" sz="4000">
                <a:solidFill>
                  <a:srgbClr val="FFFFFF"/>
                </a:solidFill>
                <a:latin typeface="Times"/>
                <a:ea typeface="Times"/>
                <a:cs typeface="Times"/>
                <a:sym typeface="Times"/>
              </a:defRPr>
            </a:lvl1pPr>
          </a:lstStyle>
          <a:p>
            <a:pPr/>
            <a:r>
              <a:t>Activity Diagram</a:t>
            </a:r>
          </a:p>
        </p:txBody>
      </p:sp>
      <p:pic>
        <p:nvPicPr>
          <p:cNvPr id="194" name="Image" descr="Image"/>
          <p:cNvPicPr>
            <a:picLocks noChangeAspect="1"/>
          </p:cNvPicPr>
          <p:nvPr/>
        </p:nvPicPr>
        <p:blipFill>
          <a:blip r:embed="rId2">
            <a:extLst/>
          </a:blip>
          <a:stretch>
            <a:fillRect/>
          </a:stretch>
        </p:blipFill>
        <p:spPr>
          <a:xfrm>
            <a:off x="1812199" y="1361979"/>
            <a:ext cx="8556216" cy="765901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