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318" r:id="rId2"/>
    <p:sldId id="339" r:id="rId3"/>
    <p:sldId id="340" r:id="rId4"/>
    <p:sldId id="343" r:id="rId5"/>
    <p:sldId id="344" r:id="rId6"/>
    <p:sldId id="341" r:id="rId7"/>
    <p:sldId id="342" r:id="rId8"/>
    <p:sldId id="345" r:id="rId9"/>
    <p:sldId id="347" r:id="rId10"/>
    <p:sldId id="348" r:id="rId11"/>
    <p:sldId id="380" r:id="rId12"/>
    <p:sldId id="349" r:id="rId13"/>
    <p:sldId id="351" r:id="rId14"/>
    <p:sldId id="352" r:id="rId15"/>
    <p:sldId id="354" r:id="rId16"/>
    <p:sldId id="356" r:id="rId17"/>
    <p:sldId id="364" r:id="rId18"/>
    <p:sldId id="365" r:id="rId19"/>
    <p:sldId id="379" r:id="rId20"/>
    <p:sldId id="366" r:id="rId21"/>
    <p:sldId id="367" r:id="rId22"/>
    <p:sldId id="368" r:id="rId23"/>
    <p:sldId id="369" r:id="rId24"/>
    <p:sldId id="370" r:id="rId25"/>
    <p:sldId id="381" r:id="rId26"/>
    <p:sldId id="377" r:id="rId27"/>
    <p:sldId id="374" r:id="rId28"/>
    <p:sldId id="382" r:id="rId29"/>
    <p:sldId id="375" r:id="rId30"/>
    <p:sldId id="376" r:id="rId31"/>
  </p:sldIdLst>
  <p:sldSz cx="12188825"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C610"/>
    <a:srgbClr val="E05F2C"/>
    <a:srgbClr val="F4B10A"/>
    <a:srgbClr val="E4A60A"/>
    <a:srgbClr val="F0932C"/>
    <a:srgbClr val="828282"/>
    <a:srgbClr val="6E90FE"/>
    <a:srgbClr val="8086FC"/>
    <a:srgbClr val="6D6DFB"/>
    <a:srgbClr val="4E7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5" d="100"/>
          <a:sy n="85" d="100"/>
        </p:scale>
        <p:origin x="590" y="6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8D0807-BB82-4747-A7BA-FF7948F291EB}"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62C92D9E-6003-4184-A08C-6263BF0549D4}">
      <dgm:prSet/>
      <dgm:spPr/>
      <dgm:t>
        <a:bodyPr/>
        <a:lstStyle/>
        <a:p>
          <a:pPr algn="ctr"/>
          <a:r>
            <a:rPr lang="en-IN" b="1"/>
            <a:t>By: PREETI SINGH</a:t>
          </a:r>
          <a:endParaRPr lang="en-IN"/>
        </a:p>
      </dgm:t>
    </dgm:pt>
    <dgm:pt modelId="{C320969C-94CE-42F4-A572-23E4A4C97BFC}" type="parTrans" cxnId="{93119555-D859-45C8-B781-C2D3F7878445}">
      <dgm:prSet/>
      <dgm:spPr/>
      <dgm:t>
        <a:bodyPr/>
        <a:lstStyle/>
        <a:p>
          <a:endParaRPr lang="en-IN"/>
        </a:p>
      </dgm:t>
    </dgm:pt>
    <dgm:pt modelId="{099239C6-F43F-4FC4-B28C-BB6F414B9191}" type="sibTrans" cxnId="{93119555-D859-45C8-B781-C2D3F7878445}">
      <dgm:prSet/>
      <dgm:spPr/>
      <dgm:t>
        <a:bodyPr/>
        <a:lstStyle/>
        <a:p>
          <a:endParaRPr lang="en-IN"/>
        </a:p>
      </dgm:t>
    </dgm:pt>
    <dgm:pt modelId="{F4CDEA77-6DFB-408B-BCE5-AF870F81E585}" type="pres">
      <dgm:prSet presAssocID="{558D0807-BB82-4747-A7BA-FF7948F291EB}" presName="linear" presStyleCnt="0">
        <dgm:presLayoutVars>
          <dgm:animLvl val="lvl"/>
          <dgm:resizeHandles val="exact"/>
        </dgm:presLayoutVars>
      </dgm:prSet>
      <dgm:spPr/>
    </dgm:pt>
    <dgm:pt modelId="{A4A1D19B-0F45-4057-83CD-8389C1D127CF}" type="pres">
      <dgm:prSet presAssocID="{62C92D9E-6003-4184-A08C-6263BF0549D4}" presName="parentText" presStyleLbl="node1" presStyleIdx="0" presStyleCnt="1">
        <dgm:presLayoutVars>
          <dgm:chMax val="0"/>
          <dgm:bulletEnabled val="1"/>
        </dgm:presLayoutVars>
      </dgm:prSet>
      <dgm:spPr/>
    </dgm:pt>
  </dgm:ptLst>
  <dgm:cxnLst>
    <dgm:cxn modelId="{549AF947-E5C8-4C7F-A116-C401EA991C1B}" type="presOf" srcId="{62C92D9E-6003-4184-A08C-6263BF0549D4}" destId="{A4A1D19B-0F45-4057-83CD-8389C1D127CF}" srcOrd="0" destOrd="0" presId="urn:microsoft.com/office/officeart/2005/8/layout/vList2"/>
    <dgm:cxn modelId="{93119555-D859-45C8-B781-C2D3F7878445}" srcId="{558D0807-BB82-4747-A7BA-FF7948F291EB}" destId="{62C92D9E-6003-4184-A08C-6263BF0549D4}" srcOrd="0" destOrd="0" parTransId="{C320969C-94CE-42F4-A572-23E4A4C97BFC}" sibTransId="{099239C6-F43F-4FC4-B28C-BB6F414B9191}"/>
    <dgm:cxn modelId="{CCEFA994-426D-4929-BB76-C4F8C1CA5BCA}" type="presOf" srcId="{558D0807-BB82-4747-A7BA-FF7948F291EB}" destId="{F4CDEA77-6DFB-408B-BCE5-AF870F81E585}" srcOrd="0" destOrd="0" presId="urn:microsoft.com/office/officeart/2005/8/layout/vList2"/>
    <dgm:cxn modelId="{4F5D9EBE-BD0C-4D7E-99B6-740ED42747F5}" type="presParOf" srcId="{F4CDEA77-6DFB-408B-BCE5-AF870F81E585}" destId="{A4A1D19B-0F45-4057-83CD-8389C1D127C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E7813A-8AD0-4A9F-B617-0FC207DDC83A}" type="doc">
      <dgm:prSet loTypeId="urn:microsoft.com/office/officeart/2005/8/layout/vList2" loCatId="list" qsTypeId="urn:microsoft.com/office/officeart/2005/8/quickstyle/3d3" qsCatId="3D" csTypeId="urn:microsoft.com/office/officeart/2005/8/colors/accent1_2" csCatId="accent1"/>
      <dgm:spPr/>
      <dgm:t>
        <a:bodyPr/>
        <a:lstStyle/>
        <a:p>
          <a:endParaRPr lang="en-IN"/>
        </a:p>
      </dgm:t>
    </dgm:pt>
    <dgm:pt modelId="{22D7AA75-0940-4E37-A4BB-F4F5D9FC709A}">
      <dgm:prSet/>
      <dgm:spPr/>
      <dgm:t>
        <a:bodyPr/>
        <a:lstStyle/>
        <a:p>
          <a:pPr algn="ctr"/>
          <a:r>
            <a:rPr lang="en-IN" dirty="0"/>
            <a:t>THANK YOU</a:t>
          </a:r>
        </a:p>
      </dgm:t>
    </dgm:pt>
    <dgm:pt modelId="{2A693939-D62A-49BD-971F-3AEB071D6330}" type="parTrans" cxnId="{DF0BB51C-DCDC-4E1E-8639-EF2897A955E3}">
      <dgm:prSet/>
      <dgm:spPr/>
      <dgm:t>
        <a:bodyPr/>
        <a:lstStyle/>
        <a:p>
          <a:endParaRPr lang="en-IN"/>
        </a:p>
      </dgm:t>
    </dgm:pt>
    <dgm:pt modelId="{D9293B32-0F8D-4477-9B23-121B7101D22A}" type="sibTrans" cxnId="{DF0BB51C-DCDC-4E1E-8639-EF2897A955E3}">
      <dgm:prSet/>
      <dgm:spPr/>
      <dgm:t>
        <a:bodyPr/>
        <a:lstStyle/>
        <a:p>
          <a:endParaRPr lang="en-IN"/>
        </a:p>
      </dgm:t>
    </dgm:pt>
    <dgm:pt modelId="{95C57261-7782-4574-A4DF-D1001E8F581B}" type="pres">
      <dgm:prSet presAssocID="{54E7813A-8AD0-4A9F-B617-0FC207DDC83A}" presName="linear" presStyleCnt="0">
        <dgm:presLayoutVars>
          <dgm:animLvl val="lvl"/>
          <dgm:resizeHandles val="exact"/>
        </dgm:presLayoutVars>
      </dgm:prSet>
      <dgm:spPr/>
    </dgm:pt>
    <dgm:pt modelId="{C1A82ECD-EF5D-408F-9137-4EF09740AFDE}" type="pres">
      <dgm:prSet presAssocID="{22D7AA75-0940-4E37-A4BB-F4F5D9FC709A}" presName="parentText" presStyleLbl="node1" presStyleIdx="0" presStyleCnt="1">
        <dgm:presLayoutVars>
          <dgm:chMax val="0"/>
          <dgm:bulletEnabled val="1"/>
        </dgm:presLayoutVars>
      </dgm:prSet>
      <dgm:spPr/>
    </dgm:pt>
  </dgm:ptLst>
  <dgm:cxnLst>
    <dgm:cxn modelId="{98B1CC13-F2B7-4990-9533-9D7431FB14CC}" type="presOf" srcId="{22D7AA75-0940-4E37-A4BB-F4F5D9FC709A}" destId="{C1A82ECD-EF5D-408F-9137-4EF09740AFDE}" srcOrd="0" destOrd="0" presId="urn:microsoft.com/office/officeart/2005/8/layout/vList2"/>
    <dgm:cxn modelId="{DF0BB51C-DCDC-4E1E-8639-EF2897A955E3}" srcId="{54E7813A-8AD0-4A9F-B617-0FC207DDC83A}" destId="{22D7AA75-0940-4E37-A4BB-F4F5D9FC709A}" srcOrd="0" destOrd="0" parTransId="{2A693939-D62A-49BD-971F-3AEB071D6330}" sibTransId="{D9293B32-0F8D-4477-9B23-121B7101D22A}"/>
    <dgm:cxn modelId="{C24C84F5-0705-4D9A-BB6F-4F2FDE81F00B}" type="presOf" srcId="{54E7813A-8AD0-4A9F-B617-0FC207DDC83A}" destId="{95C57261-7782-4574-A4DF-D1001E8F581B}" srcOrd="0" destOrd="0" presId="urn:microsoft.com/office/officeart/2005/8/layout/vList2"/>
    <dgm:cxn modelId="{5815253F-671B-4A89-A197-65B2B9E2D236}" type="presParOf" srcId="{95C57261-7782-4574-A4DF-D1001E8F581B}" destId="{C1A82ECD-EF5D-408F-9137-4EF09740AF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07E388-6CB2-45B2-86E5-AE2E34791A69}" type="doc">
      <dgm:prSet loTypeId="urn:microsoft.com/office/officeart/2005/8/layout/vList2" loCatId="list" qsTypeId="urn:microsoft.com/office/officeart/2005/8/quickstyle/3d2" qsCatId="3D" csTypeId="urn:microsoft.com/office/officeart/2005/8/colors/accent3_1" csCatId="accent3"/>
      <dgm:spPr/>
      <dgm:t>
        <a:bodyPr/>
        <a:lstStyle/>
        <a:p>
          <a:endParaRPr lang="en-IN"/>
        </a:p>
      </dgm:t>
    </dgm:pt>
    <dgm:pt modelId="{E1EA4605-4A91-4A9E-8B10-89F8761667A7}">
      <dgm:prSet/>
      <dgm:spPr/>
      <dgm:t>
        <a:bodyPr/>
        <a:lstStyle/>
        <a:p>
          <a:r>
            <a:rPr lang="en-IN" dirty="0"/>
            <a:t>From: PREETI SINGH</a:t>
          </a:r>
        </a:p>
      </dgm:t>
    </dgm:pt>
    <dgm:pt modelId="{635FF176-A8F8-4C86-BA61-019EB4B74FBC}" type="parTrans" cxnId="{FB61401C-86B9-4FAD-BDCD-601CE895B57C}">
      <dgm:prSet/>
      <dgm:spPr/>
      <dgm:t>
        <a:bodyPr/>
        <a:lstStyle/>
        <a:p>
          <a:endParaRPr lang="en-IN"/>
        </a:p>
      </dgm:t>
    </dgm:pt>
    <dgm:pt modelId="{B370E38C-9589-4731-A10A-E9A6F1410B10}" type="sibTrans" cxnId="{FB61401C-86B9-4FAD-BDCD-601CE895B57C}">
      <dgm:prSet/>
      <dgm:spPr/>
      <dgm:t>
        <a:bodyPr/>
        <a:lstStyle/>
        <a:p>
          <a:endParaRPr lang="en-IN"/>
        </a:p>
      </dgm:t>
    </dgm:pt>
    <dgm:pt modelId="{0B2026A2-57E1-41B6-B79C-CB67869243B5}" type="pres">
      <dgm:prSet presAssocID="{B907E388-6CB2-45B2-86E5-AE2E34791A69}" presName="linear" presStyleCnt="0">
        <dgm:presLayoutVars>
          <dgm:animLvl val="lvl"/>
          <dgm:resizeHandles val="exact"/>
        </dgm:presLayoutVars>
      </dgm:prSet>
      <dgm:spPr/>
    </dgm:pt>
    <dgm:pt modelId="{EB873D30-6DAE-43C9-93CC-FC187CABD715}" type="pres">
      <dgm:prSet presAssocID="{E1EA4605-4A91-4A9E-8B10-89F8761667A7}" presName="parentText" presStyleLbl="node1" presStyleIdx="0" presStyleCnt="1" custLinFactY="-100000" custLinFactNeighborX="-19018" custLinFactNeighborY="-107762">
        <dgm:presLayoutVars>
          <dgm:chMax val="0"/>
          <dgm:bulletEnabled val="1"/>
        </dgm:presLayoutVars>
      </dgm:prSet>
      <dgm:spPr/>
    </dgm:pt>
  </dgm:ptLst>
  <dgm:cxnLst>
    <dgm:cxn modelId="{F8C92518-C300-4574-BDDC-DEE0D1A3ECEE}" type="presOf" srcId="{B907E388-6CB2-45B2-86E5-AE2E34791A69}" destId="{0B2026A2-57E1-41B6-B79C-CB67869243B5}" srcOrd="0" destOrd="0" presId="urn:microsoft.com/office/officeart/2005/8/layout/vList2"/>
    <dgm:cxn modelId="{FB61401C-86B9-4FAD-BDCD-601CE895B57C}" srcId="{B907E388-6CB2-45B2-86E5-AE2E34791A69}" destId="{E1EA4605-4A91-4A9E-8B10-89F8761667A7}" srcOrd="0" destOrd="0" parTransId="{635FF176-A8F8-4C86-BA61-019EB4B74FBC}" sibTransId="{B370E38C-9589-4731-A10A-E9A6F1410B10}"/>
    <dgm:cxn modelId="{9FA6654F-7BDD-4653-A76E-AEFC96929836}" type="presOf" srcId="{E1EA4605-4A91-4A9E-8B10-89F8761667A7}" destId="{EB873D30-6DAE-43C9-93CC-FC187CABD715}" srcOrd="0" destOrd="0" presId="urn:microsoft.com/office/officeart/2005/8/layout/vList2"/>
    <dgm:cxn modelId="{1B09E331-BBF6-4AAA-8C19-DB67502A163B}" type="presParOf" srcId="{0B2026A2-57E1-41B6-B79C-CB67869243B5}" destId="{EB873D30-6DAE-43C9-93CC-FC187CABD715}"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1D19B-0F45-4057-83CD-8389C1D127CF}">
      <dsp:nvSpPr>
        <dsp:cNvPr id="0" name=""/>
        <dsp:cNvSpPr/>
      </dsp:nvSpPr>
      <dsp:spPr>
        <a:xfrm>
          <a:off x="0" y="5239"/>
          <a:ext cx="6840760" cy="53820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a:t>By: PREETI SINGH</a:t>
          </a:r>
          <a:endParaRPr lang="en-IN" sz="2300" kern="1200"/>
        </a:p>
      </dsp:txBody>
      <dsp:txXfrm>
        <a:off x="26273" y="31512"/>
        <a:ext cx="6788214" cy="485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82ECD-EF5D-408F-9137-4EF09740AFDE}">
      <dsp:nvSpPr>
        <dsp:cNvPr id="0" name=""/>
        <dsp:cNvSpPr/>
      </dsp:nvSpPr>
      <dsp:spPr>
        <a:xfrm>
          <a:off x="0" y="762994"/>
          <a:ext cx="6840760" cy="1521000"/>
        </a:xfrm>
        <a:prstGeom prst="round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THANK YOU</a:t>
          </a:r>
        </a:p>
      </dsp:txBody>
      <dsp:txXfrm>
        <a:off x="74249" y="837243"/>
        <a:ext cx="6692262" cy="1372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73D30-6DAE-43C9-93CC-FC187CABD715}">
      <dsp:nvSpPr>
        <dsp:cNvPr id="0" name=""/>
        <dsp:cNvSpPr/>
      </dsp:nvSpPr>
      <dsp:spPr>
        <a:xfrm>
          <a:off x="0" y="0"/>
          <a:ext cx="2487800" cy="421200"/>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From: PREETI SINGH</a:t>
          </a:r>
        </a:p>
      </dsp:txBody>
      <dsp:txXfrm>
        <a:off x="20561" y="20561"/>
        <a:ext cx="2446678"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11/5/2022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54D39B-1C05-4EB7-9097-3C68405B06E9}" type="datetimeFigureOut">
              <a:rPr lang="en-IN" smtClean="0"/>
              <a:t>05-11-2022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73305C-2146-4260-A89F-45980ED24563}" type="slidenum">
              <a:rPr lang="en-IN" smtClean="0"/>
              <a:t>‹#›</a:t>
            </a:fld>
            <a:endParaRPr lang="en-IN"/>
          </a:p>
        </p:txBody>
      </p:sp>
      <p:grpSp>
        <p:nvGrpSpPr>
          <p:cNvPr id="8" name="Group 7">
            <a:extLst>
              <a:ext uri="{FF2B5EF4-FFF2-40B4-BE49-F238E27FC236}">
                <a16:creationId xmlns:a16="http://schemas.microsoft.com/office/drawing/2014/main" id="{1A8D4198-71BF-FA4B-CD96-0B4786EAB4D6}"/>
              </a:ext>
            </a:extLst>
          </p:cNvPr>
          <p:cNvGrpSpPr/>
          <p:nvPr userDrawn="1"/>
        </p:nvGrpSpPr>
        <p:grpSpPr>
          <a:xfrm>
            <a:off x="7923213" y="0"/>
            <a:ext cx="4265612" cy="6858000"/>
            <a:chOff x="7923213" y="0"/>
            <a:chExt cx="4265612" cy="6858000"/>
          </a:xfrm>
        </p:grpSpPr>
        <p:pic>
          <p:nvPicPr>
            <p:cNvPr id="9" name="Picture 8">
              <a:extLst>
                <a:ext uri="{FF2B5EF4-FFF2-40B4-BE49-F238E27FC236}">
                  <a16:creationId xmlns:a16="http://schemas.microsoft.com/office/drawing/2014/main" id="{EBC00D28-3CEF-1C8A-05F8-6961BEF532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0" name="Rectangle 9">
              <a:extLst>
                <a:ext uri="{FF2B5EF4-FFF2-40B4-BE49-F238E27FC236}">
                  <a16:creationId xmlns:a16="http://schemas.microsoft.com/office/drawing/2014/main" id="{899C3FA0-D39D-EA86-28EF-326337957465}"/>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96950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09429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29902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87991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4767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244602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33676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79821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22098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11/5/2022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grpSp>
        <p:nvGrpSpPr>
          <p:cNvPr id="7" name="Group 6">
            <a:extLst>
              <a:ext uri="{FF2B5EF4-FFF2-40B4-BE49-F238E27FC236}">
                <a16:creationId xmlns:a16="http://schemas.microsoft.com/office/drawing/2014/main" id="{99827B8F-4FE9-B3B8-4F20-7CC1E3D4A784}"/>
              </a:ext>
            </a:extLst>
          </p:cNvPr>
          <p:cNvGrpSpPr/>
          <p:nvPr userDrawn="1"/>
        </p:nvGrpSpPr>
        <p:grpSpPr>
          <a:xfrm>
            <a:off x="11123611" y="0"/>
            <a:ext cx="1065214" cy="6868886"/>
            <a:chOff x="11123611" y="0"/>
            <a:chExt cx="1065214" cy="6868886"/>
          </a:xfrm>
        </p:grpSpPr>
        <p:pic>
          <p:nvPicPr>
            <p:cNvPr id="8" name="Picture 7">
              <a:extLst>
                <a:ext uri="{FF2B5EF4-FFF2-40B4-BE49-F238E27FC236}">
                  <a16:creationId xmlns:a16="http://schemas.microsoft.com/office/drawing/2014/main" id="{18855FC9-2718-4953-2AD6-0F43060F823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9" name="Rectangle 8">
              <a:extLst>
                <a:ext uri="{FF2B5EF4-FFF2-40B4-BE49-F238E27FC236}">
                  <a16:creationId xmlns:a16="http://schemas.microsoft.com/office/drawing/2014/main" id="{005CF643-A92C-0DE0-F5FA-D1D3253C4203}"/>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781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11/5/2022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6946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11/5/2022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40198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11/5/2022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43398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11/5/2022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2040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11/5/2022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82771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4D39B-1C05-4EB7-9097-3C68405B06E9}" type="datetimeFigureOut">
              <a:rPr lang="en-IN" smtClean="0"/>
              <a:t>05-11-2022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73305C-2146-4260-A89F-45980ED24563}" type="slidenum">
              <a:rPr lang="en-IN" smtClean="0"/>
              <a:t>‹#›</a:t>
            </a:fld>
            <a:endParaRPr lang="en-IN"/>
          </a:p>
        </p:txBody>
      </p:sp>
    </p:spTree>
    <p:extLst>
      <p:ext uri="{BB962C8B-B14F-4D97-AF65-F5344CB8AC3E}">
        <p14:creationId xmlns:p14="http://schemas.microsoft.com/office/powerpoint/2010/main" val="344179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11/5/2022</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0546610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idx="4294967295"/>
          </p:nvPr>
        </p:nvSpPr>
        <p:spPr>
          <a:xfrm>
            <a:off x="997582" y="692696"/>
            <a:ext cx="5945188" cy="1368425"/>
          </a:xfrm>
          <a:scene3d>
            <a:camera prst="orthographicFront"/>
            <a:lightRig rig="threePt" dir="t"/>
          </a:scene3d>
          <a:sp3d>
            <a:bevelT/>
          </a:sp3d>
        </p:spPr>
        <p:txBody>
          <a:bodyPr>
            <a:normAutofit fontScale="90000"/>
          </a:bodyPr>
          <a:lstStyle/>
          <a:p>
            <a:pPr algn="ctr"/>
            <a:r>
              <a:rPr lang="en-IN" sz="3600" b="1" i="1" dirty="0">
                <a:solidFill>
                  <a:srgbClr val="E05F2C"/>
                </a:solidFill>
              </a:rPr>
              <a:t>Project Presentation On</a:t>
            </a:r>
            <a:br>
              <a:rPr lang="en-IN" sz="3600" b="1" i="1" dirty="0">
                <a:solidFill>
                  <a:schemeClr val="accent1">
                    <a:lumMod val="75000"/>
                  </a:schemeClr>
                </a:solidFill>
              </a:rPr>
            </a:br>
            <a:br>
              <a:rPr lang="en-IN" sz="4400" dirty="0"/>
            </a:br>
            <a:r>
              <a:rPr lang="en-IN" sz="3600" b="1" dirty="0">
                <a:solidFill>
                  <a:schemeClr val="accent6">
                    <a:lumMod val="75000"/>
                  </a:schemeClr>
                </a:solidFill>
              </a:rPr>
              <a:t>“</a:t>
            </a:r>
            <a:r>
              <a:rPr lang="en-IN" sz="3400" b="1" dirty="0">
                <a:solidFill>
                  <a:schemeClr val="accent6">
                    <a:lumMod val="75000"/>
                  </a:schemeClr>
                </a:solidFill>
              </a:rPr>
              <a:t>Micro-Credit Defaulter Model</a:t>
            </a:r>
            <a:r>
              <a:rPr lang="en-IN" sz="3600" b="1" dirty="0">
                <a:solidFill>
                  <a:schemeClr val="accent6">
                    <a:lumMod val="75000"/>
                  </a:schemeClr>
                </a:solidFill>
              </a:rPr>
              <a:t>”</a:t>
            </a:r>
          </a:p>
        </p:txBody>
      </p:sp>
      <p:graphicFrame>
        <p:nvGraphicFramePr>
          <p:cNvPr id="2" name="Diagram 1">
            <a:extLst>
              <a:ext uri="{FF2B5EF4-FFF2-40B4-BE49-F238E27FC236}">
                <a16:creationId xmlns:a16="http://schemas.microsoft.com/office/drawing/2014/main" id="{0CE47128-CF1E-9329-52AA-E4C138B298D8}"/>
              </a:ext>
            </a:extLst>
          </p:cNvPr>
          <p:cNvGraphicFramePr/>
          <p:nvPr>
            <p:extLst>
              <p:ext uri="{D42A27DB-BD31-4B8C-83A1-F6EECF244321}">
                <p14:modId xmlns:p14="http://schemas.microsoft.com/office/powerpoint/2010/main" val="658066303"/>
              </p:ext>
            </p:extLst>
          </p:nvPr>
        </p:nvGraphicFramePr>
        <p:xfrm>
          <a:off x="549796" y="3717032"/>
          <a:ext cx="6840760" cy="548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2413" y="0"/>
            <a:ext cx="9829799" cy="620688"/>
          </a:xfrm>
        </p:spPr>
        <p:txBody>
          <a:bodyPr>
            <a:normAutofit fontScale="90000"/>
          </a:bodyPr>
          <a:lstStyle/>
          <a:p>
            <a:r>
              <a:rPr lang="en-IN" dirty="0"/>
              <a:t>Visualization[Univariate]:</a:t>
            </a:r>
          </a:p>
        </p:txBody>
      </p:sp>
      <p:pic>
        <p:nvPicPr>
          <p:cNvPr id="5" name="Picture 4">
            <a:extLst>
              <a:ext uri="{FF2B5EF4-FFF2-40B4-BE49-F238E27FC236}">
                <a16:creationId xmlns:a16="http://schemas.microsoft.com/office/drawing/2014/main" id="{314E0383-0F51-E92E-4324-D01079FB7335}"/>
              </a:ext>
            </a:extLst>
          </p:cNvPr>
          <p:cNvPicPr>
            <a:picLocks noChangeAspect="1"/>
          </p:cNvPicPr>
          <p:nvPr/>
        </p:nvPicPr>
        <p:blipFill>
          <a:blip r:embed="rId2"/>
          <a:stretch>
            <a:fillRect/>
          </a:stretch>
        </p:blipFill>
        <p:spPr>
          <a:xfrm>
            <a:off x="549796" y="731286"/>
            <a:ext cx="8773307" cy="4929962"/>
          </a:xfrm>
          <a:prstGeom prst="rect">
            <a:avLst/>
          </a:prstGeom>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598B-7B24-81C7-A0DA-A79934C3AA08}"/>
              </a:ext>
            </a:extLst>
          </p:cNvPr>
          <p:cNvSpPr txBox="1">
            <a:spLocks/>
          </p:cNvSpPr>
          <p:nvPr/>
        </p:nvSpPr>
        <p:spPr>
          <a:xfrm>
            <a:off x="1179512" y="165641"/>
            <a:ext cx="9829799" cy="620688"/>
          </a:xfrm>
          <a:prstGeom prst="rect">
            <a:avLst/>
          </a:prstGeom>
        </p:spPr>
        <p:txBody>
          <a:bodyPr>
            <a:normAutofit fontScale="97500" lnSpcReduction="10000"/>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Visualization[Univariate]:</a:t>
            </a:r>
          </a:p>
        </p:txBody>
      </p:sp>
      <p:pic>
        <p:nvPicPr>
          <p:cNvPr id="4" name="Picture 3">
            <a:extLst>
              <a:ext uri="{FF2B5EF4-FFF2-40B4-BE49-F238E27FC236}">
                <a16:creationId xmlns:a16="http://schemas.microsoft.com/office/drawing/2014/main" id="{60CB5865-8BBC-413A-23F0-210052784BAE}"/>
              </a:ext>
            </a:extLst>
          </p:cNvPr>
          <p:cNvPicPr>
            <a:picLocks noChangeAspect="1"/>
          </p:cNvPicPr>
          <p:nvPr/>
        </p:nvPicPr>
        <p:blipFill>
          <a:blip r:embed="rId2"/>
          <a:stretch>
            <a:fillRect/>
          </a:stretch>
        </p:blipFill>
        <p:spPr>
          <a:xfrm>
            <a:off x="405780" y="980728"/>
            <a:ext cx="9117218" cy="2642671"/>
          </a:xfrm>
          <a:prstGeom prst="rect">
            <a:avLst/>
          </a:prstGeom>
        </p:spPr>
      </p:pic>
      <p:sp>
        <p:nvSpPr>
          <p:cNvPr id="6" name="TextBox 5">
            <a:extLst>
              <a:ext uri="{FF2B5EF4-FFF2-40B4-BE49-F238E27FC236}">
                <a16:creationId xmlns:a16="http://schemas.microsoft.com/office/drawing/2014/main" id="{C4B4624C-CD3D-A2EB-A060-C09763693FB0}"/>
              </a:ext>
            </a:extLst>
          </p:cNvPr>
          <p:cNvSpPr txBox="1"/>
          <p:nvPr/>
        </p:nvSpPr>
        <p:spPr>
          <a:xfrm>
            <a:off x="549796" y="4509120"/>
            <a:ext cx="8496944" cy="646331"/>
          </a:xfrm>
          <a:prstGeom prst="rect">
            <a:avLst/>
          </a:prstGeom>
          <a:noFill/>
        </p:spPr>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I can clearly see that there is skewness in most of the columns so we will have to treat them</a:t>
            </a:r>
            <a:endParaRPr lang="en-IN" dirty="0">
              <a:latin typeface="Century" panose="02040604050505020304" pitchFamily="18" charset="0"/>
            </a:endParaRPr>
          </a:p>
        </p:txBody>
      </p:sp>
    </p:spTree>
    <p:extLst>
      <p:ext uri="{BB962C8B-B14F-4D97-AF65-F5344CB8AC3E}">
        <p14:creationId xmlns:p14="http://schemas.microsoft.com/office/powerpoint/2010/main" val="204358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620688"/>
            <a:ext cx="9829799" cy="1008112"/>
          </a:xfrm>
        </p:spPr>
        <p:txBody>
          <a:bodyPr>
            <a:normAutofit/>
          </a:bodyPr>
          <a:lstStyle/>
          <a:p>
            <a:r>
              <a:rPr lang="en-IN" dirty="0"/>
              <a:t>Vizualization[Univariate-Target]:</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179512" y="2204864"/>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b="0" i="0" dirty="0">
              <a:solidFill>
                <a:srgbClr val="000000"/>
              </a:solidFill>
              <a:effectLst/>
              <a:latin typeface="Century" panose="02040604050505020304" pitchFamily="18" charset="0"/>
            </a:endParaRPr>
          </a:p>
          <a:p>
            <a:pPr>
              <a:buFont typeface="Wingdings" panose="05000000000000000000" pitchFamily="2" charset="2"/>
              <a:buChar char="ü"/>
            </a:pPr>
            <a:r>
              <a:rPr lang="en-US" sz="2000" b="0" i="0" dirty="0">
                <a:solidFill>
                  <a:srgbClr val="000000"/>
                </a:solidFill>
                <a:effectLst/>
                <a:latin typeface="Century" panose="02040604050505020304" pitchFamily="18" charset="0"/>
              </a:rPr>
              <a:t>There is a data </a:t>
            </a:r>
            <a:r>
              <a:rPr lang="en-US" sz="2000" b="0" i="0" dirty="0" err="1">
                <a:solidFill>
                  <a:srgbClr val="000000"/>
                </a:solidFill>
                <a:effectLst/>
                <a:latin typeface="Century" panose="02040604050505020304" pitchFamily="18" charset="0"/>
              </a:rPr>
              <a:t>imbalancing</a:t>
            </a:r>
            <a:r>
              <a:rPr lang="en-US" sz="2000" b="0" i="0" dirty="0">
                <a:solidFill>
                  <a:srgbClr val="000000"/>
                </a:solidFill>
                <a:effectLst/>
                <a:latin typeface="Century" panose="02040604050505020304" pitchFamily="18" charset="0"/>
              </a:rPr>
              <a:t> issue so we have to treat this by using oversampling or </a:t>
            </a:r>
            <a:r>
              <a:rPr lang="en-US" sz="2000" b="0" i="0" dirty="0" err="1">
                <a:solidFill>
                  <a:srgbClr val="000000"/>
                </a:solidFill>
                <a:effectLst/>
                <a:latin typeface="Century" panose="02040604050505020304" pitchFamily="18" charset="0"/>
              </a:rPr>
              <a:t>undersampling</a:t>
            </a:r>
            <a:r>
              <a:rPr lang="en-US" sz="2000" b="0" i="0" dirty="0">
                <a:solidFill>
                  <a:srgbClr val="000000"/>
                </a:solidFill>
                <a:effectLst/>
                <a:latin typeface="Century" panose="02040604050505020304" pitchFamily="18" charset="0"/>
              </a:rPr>
              <a:t>.</a:t>
            </a:r>
            <a:endParaRPr lang="en-IN" sz="2000" dirty="0">
              <a:latin typeface="Century" panose="02040604050505020304" pitchFamily="18" charset="0"/>
            </a:endParaRPr>
          </a:p>
        </p:txBody>
      </p:sp>
      <p:pic>
        <p:nvPicPr>
          <p:cNvPr id="3074" name="Picture 2">
            <a:extLst>
              <a:ext uri="{FF2B5EF4-FFF2-40B4-BE49-F238E27FC236}">
                <a16:creationId xmlns:a16="http://schemas.microsoft.com/office/drawing/2014/main" id="{70EA96CF-C183-4C26-A87D-5EBE3E037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932" y="1340768"/>
            <a:ext cx="6480720" cy="393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2413" y="44624"/>
            <a:ext cx="9829799" cy="576064"/>
          </a:xfrm>
        </p:spPr>
        <p:txBody>
          <a:bodyPr>
            <a:normAutofit fontScale="90000"/>
          </a:bodyPr>
          <a:lstStyle/>
          <a:p>
            <a:r>
              <a:rPr lang="en-IN" dirty="0"/>
              <a:t>Vizualization[Bivariate]:</a:t>
            </a:r>
          </a:p>
        </p:txBody>
      </p:sp>
      <p:pic>
        <p:nvPicPr>
          <p:cNvPr id="1026" name="Picture 2">
            <a:extLst>
              <a:ext uri="{FF2B5EF4-FFF2-40B4-BE49-F238E27FC236}">
                <a16:creationId xmlns:a16="http://schemas.microsoft.com/office/drawing/2014/main" id="{F084EA41-3792-E7AB-CF57-97A3A5A183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788" y="757507"/>
            <a:ext cx="8784976" cy="583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5473-1E2D-4E47-A680-28FE7D1FA948}"/>
              </a:ext>
            </a:extLst>
          </p:cNvPr>
          <p:cNvSpPr>
            <a:spLocks noGrp="1"/>
          </p:cNvSpPr>
          <p:nvPr>
            <p:ph type="title"/>
          </p:nvPr>
        </p:nvSpPr>
        <p:spPr>
          <a:xfrm>
            <a:off x="1522413" y="116632"/>
            <a:ext cx="9829799" cy="576064"/>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CE5A348D-DA8C-4CBB-9170-29B81622AF8F}"/>
              </a:ext>
            </a:extLst>
          </p:cNvPr>
          <p:cNvSpPr>
            <a:spLocks noGrp="1"/>
          </p:cNvSpPr>
          <p:nvPr>
            <p:ph idx="1"/>
          </p:nvPr>
        </p:nvSpPr>
        <p:spPr>
          <a:xfrm>
            <a:off x="117748" y="620688"/>
            <a:ext cx="9829799" cy="6192688"/>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aon</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sz="16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last_rech_amt_ma</a:t>
            </a: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sz="160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a:t>
            </a:r>
            <a:r>
              <a:rPr lang="en-IN" sz="1600" dirty="0" err="1">
                <a:solidFill>
                  <a:srgbClr val="000000"/>
                </a:solidFill>
                <a:effectLst/>
                <a:latin typeface="Century" panose="02040604050505020304" pitchFamily="18" charset="0"/>
                <a:ea typeface="Times New Roman" panose="02020603050405020304" pitchFamily="18" charset="0"/>
              </a:rPr>
              <a:t>comparitively</a:t>
            </a:r>
            <a:r>
              <a:rPr lang="en-IN" sz="1600" dirty="0">
                <a:solidFill>
                  <a:srgbClr val="000000"/>
                </a:solidFill>
                <a:effectLst/>
                <a:latin typeface="Century" panose="02040604050505020304" pitchFamily="18" charset="0"/>
                <a:ea typeface="Times New Roman" panose="02020603050405020304" pitchFamily="18" charset="0"/>
              </a:rPr>
              <a:t> Non-defaulters are more in number.</a:t>
            </a:r>
            <a:endParaRPr lang="en-IN" sz="1600" dirty="0">
              <a:latin typeface="Century" panose="02040604050505020304" pitchFamily="18" charset="0"/>
            </a:endParaRPr>
          </a:p>
        </p:txBody>
      </p:sp>
    </p:spTree>
    <p:extLst>
      <p:ext uri="{BB962C8B-B14F-4D97-AF65-F5344CB8AC3E}">
        <p14:creationId xmlns:p14="http://schemas.microsoft.com/office/powerpoint/2010/main" val="21685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2413" y="0"/>
            <a:ext cx="9829799" cy="548680"/>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297061" y="620688"/>
            <a:ext cx="9829799" cy="6336704"/>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14.Customers with high value of Frequency of main account recharged in last 90 days(fr_ma_rech90)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15.Customers with high value of Total amount of recharge in main account over last 90 days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Rupiah)(sumamnt_ma_rech90)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16.Customers with high value of Median of amount of recharges done in main account over last 90 days at user level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Rupiah)(medianamnt_ma_rech90) are maximum Non-defaulters(who have paid there loan amount-1).</a:t>
            </a:r>
            <a:endParaRPr lang="en-IN" sz="147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17.Customers with high value of Median of main account balance just before recharge in last 90 days at user level (in </a:t>
            </a:r>
            <a:r>
              <a:rPr lang="en-IN" sz="147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Indonasian</a:t>
            </a:r>
            <a:r>
              <a:rPr lang="en-IN" sz="147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Rupiah)(medianmarechprebal90) are maximum Non-defaulters(who have paid there loan amount-1).</a:t>
            </a:r>
            <a:endParaRPr lang="en-IN" sz="147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470" dirty="0">
                <a:solidFill>
                  <a:srgbClr val="000000"/>
                </a:solidFill>
                <a:effectLst/>
                <a:latin typeface="Century" panose="02040604050505020304" pitchFamily="18" charset="0"/>
                <a:ea typeface="Times New Roman" panose="02020603050405020304" pitchFamily="18" charset="0"/>
              </a:rPr>
              <a:t>18.Customers with high value of Number of loans taken by user in last 30 days(cnt_loans30) are maximum Non-defaulters(who have paid there loan amount-1).</a:t>
            </a:r>
            <a:endParaRPr lang="en-IN" sz="1470"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2413" y="0"/>
            <a:ext cx="9829799" cy="548680"/>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333772" y="620688"/>
            <a:ext cx="10729192" cy="6336704"/>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19.Customers with high value of Total amount of loans taken by user in last 30 days(amnt_loans30)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20.Customers with high value of maximum amount of loan taken by the user in last 30 days(maxamnt_loans30)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21.Customers with high value of Number of loans taken by user in last 90 days(cnt_loans90)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22.Customers with high value of Total amount of loans taken by user in last 90 days(amnt_loans90)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23.Customers with high value of maximum amount of loan taken by the user in last 90 days(maxamnt_loans90)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24.Customers with high value of Average payback time in days over last 30 days(payback30)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25.Customers with high value of Average payback time in days over last 90 days(payback90) are maximum Non-defaulters(who have paid there loan amount-1).</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26.In between 6th and 7th month maximum customers both defaulters and Non-defaulters have paid there loan amount.</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rPr>
              <a:t>27.Below 14th of each month all the customers have paid there loan amount.</a:t>
            </a:r>
            <a:endParaRPr lang="en-IN" sz="1650" dirty="0">
              <a:latin typeface="Century" panose="020406040505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a:xfrm>
            <a:off x="740343" y="812056"/>
            <a:ext cx="8594429" cy="1320800"/>
          </a:xfrm>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sz="2000" dirty="0" err="1">
                <a:latin typeface="Century" panose="02040604050505020304" pitchFamily="18" charset="0"/>
                <a:ea typeface="Calibri" panose="020F0502020204030204" pitchFamily="34" charset="0"/>
                <a:cs typeface="Times New Roman" panose="02020603050405020304" pitchFamily="18" charset="0"/>
              </a:rPr>
              <a:t>dist</a:t>
            </a:r>
            <a:r>
              <a:rPr lang="en-IN" sz="2000" dirty="0">
                <a:effectLst/>
                <a:latin typeface="Century" panose="02040604050505020304" pitchFamily="18" charset="0"/>
                <a:ea typeface="Calibri" panose="020F0502020204030204" pitchFamily="34" charset="0"/>
                <a:cs typeface="Times New Roman" panose="02020603050405020304" pitchFamily="18" charset="0"/>
              </a:rPr>
              <a:t> plot for each univariate numerical features and it says that there is skewness in almost all columns.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bivariate numerical features I have used bar plot.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a:t>
            </a:r>
            <a:r>
              <a:rPr lang="en-IN" sz="2000" dirty="0">
                <a:latin typeface="Century" panose="02040604050505020304" pitchFamily="18" charset="0"/>
                <a:ea typeface="Calibri" panose="020F0502020204030204" pitchFamily="34" charset="0"/>
                <a:cs typeface="Times New Roman" panose="02020603050405020304" pitchFamily="18" charset="0"/>
              </a:rPr>
              <a:t>in maximum features the count of non-defaulters is high compared to defaulters so the risk is less comparatively</a:t>
            </a:r>
            <a:r>
              <a:rPr lang="en-IN" sz="2000" dirty="0">
                <a:effectLst/>
                <a:latin typeface="Century" panose="02040604050505020304" pitchFamily="18" charset="0"/>
                <a:ea typeface="Calibri" panose="020F0502020204030204" pitchFamily="34" charset="0"/>
                <a:cs typeface="Times New Roman" panose="02020603050405020304" pitchFamily="18" charset="0"/>
              </a:rPr>
              <a:t>.</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In my datasets I did not found null values, but I found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remove outliers I have used percentile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replace the negative values from positive values I have used abs.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a:t>
            </a:r>
            <a:r>
              <a:rPr lang="en-IN" sz="2000" dirty="0">
                <a:latin typeface="Century" panose="02040604050505020304" pitchFamily="18" charset="0"/>
                <a:ea typeface="Calibri" panose="020F0502020204030204" pitchFamily="34" charset="0"/>
                <a:cs typeface="Times New Roman" panose="02020603050405020304" pitchFamily="18" charset="0"/>
              </a:rPr>
              <a:t>Normalization</a:t>
            </a:r>
            <a:r>
              <a:rPr lang="en-IN" sz="2000"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Classification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7D86-E320-4DA7-A84F-74CFB04949C2}"/>
              </a:ext>
            </a:extLst>
          </p:cNvPr>
          <p:cNvSpPr>
            <a:spLocks noGrp="1"/>
          </p:cNvSpPr>
          <p:nvPr>
            <p:ph type="title"/>
          </p:nvPr>
        </p:nvSpPr>
        <p:spPr>
          <a:xfrm>
            <a:off x="1522413" y="44624"/>
            <a:ext cx="9829799" cy="1656184"/>
          </a:xfrm>
        </p:spPr>
        <p:txBody>
          <a:bodyPr>
            <a:normAutofit/>
          </a:bodyPr>
          <a:lstStyle/>
          <a:p>
            <a:r>
              <a:rPr lang="en-IN" dirty="0"/>
              <a:t>Data Balancing:</a:t>
            </a:r>
          </a:p>
        </p:txBody>
      </p:sp>
      <p:sp>
        <p:nvSpPr>
          <p:cNvPr id="6" name="TextBox 5">
            <a:extLst>
              <a:ext uri="{FF2B5EF4-FFF2-40B4-BE49-F238E27FC236}">
                <a16:creationId xmlns:a16="http://schemas.microsoft.com/office/drawing/2014/main" id="{2C8524B7-EF48-4E93-A9A0-A5D930AD442E}"/>
              </a:ext>
            </a:extLst>
          </p:cNvPr>
          <p:cNvSpPr txBox="1"/>
          <p:nvPr/>
        </p:nvSpPr>
        <p:spPr>
          <a:xfrm>
            <a:off x="621804" y="5413962"/>
            <a:ext cx="8496944" cy="646331"/>
          </a:xfrm>
          <a:prstGeom prst="rect">
            <a:avLst/>
          </a:prstGeom>
          <a:noFill/>
        </p:spPr>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I have used oversampling (SMOTE) to get rid of data imbalancing.</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balanced output looks like this.</a:t>
            </a:r>
            <a:endParaRPr lang="en-IN" dirty="0">
              <a:latin typeface="Century" panose="02040604050505020304" pitchFamily="18" charset="0"/>
            </a:endParaRPr>
          </a:p>
        </p:txBody>
      </p:sp>
      <p:pic>
        <p:nvPicPr>
          <p:cNvPr id="2050" name="Picture 2">
            <a:extLst>
              <a:ext uri="{FF2B5EF4-FFF2-40B4-BE49-F238E27FC236}">
                <a16:creationId xmlns:a16="http://schemas.microsoft.com/office/drawing/2014/main" id="{95AEBB97-2B93-4949-C423-AC02AA5AE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96" y="879775"/>
            <a:ext cx="6263581" cy="402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2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413892" y="1303095"/>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Micro Credit?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Micro Credit Defaulter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Data cleaning steps.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Data Balancing.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ROC-AUC Curve.</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ROC Curve For Final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477788" y="1412776"/>
            <a:ext cx="9829799" cy="5112568"/>
          </a:xfrm>
        </p:spPr>
        <p:txBody>
          <a:bodyPr>
            <a:noAutofit/>
          </a:bodyPr>
          <a:lstStyle/>
          <a:p>
            <a:pPr>
              <a:lnSpc>
                <a:spcPct val="107000"/>
              </a:lnSpc>
              <a:spcAft>
                <a:spcPts val="800"/>
              </a:spcAft>
              <a:buFont typeface="Wingdings" panose="05000000000000000000" pitchFamily="2" charset="2"/>
              <a:buChar char="ü"/>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Label was my target and it was a Categorical column, so this perticular problem was Classification problem. And I have used all Classification algorithms to build my model. By looking into the difference of accuracy score and cross validation score I found </a:t>
            </a:r>
            <a:r>
              <a:rPr lang="en-IN" sz="1900" dirty="0">
                <a:latin typeface="Century" panose="02040604050505020304" pitchFamily="18" charset="0"/>
                <a:ea typeface="Calibri" panose="020F0502020204030204" pitchFamily="34" charset="0"/>
                <a:cs typeface="Times New Roman" panose="02020603050405020304" pitchFamily="18" charset="0"/>
              </a:rPr>
              <a:t>BaggingClassifier</a:t>
            </a:r>
            <a:r>
              <a:rPr lang="en-IN" sz="1900" dirty="0">
                <a:effectLst/>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overfitting we have go through cross validation. Below are the list of Classification algorithms I have used in my project.</a:t>
            </a:r>
          </a:p>
          <a:p>
            <a:pPr marL="0" indent="0">
              <a:lnSpc>
                <a:spcPct val="107000"/>
              </a:lnSpc>
              <a:spcAft>
                <a:spcPts val="800"/>
              </a:spcAft>
              <a:buNone/>
            </a:pP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XGBClassifier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DecisionTreeClassifier</a:t>
            </a: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BaggingClassifier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AdaBoostClassifier</a:t>
            </a:r>
            <a:endParaRPr lang="en-IN" sz="1900" dirty="0">
              <a:latin typeface="Century" panose="020406040505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RandomForest</a:t>
            </a:r>
            <a:r>
              <a:rPr lang="en-IN" sz="1900" dirty="0">
                <a:latin typeface="Century" panose="02040604050505020304" pitchFamily="18" charset="0"/>
                <a:cs typeface="Times New Roman" panose="02020603050405020304" pitchFamily="18" charset="0"/>
              </a:rPr>
              <a:t> Classifier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522413" y="0"/>
            <a:ext cx="9829799" cy="692696"/>
          </a:xfrm>
        </p:spPr>
        <p:txBody>
          <a:bodyPr>
            <a:normAutofit/>
          </a:bodyPr>
          <a:lstStyle/>
          <a:p>
            <a:r>
              <a:rPr lang="en-IN" dirty="0" err="1"/>
              <a:t>i</a:t>
            </a:r>
            <a:r>
              <a:rPr lang="en-IN" dirty="0"/>
              <a:t>) </a:t>
            </a:r>
            <a:r>
              <a:rPr lang="en-IN" dirty="0" err="1"/>
              <a:t>XGBClassifier</a:t>
            </a:r>
            <a:r>
              <a:rPr lang="en-IN" dirty="0"/>
              <a:t>:</a:t>
            </a:r>
          </a:p>
        </p:txBody>
      </p:sp>
      <p:sp>
        <p:nvSpPr>
          <p:cNvPr id="6" name="TextBox 5">
            <a:extLst>
              <a:ext uri="{FF2B5EF4-FFF2-40B4-BE49-F238E27FC236}">
                <a16:creationId xmlns:a16="http://schemas.microsoft.com/office/drawing/2014/main" id="{9669B99A-4F2B-4175-824D-3B3CBA6CE483}"/>
              </a:ext>
            </a:extLst>
          </p:cNvPr>
          <p:cNvSpPr txBox="1"/>
          <p:nvPr/>
        </p:nvSpPr>
        <p:spPr>
          <a:xfrm>
            <a:off x="477788" y="5804520"/>
            <a:ext cx="9900591" cy="67191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dirty="0" err="1">
                <a:effectLst/>
                <a:latin typeface="Century" panose="02040604050505020304" pitchFamily="18" charset="0"/>
                <a:ea typeface="Calibri" panose="020F0502020204030204" pitchFamily="34" charset="0"/>
                <a:cs typeface="Times New Roman" panose="02020603050405020304" pitchFamily="18" charset="0"/>
              </a:rPr>
              <a:t>XGBClassifier</a:t>
            </a:r>
            <a:r>
              <a:rPr lang="en-IN" dirty="0">
                <a:effectLst/>
                <a:latin typeface="Century" panose="02040604050505020304" pitchFamily="18" charset="0"/>
                <a:ea typeface="Calibri" panose="020F0502020204030204" pitchFamily="34" charset="0"/>
                <a:cs typeface="Times New Roman" panose="02020603050405020304" pitchFamily="18" charset="0"/>
              </a:rPr>
              <a:t> has given me 94% accuracy and the difference between model accuracy and cross validation score is 1.19%, but still we have to look into multiple models.</a:t>
            </a:r>
          </a:p>
        </p:txBody>
      </p:sp>
      <p:pic>
        <p:nvPicPr>
          <p:cNvPr id="9" name="Picture 8">
            <a:extLst>
              <a:ext uri="{FF2B5EF4-FFF2-40B4-BE49-F238E27FC236}">
                <a16:creationId xmlns:a16="http://schemas.microsoft.com/office/drawing/2014/main" id="{0488BDD4-7224-306D-087F-43FBF4FA0F5F}"/>
              </a:ext>
            </a:extLst>
          </p:cNvPr>
          <p:cNvPicPr>
            <a:picLocks noChangeAspect="1"/>
          </p:cNvPicPr>
          <p:nvPr/>
        </p:nvPicPr>
        <p:blipFill>
          <a:blip r:embed="rId2"/>
          <a:stretch>
            <a:fillRect/>
          </a:stretch>
        </p:blipFill>
        <p:spPr>
          <a:xfrm>
            <a:off x="1522412" y="764704"/>
            <a:ext cx="6588224" cy="4967808"/>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22413" y="44624"/>
            <a:ext cx="9829799" cy="648072"/>
          </a:xfrm>
        </p:spPr>
        <p:txBody>
          <a:bodyPr>
            <a:normAutofit/>
          </a:bodyPr>
          <a:lstStyle/>
          <a:p>
            <a:r>
              <a:rPr lang="en-IN" dirty="0"/>
              <a:t>ii) DecisionTreeClassifier:</a:t>
            </a:r>
          </a:p>
        </p:txBody>
      </p:sp>
      <p:sp>
        <p:nvSpPr>
          <p:cNvPr id="6" name="TextBox 5">
            <a:extLst>
              <a:ext uri="{FF2B5EF4-FFF2-40B4-BE49-F238E27FC236}">
                <a16:creationId xmlns:a16="http://schemas.microsoft.com/office/drawing/2014/main" id="{9F41BA82-B4C4-49DB-825E-3885A5215110}"/>
              </a:ext>
            </a:extLst>
          </p:cNvPr>
          <p:cNvSpPr txBox="1"/>
          <p:nvPr/>
        </p:nvSpPr>
        <p:spPr>
          <a:xfrm>
            <a:off x="837828" y="5877272"/>
            <a:ext cx="7776864" cy="669542"/>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DecisionTreeClassifier is giving me 90% accuracy and the difference between model accuracy and cross validation score is 0.37%.</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7186A017-4AE7-50D3-9479-415AC1DAEA89}"/>
              </a:ext>
            </a:extLst>
          </p:cNvPr>
          <p:cNvPicPr>
            <a:picLocks noChangeAspect="1"/>
          </p:cNvPicPr>
          <p:nvPr/>
        </p:nvPicPr>
        <p:blipFill>
          <a:blip r:embed="rId2"/>
          <a:stretch>
            <a:fillRect/>
          </a:stretch>
        </p:blipFill>
        <p:spPr>
          <a:xfrm>
            <a:off x="1413892" y="908720"/>
            <a:ext cx="6840760" cy="4663212"/>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a:xfrm>
            <a:off x="1522413" y="0"/>
            <a:ext cx="9829799" cy="620688"/>
          </a:xfrm>
        </p:spPr>
        <p:txBody>
          <a:bodyPr>
            <a:normAutofit fontScale="90000"/>
          </a:bodyPr>
          <a:lstStyle/>
          <a:p>
            <a:r>
              <a:rPr lang="en-IN" dirty="0"/>
              <a:t>iii) BaggingClassifier:</a:t>
            </a:r>
          </a:p>
        </p:txBody>
      </p:sp>
      <p:sp>
        <p:nvSpPr>
          <p:cNvPr id="6" name="TextBox 5">
            <a:extLst>
              <a:ext uri="{FF2B5EF4-FFF2-40B4-BE49-F238E27FC236}">
                <a16:creationId xmlns:a16="http://schemas.microsoft.com/office/drawing/2014/main" id="{ABF90F64-C4BF-4048-8729-76884961F432}"/>
              </a:ext>
            </a:extLst>
          </p:cNvPr>
          <p:cNvSpPr txBox="1"/>
          <p:nvPr/>
        </p:nvSpPr>
        <p:spPr>
          <a:xfrm>
            <a:off x="693812" y="5949280"/>
            <a:ext cx="7848872" cy="669542"/>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BaggingClassifier is giving me 93% accuracy and the difference between model accuracy and cross validation score is 0.47%.</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E6FADA8-AAE6-15F2-3955-66347608F859}"/>
              </a:ext>
            </a:extLst>
          </p:cNvPr>
          <p:cNvPicPr>
            <a:picLocks noChangeAspect="1"/>
          </p:cNvPicPr>
          <p:nvPr/>
        </p:nvPicPr>
        <p:blipFill>
          <a:blip r:embed="rId2"/>
          <a:stretch>
            <a:fillRect/>
          </a:stretch>
        </p:blipFill>
        <p:spPr>
          <a:xfrm>
            <a:off x="909836" y="692696"/>
            <a:ext cx="6984776" cy="5035481"/>
          </a:xfrm>
          <a:prstGeom prst="rect">
            <a:avLst/>
          </a:prstGeo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2413" y="0"/>
            <a:ext cx="9829799" cy="620688"/>
          </a:xfrm>
        </p:spPr>
        <p:txBody>
          <a:bodyPr>
            <a:normAutofit fontScale="90000"/>
          </a:bodyPr>
          <a:lstStyle/>
          <a:p>
            <a:r>
              <a:rPr lang="en-IN" dirty="0"/>
              <a:t>iv) AdaBoost Classifier:</a:t>
            </a:r>
          </a:p>
        </p:txBody>
      </p:sp>
      <p:sp>
        <p:nvSpPr>
          <p:cNvPr id="6" name="TextBox 5">
            <a:extLst>
              <a:ext uri="{FF2B5EF4-FFF2-40B4-BE49-F238E27FC236}">
                <a16:creationId xmlns:a16="http://schemas.microsoft.com/office/drawing/2014/main" id="{2E136A79-3D0B-4B0F-A3F8-1AF810E28A64}"/>
              </a:ext>
            </a:extLst>
          </p:cNvPr>
          <p:cNvSpPr txBox="1"/>
          <p:nvPr/>
        </p:nvSpPr>
        <p:spPr>
          <a:xfrm>
            <a:off x="549796" y="5805264"/>
            <a:ext cx="9361040" cy="66075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1800" dirty="0" err="1">
                <a:effectLst/>
                <a:latin typeface="Century" panose="02040604050505020304" pitchFamily="18" charset="0"/>
                <a:ea typeface="Calibri" panose="020F0502020204030204" pitchFamily="34" charset="0"/>
                <a:cs typeface="Times New Roman" panose="02020603050405020304" pitchFamily="18" charset="0"/>
              </a:rPr>
              <a:t>AdaBoostClassifier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giving me 84% accuracy and the difference between model accuracy and cross validation score is 0.30%.</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EBC96CD-C935-A40B-850B-C1975012D9A7}"/>
              </a:ext>
            </a:extLst>
          </p:cNvPr>
          <p:cNvPicPr>
            <a:picLocks noChangeAspect="1"/>
          </p:cNvPicPr>
          <p:nvPr/>
        </p:nvPicPr>
        <p:blipFill>
          <a:blip r:embed="rId2"/>
          <a:stretch>
            <a:fillRect/>
          </a:stretch>
        </p:blipFill>
        <p:spPr>
          <a:xfrm>
            <a:off x="1053852" y="692696"/>
            <a:ext cx="7984908" cy="4896544"/>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522413" y="0"/>
            <a:ext cx="9829799" cy="620688"/>
          </a:xfrm>
        </p:spPr>
        <p:txBody>
          <a:bodyPr>
            <a:normAutofit fontScale="90000"/>
          </a:bodyPr>
          <a:lstStyle/>
          <a:p>
            <a:r>
              <a:rPr lang="en-IN" dirty="0"/>
              <a:t>v) </a:t>
            </a:r>
            <a:r>
              <a:rPr lang="en-IN" dirty="0" err="1"/>
              <a:t>RandomForest</a:t>
            </a:r>
            <a:r>
              <a:rPr lang="en-IN" dirty="0"/>
              <a:t> Classifier:</a:t>
            </a:r>
          </a:p>
        </p:txBody>
      </p:sp>
      <p:sp>
        <p:nvSpPr>
          <p:cNvPr id="6" name="TextBox 5">
            <a:extLst>
              <a:ext uri="{FF2B5EF4-FFF2-40B4-BE49-F238E27FC236}">
                <a16:creationId xmlns:a16="http://schemas.microsoft.com/office/drawing/2014/main" id="{2E136A79-3D0B-4B0F-A3F8-1AF810E28A64}"/>
              </a:ext>
            </a:extLst>
          </p:cNvPr>
          <p:cNvSpPr txBox="1"/>
          <p:nvPr/>
        </p:nvSpPr>
        <p:spPr>
          <a:xfrm>
            <a:off x="549796" y="5805264"/>
            <a:ext cx="9361040" cy="660758"/>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dirty="0" err="1">
                <a:latin typeface="Century" panose="02040604050505020304" pitchFamily="18" charset="0"/>
                <a:ea typeface="Calibri" panose="020F0502020204030204" pitchFamily="34" charset="0"/>
                <a:cs typeface="Times New Roman" panose="02020603050405020304" pitchFamily="18" charset="0"/>
              </a:rPr>
              <a:t>RandomForest</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Classifier</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giving me 84% accuracy and the difference between model accuracy and cross validation score is 0.30%.</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4D2C7D2-3C43-E30F-9CA5-1035B3A62B97}"/>
              </a:ext>
            </a:extLst>
          </p:cNvPr>
          <p:cNvPicPr>
            <a:picLocks noChangeAspect="1"/>
          </p:cNvPicPr>
          <p:nvPr/>
        </p:nvPicPr>
        <p:blipFill>
          <a:blip r:embed="rId2"/>
          <a:stretch>
            <a:fillRect/>
          </a:stretch>
        </p:blipFill>
        <p:spPr>
          <a:xfrm>
            <a:off x="965262" y="692696"/>
            <a:ext cx="8297502" cy="5061268"/>
          </a:xfrm>
          <a:prstGeom prst="rect">
            <a:avLst/>
          </a:prstGeom>
        </p:spPr>
      </p:pic>
    </p:spTree>
    <p:extLst>
      <p:ext uri="{BB962C8B-B14F-4D97-AF65-F5344CB8AC3E}">
        <p14:creationId xmlns:p14="http://schemas.microsoft.com/office/powerpoint/2010/main" val="1181933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D30F-E617-426B-A405-AF6390864ACA}"/>
              </a:ext>
            </a:extLst>
          </p:cNvPr>
          <p:cNvSpPr>
            <a:spLocks noGrp="1"/>
          </p:cNvSpPr>
          <p:nvPr>
            <p:ph type="title"/>
          </p:nvPr>
        </p:nvSpPr>
        <p:spPr>
          <a:xfrm>
            <a:off x="1522413" y="44624"/>
            <a:ext cx="9829799" cy="576064"/>
          </a:xfrm>
        </p:spPr>
        <p:txBody>
          <a:bodyPr>
            <a:normAutofit fontScale="90000"/>
          </a:bodyPr>
          <a:lstStyle/>
          <a:p>
            <a:r>
              <a:rPr lang="en-IN" dirty="0"/>
              <a:t>ROC-AUC Curve:</a:t>
            </a:r>
          </a:p>
        </p:txBody>
      </p:sp>
      <p:sp>
        <p:nvSpPr>
          <p:cNvPr id="3" name="Content Placeholder 2">
            <a:extLst>
              <a:ext uri="{FF2B5EF4-FFF2-40B4-BE49-F238E27FC236}">
                <a16:creationId xmlns:a16="http://schemas.microsoft.com/office/drawing/2014/main" id="{C4991DEA-E499-4DEE-BE7E-46FD49FC0D2F}"/>
              </a:ext>
            </a:extLst>
          </p:cNvPr>
          <p:cNvSpPr>
            <a:spLocks noGrp="1"/>
          </p:cNvSpPr>
          <p:nvPr>
            <p:ph idx="1"/>
          </p:nvPr>
        </p:nvSpPr>
        <p:spPr>
          <a:xfrm>
            <a:off x="477788" y="3068960"/>
            <a:ext cx="8594429" cy="3880773"/>
          </a:xfrm>
        </p:spPr>
        <p:txBody>
          <a:bodyPr/>
          <a:lstStyle/>
          <a:p>
            <a:endParaRPr lang="en-IN" dirty="0"/>
          </a:p>
          <a:p>
            <a:endParaRPr lang="en-IN" dirty="0"/>
          </a:p>
          <a:p>
            <a:endParaRPr lang="en-IN" dirty="0"/>
          </a:p>
          <a:p>
            <a:endParaRPr lang="en-IN" dirty="0"/>
          </a:p>
          <a:p>
            <a:endParaRPr lang="en-IN" dirty="0"/>
          </a:p>
          <a:p>
            <a:endParaRPr lang="en-IN" dirty="0"/>
          </a:p>
          <a:p>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AUC value is high for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XGBClassifier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RandomForest</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Classifier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 got least difference in model accuracy and cross validation score for </a:t>
            </a:r>
            <a:r>
              <a:rPr lang="en-IN" sz="18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RandomForest</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Classifier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so </a:t>
            </a:r>
            <a:r>
              <a:rPr lang="en-IN" sz="1800" dirty="0">
                <a:solidFill>
                  <a:srgbClr val="000000"/>
                </a:solidFill>
                <a:latin typeface="Century" panose="02040604050505020304" pitchFamily="18" charset="0"/>
                <a:ea typeface="Times New Roman" panose="02020603050405020304" pitchFamily="18" charset="0"/>
                <a:cs typeface="Calibri" panose="020F0502020204030204" pitchFamily="34" charset="0"/>
              </a:rPr>
              <a:t>RFC</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my best model.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B491F9D2-2E7C-9C44-8626-EF212E974DDA}"/>
              </a:ext>
            </a:extLst>
          </p:cNvPr>
          <p:cNvPicPr>
            <a:picLocks noChangeAspect="1"/>
          </p:cNvPicPr>
          <p:nvPr/>
        </p:nvPicPr>
        <p:blipFill>
          <a:blip r:embed="rId2"/>
          <a:stretch>
            <a:fillRect/>
          </a:stretch>
        </p:blipFill>
        <p:spPr>
          <a:xfrm>
            <a:off x="1053852" y="634680"/>
            <a:ext cx="7416824" cy="4781765"/>
          </a:xfrm>
          <a:prstGeom prst="rect">
            <a:avLst/>
          </a:prstGeom>
        </p:spPr>
      </p:pic>
    </p:spTree>
    <p:extLst>
      <p:ext uri="{BB962C8B-B14F-4D97-AF65-F5344CB8AC3E}">
        <p14:creationId xmlns:p14="http://schemas.microsoft.com/office/powerpoint/2010/main" val="252638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729110" y="1768732"/>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a:latin typeface="Century" panose="02040604050505020304" pitchFamily="18" charset="0"/>
                <a:ea typeface="Calibri" panose="020F0502020204030204" pitchFamily="34" charset="0"/>
                <a:cs typeface="Times New Roman" panose="02020603050405020304" pitchFamily="18" charset="0"/>
              </a:rPr>
              <a:t>pickle</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58E96A3C-FFE5-1954-BA48-678A9393CDA2}"/>
              </a:ext>
            </a:extLst>
          </p:cNvPr>
          <p:cNvPicPr>
            <a:picLocks noChangeAspect="1"/>
          </p:cNvPicPr>
          <p:nvPr/>
        </p:nvPicPr>
        <p:blipFill>
          <a:blip r:embed="rId2"/>
          <a:stretch>
            <a:fillRect/>
          </a:stretch>
        </p:blipFill>
        <p:spPr>
          <a:xfrm>
            <a:off x="1698008" y="2492894"/>
            <a:ext cx="7204716" cy="4116582"/>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F037B-5586-D905-01DF-A01046E524DB}"/>
              </a:ext>
            </a:extLst>
          </p:cNvPr>
          <p:cNvSpPr txBox="1"/>
          <p:nvPr/>
        </p:nvSpPr>
        <p:spPr>
          <a:xfrm>
            <a:off x="677158" y="5805264"/>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defaulters using saved model, and the predictions look good. And the predictions are almost similar to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a:extLst>
              <a:ext uri="{FF2B5EF4-FFF2-40B4-BE49-F238E27FC236}">
                <a16:creationId xmlns:a16="http://schemas.microsoft.com/office/drawing/2014/main" id="{51CAC8B8-7F43-F35E-DFEE-F08EEA478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28" y="332656"/>
            <a:ext cx="8515350"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65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116632"/>
            <a:ext cx="9829799" cy="576064"/>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765820" y="695690"/>
            <a:ext cx="9829799" cy="5904656"/>
          </a:xfrm>
        </p:spPr>
        <p:txBody>
          <a:bodyPr>
            <a:noAutofit/>
          </a:bodyPr>
          <a:lstStyle/>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micro credit defaulters. We have mentioned the step by step procedure to analyse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zero values. </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four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65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 It was good the predicted and actual values were almost same.</a:t>
            </a: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a:t>
            </a:r>
          </a:p>
          <a:p>
            <a:pPr>
              <a:lnSpc>
                <a:spcPct val="107000"/>
              </a:lnSpc>
              <a:spcBef>
                <a:spcPts val="300"/>
              </a:spcBef>
              <a:spcAft>
                <a:spcPts val="300"/>
              </a:spcAft>
              <a:buFont typeface="Wingdings" panose="05000000000000000000" pitchFamily="2" charset="2"/>
              <a:buChar char="ü"/>
            </a:pPr>
            <a:r>
              <a:rPr lang="en-IN" sz="16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Future direction of research may consider incorporating additional micro credit transaction data from a larger economical background with more features.</a:t>
            </a:r>
            <a:endParaRPr lang="en-IN" sz="165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6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Micro Credit Defaulters.</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Predicting defaulters for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99BD43B-5859-AD72-8077-50CA2EEE028F}"/>
              </a:ext>
            </a:extLst>
          </p:cNvPr>
          <p:cNvGraphicFramePr/>
          <p:nvPr>
            <p:extLst>
              <p:ext uri="{D42A27DB-BD31-4B8C-83A1-F6EECF244321}">
                <p14:modId xmlns:p14="http://schemas.microsoft.com/office/powerpoint/2010/main" val="1752917447"/>
              </p:ext>
            </p:extLst>
          </p:nvPr>
        </p:nvGraphicFramePr>
        <p:xfrm>
          <a:off x="1845940" y="1052736"/>
          <a:ext cx="6840760" cy="3046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0568B1F-03C0-EB3B-DD13-B9504C9A1476}"/>
              </a:ext>
            </a:extLst>
          </p:cNvPr>
          <p:cNvGraphicFramePr/>
          <p:nvPr>
            <p:extLst>
              <p:ext uri="{D42A27DB-BD31-4B8C-83A1-F6EECF244321}">
                <p14:modId xmlns:p14="http://schemas.microsoft.com/office/powerpoint/2010/main" val="2330366151"/>
              </p:ext>
            </p:extLst>
          </p:nvPr>
        </p:nvGraphicFramePr>
        <p:xfrm>
          <a:off x="5590356" y="4869160"/>
          <a:ext cx="2487800" cy="4413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413892" y="1484784"/>
            <a:ext cx="9829799" cy="5157192"/>
          </a:xfrm>
        </p:spPr>
        <p:txBody>
          <a:bodyPr>
            <a:noAutofit/>
          </a:bodyPr>
          <a:lstStyle/>
          <a:p>
            <a:pPr marL="0" indent="0">
              <a:lnSpc>
                <a:spcPct val="107000"/>
              </a:lnSpc>
              <a:spcAft>
                <a:spcPts val="800"/>
              </a:spcAft>
              <a:buNone/>
            </a:pPr>
            <a:r>
              <a:rPr lang="en-IN" sz="2000" dirty="0"/>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485900" y="1556792"/>
            <a:ext cx="9829799" cy="5112568"/>
          </a:xfrm>
        </p:spPr>
        <p:txBody>
          <a:bodyPr>
            <a:noAutofit/>
          </a:bodyPr>
          <a:lstStyle/>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Telecom Industries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We have to build a model which can be used to predict in terms of a probability for each loan transaction, whether the customer will be paying back the loaned amount within 5 days of insurance of loan. In this case, Label ‘1’ indicates that the loan has been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payed</a:t>
            </a:r>
            <a:r>
              <a:rPr lang="en-IN" sz="1800" dirty="0">
                <a:effectLst/>
                <a:latin typeface="Century" panose="02040604050505020304" pitchFamily="18" charset="0"/>
                <a:ea typeface="Calibri" panose="020F0502020204030204" pitchFamily="34" charset="0"/>
                <a:cs typeface="Times New Roman" panose="02020603050405020304" pitchFamily="18" charset="0"/>
              </a:rPr>
              <a:t> i.e. Non- defaulter, while, Label ‘0’ indicates that the loan has not been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payed</a:t>
            </a:r>
            <a:r>
              <a:rPr lang="en-IN" sz="1800" dirty="0">
                <a:effectLst/>
                <a:latin typeface="Century" panose="02040604050505020304" pitchFamily="18" charset="0"/>
                <a:ea typeface="Calibri" panose="020F0502020204030204" pitchFamily="34" charset="0"/>
                <a:cs typeface="Times New Roman" panose="02020603050405020304" pitchFamily="18" charset="0"/>
              </a:rPr>
              <a:t> i.e. defaulter.  </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8" y="1984248"/>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Microcredit is an </a:t>
            </a:r>
            <a:r>
              <a:rPr lang="en-US" sz="2000" b="1" i="0" dirty="0">
                <a:solidFill>
                  <a:srgbClr val="202124"/>
                </a:solidFill>
                <a:effectLst/>
                <a:latin typeface="Century" panose="02040604050505020304" pitchFamily="18" charset="0"/>
              </a:rPr>
              <a:t>extremely small loan given to those who lack a steady source of income</a:t>
            </a:r>
            <a:r>
              <a:rPr lang="en-US" sz="2000" b="0" i="0" dirty="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9408" y="1860437"/>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Micro Credit Defaulters Model.</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984248"/>
            <a:ext cx="6262428" cy="4187952"/>
          </a:xfrm>
        </p:spPr>
        <p:txBody>
          <a:bodyPr>
            <a:normAutofit/>
          </a:bodyPr>
          <a:lstStyle/>
          <a:p>
            <a:pPr>
              <a:buFont typeface="Wingdings" panose="05000000000000000000" pitchFamily="2" charset="2"/>
              <a:buChar char="ü"/>
            </a:pPr>
            <a:r>
              <a:rPr lang="en-IN" sz="2200" dirty="0">
                <a:latin typeface="Century" panose="02040604050505020304" pitchFamily="18" charset="0"/>
              </a:rPr>
              <a:t> </a:t>
            </a:r>
            <a:r>
              <a:rPr lang="en-US" sz="18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1800" dirty="0">
              <a:latin typeface="Century" panose="02040604050505020304" pitchFamily="18" charset="0"/>
            </a:endParaRPr>
          </a:p>
        </p:txBody>
      </p:sp>
      <p:pic>
        <p:nvPicPr>
          <p:cNvPr id="8" name="Content Placeholder 7">
            <a:extLst>
              <a:ext uri="{FF2B5EF4-FFF2-40B4-BE49-F238E27FC236}">
                <a16:creationId xmlns:a16="http://schemas.microsoft.com/office/drawing/2014/main" id="{4C3281EA-BDA4-4EE6-A559-9CCFA18D43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0596" y="2168860"/>
            <a:ext cx="3456384" cy="2520280"/>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p:txBody>
          <a:bodyPr>
            <a:normAutofit fontScale="85000" lnSpcReduction="20000"/>
          </a:bodyPr>
          <a:lstStyle/>
          <a:p>
            <a:pPr marL="342900" lvl="0" indent="-342900">
              <a:lnSpc>
                <a:spcPct val="107000"/>
              </a:lnSpc>
              <a:buFont typeface="Wingdings" panose="05000000000000000000" pitchFamily="2" charset="2"/>
              <a:buChar char=""/>
            </a:pPr>
            <a:r>
              <a:rPr lang="en-IN" sz="2200" dirty="0">
                <a:latin typeface="Century" panose="02040604050505020304" pitchFamily="18" charset="0"/>
                <a:cs typeface="Calibri" panose="020F0502020204030204" pitchFamily="34" charset="0"/>
              </a:rPr>
              <a:t> </a:t>
            </a:r>
            <a:r>
              <a:rPr lang="en-IN" sz="22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 which was in csv format.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22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2200" dirty="0" err="1">
                <a:effectLst/>
                <a:latin typeface="Century" panose="02040604050505020304" pitchFamily="18" charset="0"/>
                <a:ea typeface="Calibri" panose="020F0502020204030204" pitchFamily="34" charset="0"/>
                <a:cs typeface="Calibri" panose="020F0502020204030204" pitchFamily="34" charset="0"/>
              </a:rPr>
              <a:t>nunique</a:t>
            </a:r>
            <a:r>
              <a:rPr lang="en-IN" sz="2200"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While checking the </a:t>
            </a:r>
            <a:r>
              <a:rPr lang="en-IN" sz="2200" dirty="0">
                <a:latin typeface="Century" panose="02040604050505020304" pitchFamily="18" charset="0"/>
                <a:ea typeface="Calibri" panose="020F0502020204030204" pitchFamily="34" charset="0"/>
                <a:cs typeface="Calibri" panose="020F0502020204030204" pitchFamily="34" charset="0"/>
              </a:rPr>
              <a:t>value counts</a:t>
            </a:r>
            <a:r>
              <a:rPr lang="en-IN" sz="2200" dirty="0">
                <a:effectLst/>
                <a:latin typeface="Century" panose="02040604050505020304" pitchFamily="18" charset="0"/>
                <a:ea typeface="Calibri" panose="020F0502020204030204" pitchFamily="34" charset="0"/>
                <a:cs typeface="Calibri" panose="020F0502020204030204" pitchFamily="34" charset="0"/>
              </a:rPr>
              <a:t> of the datasets I found some columns with more than 90% </a:t>
            </a:r>
            <a:r>
              <a:rPr lang="en-IN" sz="2200" dirty="0">
                <a:latin typeface="Century" panose="02040604050505020304" pitchFamily="18" charset="0"/>
                <a:ea typeface="Calibri" panose="020F0502020204030204" pitchFamily="34" charset="0"/>
                <a:cs typeface="Calibri" panose="020F0502020204030204" pitchFamily="34" charset="0"/>
              </a:rPr>
              <a:t>zero</a:t>
            </a:r>
            <a:r>
              <a:rPr lang="en-IN" sz="2200" dirty="0">
                <a:effectLst/>
                <a:latin typeface="Century" panose="02040604050505020304" pitchFamily="18" charset="0"/>
                <a:ea typeface="Calibri" panose="020F0502020204030204" pitchFamily="34" charset="0"/>
                <a:cs typeface="Calibri" panose="020F0502020204030204" pitchFamily="34" charset="0"/>
              </a:rPr>
              <a:t> values, so these columns will create skewness in datasets so I decided to drop those columns.</a:t>
            </a:r>
          </a:p>
          <a:p>
            <a:pPr marL="342900" lvl="0" indent="-342900">
              <a:lnSpc>
                <a:spcPct val="107000"/>
              </a:lnSpc>
              <a:buFont typeface="Wingdings" panose="05000000000000000000" pitchFamily="2" charset="2"/>
              <a:buChar char=""/>
            </a:pPr>
            <a:r>
              <a:rPr lang="en-IN" sz="2400" dirty="0">
                <a:effectLst/>
                <a:latin typeface="Century" panose="02040604050505020304" pitchFamily="18" charset="0"/>
                <a:ea typeface="Calibri" panose="020F0502020204030204" pitchFamily="34" charset="0"/>
                <a:cs typeface="Times New Roman" panose="02020603050405020304" pitchFamily="18" charset="0"/>
              </a:rPr>
              <a:t>While Checking the null values I found there is no null values in the dataset.</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Then I have extracted day, month, year fro</a:t>
            </a:r>
            <a:r>
              <a:rPr lang="en-IN" sz="2200" dirty="0">
                <a:latin typeface="Century" panose="02040604050505020304" pitchFamily="18" charset="0"/>
                <a:ea typeface="Calibri" panose="020F0502020204030204" pitchFamily="34" charset="0"/>
                <a:cs typeface="Calibri" panose="020F0502020204030204" pitchFamily="34" charset="0"/>
              </a:rPr>
              <a:t>m pdate.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In the dataset there was some negative values so I converted those negative values to positive values using abs.</a:t>
            </a: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648072"/>
          </a:xfrm>
        </p:spPr>
        <p:txBody>
          <a:bodyPr>
            <a:normAutofit/>
          </a:bodyPr>
          <a:lstStyle/>
          <a:p>
            <a:r>
              <a:rPr lang="en-IN" dirty="0"/>
              <a:t>Visualization[Univariate]:</a:t>
            </a:r>
          </a:p>
        </p:txBody>
      </p:sp>
      <p:pic>
        <p:nvPicPr>
          <p:cNvPr id="4" name="Picture 3">
            <a:extLst>
              <a:ext uri="{FF2B5EF4-FFF2-40B4-BE49-F238E27FC236}">
                <a16:creationId xmlns:a16="http://schemas.microsoft.com/office/drawing/2014/main" id="{18ED674A-CFDA-7593-BECD-AC9C629A760B}"/>
              </a:ext>
            </a:extLst>
          </p:cNvPr>
          <p:cNvPicPr>
            <a:picLocks noChangeAspect="1"/>
          </p:cNvPicPr>
          <p:nvPr/>
        </p:nvPicPr>
        <p:blipFill>
          <a:blip r:embed="rId2"/>
          <a:stretch>
            <a:fillRect/>
          </a:stretch>
        </p:blipFill>
        <p:spPr>
          <a:xfrm>
            <a:off x="477788" y="908720"/>
            <a:ext cx="8712967" cy="5565489"/>
          </a:xfrm>
          <a:prstGeom prst="rect">
            <a:avLst/>
          </a:prstGeom>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564</TotalTime>
  <Words>2706</Words>
  <Application>Microsoft Office PowerPoint</Application>
  <PresentationFormat>Custom</PresentationFormat>
  <Paragraphs>137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vt:lpstr>
      <vt:lpstr>Century</vt:lpstr>
      <vt:lpstr>Symbol</vt:lpstr>
      <vt:lpstr>Trebuchet MS</vt:lpstr>
      <vt:lpstr>Wingdings</vt:lpstr>
      <vt:lpstr>Wingdings 3</vt:lpstr>
      <vt:lpstr>Facet</vt:lpstr>
      <vt:lpstr>Project Presentation On  “Micro-Credit Defaulter Model”</vt:lpstr>
      <vt:lpstr>Agenda:</vt:lpstr>
      <vt:lpstr>Overview:</vt:lpstr>
      <vt:lpstr>Problem Statement:</vt:lpstr>
      <vt:lpstr>Problem Understanding:</vt:lpstr>
      <vt:lpstr>What is Micro Credit?</vt:lpstr>
      <vt:lpstr>Importance of Micro Credit Defaulters Model.</vt:lpstr>
      <vt:lpstr>Exploratory Data Analysis:</vt:lpstr>
      <vt:lpstr>Visualization[Univariate]:</vt:lpstr>
      <vt:lpstr>Visualization[Univariate]:</vt:lpstr>
      <vt:lpstr>PowerPoint Presentation</vt:lpstr>
      <vt:lpstr>Vizualization[Univariate-Target]:</vt:lpstr>
      <vt:lpstr>Vizualization[Bivariate]:</vt:lpstr>
      <vt:lpstr>Observations:</vt:lpstr>
      <vt:lpstr>Observations:</vt:lpstr>
      <vt:lpstr>Observations:</vt:lpstr>
      <vt:lpstr>Analysis:</vt:lpstr>
      <vt:lpstr>Data Cleaning Steps:</vt:lpstr>
      <vt:lpstr>Data Balancing:</vt:lpstr>
      <vt:lpstr>Model Building:</vt:lpstr>
      <vt:lpstr>i) XGBClassifier:</vt:lpstr>
      <vt:lpstr>ii) DecisionTreeClassifier:</vt:lpstr>
      <vt:lpstr>iii) BaggingClassifier:</vt:lpstr>
      <vt:lpstr>iv) AdaBoost Classifier:</vt:lpstr>
      <vt:lpstr>v) RandomForest Classifier:</vt:lpstr>
      <vt:lpstr>ROC-AUC Curve:</vt:lpstr>
      <vt:lpstr>Saving the model and predictions using saved model:</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PREETI SINGH</cp:lastModifiedBy>
  <cp:revision>10</cp:revision>
  <dcterms:created xsi:type="dcterms:W3CDTF">2021-10-01T13:22:47Z</dcterms:created>
  <dcterms:modified xsi:type="dcterms:W3CDTF">2022-11-05T19:21:55Z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